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7" r:id="rId3"/>
    <p:sldId id="278" r:id="rId4"/>
    <p:sldId id="295" r:id="rId5"/>
    <p:sldId id="280" r:id="rId6"/>
    <p:sldId id="279" r:id="rId7"/>
    <p:sldId id="281" r:id="rId8"/>
    <p:sldId id="282" r:id="rId9"/>
    <p:sldId id="283" r:id="rId10"/>
    <p:sldId id="284" r:id="rId11"/>
    <p:sldId id="289" r:id="rId12"/>
    <p:sldId id="285" r:id="rId13"/>
    <p:sldId id="286" r:id="rId14"/>
    <p:sldId id="296" r:id="rId15"/>
    <p:sldId id="29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a:srgbClr val="F7FDFF"/>
    <a:srgbClr val="EF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0453" autoAdjust="0"/>
  </p:normalViewPr>
  <p:slideViewPr>
    <p:cSldViewPr showGuides="1">
      <p:cViewPr varScale="1">
        <p:scale>
          <a:sx n="79" d="100"/>
          <a:sy n="79" d="100"/>
        </p:scale>
        <p:origin x="1546" y="8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304305-E16A-4B05-9B8D-720B955F6839}" type="datetimeFigureOut">
              <a:rPr lang="en-US" smtClean="0"/>
              <a:t>1/24/2019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84D4F1-D6A8-4D7A-8DBD-731237EA91FA}" type="slidenum">
              <a:rPr lang="en-US" smtClean="0"/>
              <a:t>‹#›</a:t>
            </a:fld>
            <a:endParaRPr lang="en-US"/>
          </a:p>
        </p:txBody>
      </p:sp>
    </p:spTree>
    <p:extLst>
      <p:ext uri="{BB962C8B-B14F-4D97-AF65-F5344CB8AC3E}">
        <p14:creationId xmlns:p14="http://schemas.microsoft.com/office/powerpoint/2010/main" val="95297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A71A1-678E-4BA5-8CD9-C131FAE15E01}" type="datetimeFigureOut">
              <a:rPr lang="en-US" smtClean="0"/>
              <a:t>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0824-0D1A-48AB-9888-F8D77E1EE834}" type="slidenum">
              <a:rPr lang="en-US" smtClean="0"/>
              <a:t>‹#›</a:t>
            </a:fld>
            <a:endParaRPr lang="en-US"/>
          </a:p>
        </p:txBody>
      </p:sp>
    </p:spTree>
    <p:extLst>
      <p:ext uri="{BB962C8B-B14F-4D97-AF65-F5344CB8AC3E}">
        <p14:creationId xmlns:p14="http://schemas.microsoft.com/office/powerpoint/2010/main" val="51050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Mike</a:t>
            </a:r>
          </a:p>
          <a:p>
            <a:pPr marL="285750" indent="-285750">
              <a:buFont typeface="Arial" panose="020B0604020202020204" pitchFamily="34" charset="0"/>
              <a:buChar char="•"/>
            </a:pPr>
            <a:r>
              <a:rPr lang="en-US" sz="1200" dirty="0" smtClean="0"/>
              <a:t>Provide two critical resources to improve student attendance: VDEO Resources &amp; Attendance Works</a:t>
            </a:r>
          </a:p>
          <a:p>
            <a:pPr marL="285750" indent="-285750">
              <a:buFont typeface="Arial" panose="020B0604020202020204" pitchFamily="34" charset="0"/>
              <a:buChar char="•"/>
            </a:pPr>
            <a:r>
              <a:rPr lang="en-US" sz="1200" dirty="0" smtClean="0"/>
              <a:t>Five Strategies to Improve Student Attendance:</a:t>
            </a:r>
            <a:r>
              <a:rPr lang="en-US" sz="1200" baseline="0" dirty="0" smtClean="0"/>
              <a:t> </a:t>
            </a:r>
            <a:r>
              <a:rPr lang="en-US" sz="1200" dirty="0" smtClean="0"/>
              <a:t>Engage Students and Parents; Recognize Good and Improved Attendance; Monitor Attendance Data and Practice; Provide Personalized  Early Outreach; Develop Programmatic Response to Barriers. </a:t>
            </a:r>
          </a:p>
          <a:p>
            <a:pPr marL="285750" indent="-285750">
              <a:buFont typeface="Arial" panose="020B0604020202020204" pitchFamily="34" charset="0"/>
              <a:buChar char="•"/>
            </a:pPr>
            <a:r>
              <a:rPr lang="en-US" sz="1200" dirty="0" smtClean="0"/>
              <a:t>Examples of Attendance Improvement Efforts in Virginia including Lunenburg, Westmoreland</a:t>
            </a:r>
          </a:p>
          <a:p>
            <a:pPr marL="285750" indent="-285750">
              <a:buFont typeface="Arial" panose="020B0604020202020204" pitchFamily="34" charset="0"/>
              <a:buChar char="•"/>
            </a:pPr>
            <a:r>
              <a:rPr lang="en-US" sz="1200" dirty="0" smtClean="0"/>
              <a:t>The Role of Suspension in Attendance problems</a:t>
            </a:r>
          </a:p>
          <a:p>
            <a:pPr marL="285750" indent="-285750">
              <a:buFont typeface="Arial" panose="020B0604020202020204" pitchFamily="34" charset="0"/>
              <a:buChar char="•"/>
            </a:pPr>
            <a:r>
              <a:rPr lang="en-US" sz="1200" dirty="0" smtClean="0"/>
              <a:t>Attendance and Accreditation </a:t>
            </a:r>
          </a:p>
          <a:p>
            <a:endParaRPr lang="en-US" dirty="0"/>
          </a:p>
        </p:txBody>
      </p:sp>
      <p:sp>
        <p:nvSpPr>
          <p:cNvPr id="4" name="Slide Number Placeholder 3"/>
          <p:cNvSpPr>
            <a:spLocks noGrp="1"/>
          </p:cNvSpPr>
          <p:nvPr>
            <p:ph type="sldNum" sz="quarter" idx="10"/>
          </p:nvPr>
        </p:nvSpPr>
        <p:spPr/>
        <p:txBody>
          <a:bodyPr/>
          <a:lstStyle/>
          <a:p>
            <a:fld id="{B24F0824-0D1A-48AB-9888-F8D77E1EE834}" type="slidenum">
              <a:rPr lang="en-US" smtClean="0"/>
              <a:t>2</a:t>
            </a:fld>
            <a:endParaRPr lang="en-US"/>
          </a:p>
        </p:txBody>
      </p:sp>
    </p:spTree>
    <p:extLst>
      <p:ext uri="{BB962C8B-B14F-4D97-AF65-F5344CB8AC3E}">
        <p14:creationId xmlns:p14="http://schemas.microsoft.com/office/powerpoint/2010/main" val="112021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a:t>
            </a:r>
            <a:endParaRPr lang="en-US" dirty="0"/>
          </a:p>
        </p:txBody>
      </p:sp>
      <p:sp>
        <p:nvSpPr>
          <p:cNvPr id="4" name="Slide Number Placeholder 3"/>
          <p:cNvSpPr>
            <a:spLocks noGrp="1"/>
          </p:cNvSpPr>
          <p:nvPr>
            <p:ph type="sldNum" sz="quarter" idx="10"/>
          </p:nvPr>
        </p:nvSpPr>
        <p:spPr/>
        <p:txBody>
          <a:bodyPr/>
          <a:lstStyle/>
          <a:p>
            <a:fld id="{B24F0824-0D1A-48AB-9888-F8D77E1EE834}" type="slidenum">
              <a:rPr lang="en-US" smtClean="0"/>
              <a:t>13</a:t>
            </a:fld>
            <a:endParaRPr lang="en-US"/>
          </a:p>
        </p:txBody>
      </p:sp>
    </p:spTree>
    <p:extLst>
      <p:ext uri="{BB962C8B-B14F-4D97-AF65-F5344CB8AC3E}">
        <p14:creationId xmlns:p14="http://schemas.microsoft.com/office/powerpoint/2010/main" val="141283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Sandi</a:t>
            </a:r>
            <a:endParaRPr lang="en-US" dirty="0"/>
          </a:p>
        </p:txBody>
      </p:sp>
      <p:sp>
        <p:nvSpPr>
          <p:cNvPr id="4" name="Slide Number Placeholder 3"/>
          <p:cNvSpPr>
            <a:spLocks noGrp="1"/>
          </p:cNvSpPr>
          <p:nvPr>
            <p:ph type="sldNum" sz="quarter" idx="10"/>
          </p:nvPr>
        </p:nvSpPr>
        <p:spPr/>
        <p:txBody>
          <a:bodyPr/>
          <a:lstStyle/>
          <a:p>
            <a:fld id="{B24F0824-0D1A-48AB-9888-F8D77E1EE834}" type="slidenum">
              <a:rPr lang="en-US" smtClean="0"/>
              <a:t>14</a:t>
            </a:fld>
            <a:endParaRPr lang="en-US"/>
          </a:p>
        </p:txBody>
      </p:sp>
    </p:spTree>
    <p:extLst>
      <p:ext uri="{BB962C8B-B14F-4D97-AF65-F5344CB8AC3E}">
        <p14:creationId xmlns:p14="http://schemas.microsoft.com/office/powerpoint/2010/main" val="338274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Sandi</a:t>
            </a:r>
            <a:endParaRPr lang="en-US"/>
          </a:p>
        </p:txBody>
      </p:sp>
      <p:sp>
        <p:nvSpPr>
          <p:cNvPr id="4" name="Slide Number Placeholder 3"/>
          <p:cNvSpPr>
            <a:spLocks noGrp="1"/>
          </p:cNvSpPr>
          <p:nvPr>
            <p:ph type="sldNum" sz="quarter" idx="10"/>
          </p:nvPr>
        </p:nvSpPr>
        <p:spPr/>
        <p:txBody>
          <a:bodyPr/>
          <a:lstStyle/>
          <a:p>
            <a:fld id="{B24F0824-0D1A-48AB-9888-F8D77E1EE834}" type="slidenum">
              <a:rPr lang="en-US" smtClean="0"/>
              <a:t>15</a:t>
            </a:fld>
            <a:endParaRPr lang="en-US"/>
          </a:p>
        </p:txBody>
      </p:sp>
    </p:spTree>
    <p:extLst>
      <p:ext uri="{BB962C8B-B14F-4D97-AF65-F5344CB8AC3E}">
        <p14:creationId xmlns:p14="http://schemas.microsoft.com/office/powerpoint/2010/main" val="84757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Mike</a:t>
            </a:r>
          </a:p>
          <a:p>
            <a:r>
              <a:rPr lang="en-US" dirty="0" smtClean="0"/>
              <a:t>http://www.doe.virginia.gov/support/prevention/attendance-truancy/attendance-truancy-va-students/index.shtml</a:t>
            </a:r>
          </a:p>
          <a:p>
            <a:endParaRPr lang="en-US" dirty="0" smtClean="0"/>
          </a:p>
          <a:p>
            <a:r>
              <a:rPr lang="en-US" dirty="0" smtClean="0"/>
              <a:t>https://awareness.attendanceworks.org/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24F0824-0D1A-48AB-9888-F8D77E1EE834}" type="slidenum">
              <a:rPr lang="en-US" smtClean="0"/>
              <a:t>3</a:t>
            </a:fld>
            <a:endParaRPr lang="en-US"/>
          </a:p>
        </p:txBody>
      </p:sp>
    </p:spTree>
    <p:extLst>
      <p:ext uri="{BB962C8B-B14F-4D97-AF65-F5344CB8AC3E}">
        <p14:creationId xmlns:p14="http://schemas.microsoft.com/office/powerpoint/2010/main" val="261032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Mike</a:t>
            </a:r>
            <a:endParaRPr lang="en-US" dirty="0"/>
          </a:p>
        </p:txBody>
      </p:sp>
      <p:sp>
        <p:nvSpPr>
          <p:cNvPr id="4" name="Slide Number Placeholder 3"/>
          <p:cNvSpPr>
            <a:spLocks noGrp="1"/>
          </p:cNvSpPr>
          <p:nvPr>
            <p:ph type="sldNum" sz="quarter" idx="10"/>
          </p:nvPr>
        </p:nvSpPr>
        <p:spPr/>
        <p:txBody>
          <a:bodyPr/>
          <a:lstStyle/>
          <a:p>
            <a:fld id="{B24F0824-0D1A-48AB-9888-F8D77E1EE834}" type="slidenum">
              <a:rPr lang="en-US" smtClean="0"/>
              <a:t>4</a:t>
            </a:fld>
            <a:endParaRPr lang="en-US"/>
          </a:p>
        </p:txBody>
      </p:sp>
    </p:spTree>
    <p:extLst>
      <p:ext uri="{BB962C8B-B14F-4D97-AF65-F5344CB8AC3E}">
        <p14:creationId xmlns:p14="http://schemas.microsoft.com/office/powerpoint/2010/main" val="5361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Howard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Attendance improves when a school community offers a warm and welcoming environment that emphasizes building relationships with families and stresses the importance of going to class every day. The key is developing a school-wide school culture that promotes a sense of safety, respect and personal responsibility, where students feel connected and know that someone notices, in a caring manner, when they missed school. A key component of the engagement is helping families understand what their children are learning when they are in school and the negative effects of chronic absenteeism on realizing their hopes and dreams for their children. Too many parents and students do not realize that just missing two days each month can be a problem, and often leads to falling behind in the classroom. Even fewer families realize that absenteeism is a problem as early as kindergarten and preschool and building the habit of attendance in the early grades can influence their children’s chances of graduating from high school.</a:t>
            </a:r>
          </a:p>
          <a:p>
            <a:endParaRPr lang="en-US" dirty="0"/>
          </a:p>
        </p:txBody>
      </p:sp>
      <p:sp>
        <p:nvSpPr>
          <p:cNvPr id="4" name="Slide Number Placeholder 3"/>
          <p:cNvSpPr>
            <a:spLocks noGrp="1"/>
          </p:cNvSpPr>
          <p:nvPr>
            <p:ph type="sldNum" sz="quarter" idx="10"/>
          </p:nvPr>
        </p:nvSpPr>
        <p:spPr/>
        <p:txBody>
          <a:bodyPr/>
          <a:lstStyle/>
          <a:p>
            <a:fld id="{B24F0824-0D1A-48AB-9888-F8D77E1EE834}" type="slidenum">
              <a:rPr lang="en-US" smtClean="0"/>
              <a:t>5</a:t>
            </a:fld>
            <a:endParaRPr lang="en-US"/>
          </a:p>
        </p:txBody>
      </p:sp>
    </p:spTree>
    <p:extLst>
      <p:ext uri="{BB962C8B-B14F-4D97-AF65-F5344CB8AC3E}">
        <p14:creationId xmlns:p14="http://schemas.microsoft.com/office/powerpoint/2010/main" val="177638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Howard</a:t>
            </a:r>
          </a:p>
          <a:p>
            <a:r>
              <a:rPr lang="en-US" sz="1200" kern="1200" dirty="0" smtClean="0">
                <a:solidFill>
                  <a:schemeClr val="tx1"/>
                </a:solidFill>
                <a:effectLst/>
                <a:latin typeface="+mn-lt"/>
                <a:ea typeface="+mn-ea"/>
                <a:cs typeface="+mn-cs"/>
              </a:rPr>
              <a:t>School communities can send a clear message that going to school every day is a priority by providing regular recognition and incentives to students and families who have good and improved attendance. Keep in mind that the goal is not to focus on perfect attendance since the children who struggle the most will soon be left out of such activities. Incentives and contests take advantage of the fact that students often respond better to positive recognition and peer pressure than they do to lectures from parents and teachers. Incentives don’t need to be costly. Simple rewards—recognition from peers and the school through certificates or assemblies, extra recess time, homework passes or even dancing in the hallways—go a long way toward motivating students.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4F0824-0D1A-48AB-9888-F8D77E1EE834}" type="slidenum">
              <a:rPr lang="en-US" smtClean="0"/>
              <a:t>6</a:t>
            </a:fld>
            <a:endParaRPr lang="en-US"/>
          </a:p>
        </p:txBody>
      </p:sp>
    </p:spTree>
    <p:extLst>
      <p:ext uri="{BB962C8B-B14F-4D97-AF65-F5344CB8AC3E}">
        <p14:creationId xmlns:p14="http://schemas.microsoft.com/office/powerpoint/2010/main" val="222937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Sandi </a:t>
            </a:r>
          </a:p>
          <a:p>
            <a:r>
              <a:rPr lang="en-US" sz="1200" kern="1200" dirty="0" smtClean="0">
                <a:solidFill>
                  <a:schemeClr val="tx1"/>
                </a:solidFill>
                <a:effectLst/>
                <a:latin typeface="+mn-lt"/>
                <a:ea typeface="+mn-ea"/>
                <a:cs typeface="+mn-cs"/>
              </a:rPr>
              <a:t>Ideally every school has a team to monitor their data, use it to organize their attendance improvement strategy and ensure chronically absent students receive support. The best way to identify students with chronic absence, is to use the attendance data already collective by schools to examine which and how many students are missing 10% or more of the school year. Ideally, data is also to monitor trends over time by grade and subgroup. Schools can also use data prior to the beginning of the school year to assess how many students are likely to need additional supports and then determine how to put in place sufficient resources. Attendance Works has created free data tools–the DATT and the SATT–to examine patterns and identify which students are at risk due to poor attendance. Link to DATT and SATT pages. The best approach is for district data staff to use these tools (or adopt existing data dashboards to produce similar reports) and then provide data on a regular basis to school administrators.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24F0824-0D1A-48AB-9888-F8D77E1EE834}" type="slidenum">
              <a:rPr lang="en-US" smtClean="0"/>
              <a:t>7</a:t>
            </a:fld>
            <a:endParaRPr lang="en-US"/>
          </a:p>
        </p:txBody>
      </p:sp>
    </p:spTree>
    <p:extLst>
      <p:ext uri="{BB962C8B-B14F-4D97-AF65-F5344CB8AC3E}">
        <p14:creationId xmlns:p14="http://schemas.microsoft.com/office/powerpoint/2010/main" val="16843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Rick Perhaps </a:t>
            </a:r>
            <a:r>
              <a:rPr lang="en-US" sz="1200" kern="1200" dirty="0" smtClean="0">
                <a:solidFill>
                  <a:schemeClr val="tx1"/>
                </a:solidFill>
                <a:effectLst/>
                <a:latin typeface="+mn-lt"/>
                <a:ea typeface="+mn-ea"/>
                <a:cs typeface="+mn-cs"/>
              </a:rPr>
              <a:t>the most critical strategy is using data to trigger early caring outreach to families and students who are already missing too many days of school. Such outreach is essential for identifying barriers to attendance — hunger, access to health care, homelessness, transportation or other challenges — and the supports or resources that would help improve attendance. New York City’s success mentor strategy now being replicated in at least 30 cities has been especially successful in combating chronic absence. Personalized outreach.</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24F0824-0D1A-48AB-9888-F8D77E1EE834}" type="slidenum">
              <a:rPr lang="en-US" smtClean="0"/>
              <a:t>8</a:t>
            </a:fld>
            <a:endParaRPr lang="en-US"/>
          </a:p>
        </p:txBody>
      </p:sp>
    </p:spTree>
    <p:extLst>
      <p:ext uri="{BB962C8B-B14F-4D97-AF65-F5344CB8AC3E}">
        <p14:creationId xmlns:p14="http://schemas.microsoft.com/office/powerpoint/2010/main" val="92324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large numbers of students are affected by chronic absence, that suggests some type of systemic barrier or barriers are at play. Once it is clear that chronic absence is a problem in your school and for which groups of children, use qualitative and quantitative information to examine what factors might be affecting attendance. If possible, engage other agencies and families in the process so they can use their insights to shed light on the challenges and get engaged in coming up with realistic solutions that draw upon the assets they can bring to bear. Identifying the barriers to attendance can indicate the appropriate solutions, whether that involves, for example, establishing uniform closets, improving access to health care, launching walking school buses, providing tutoring, offering mentoring, developing morning or afterschool care and other approaches.</a:t>
            </a:r>
          </a:p>
          <a:p>
            <a:endParaRPr lang="en-US" dirty="0"/>
          </a:p>
        </p:txBody>
      </p:sp>
      <p:sp>
        <p:nvSpPr>
          <p:cNvPr id="4" name="Slide Number Placeholder 3"/>
          <p:cNvSpPr>
            <a:spLocks noGrp="1"/>
          </p:cNvSpPr>
          <p:nvPr>
            <p:ph type="sldNum" sz="quarter" idx="10"/>
          </p:nvPr>
        </p:nvSpPr>
        <p:spPr/>
        <p:txBody>
          <a:bodyPr/>
          <a:lstStyle/>
          <a:p>
            <a:fld id="{B24F0824-0D1A-48AB-9888-F8D77E1EE834}" type="slidenum">
              <a:rPr lang="en-US" smtClean="0"/>
              <a:t>9</a:t>
            </a:fld>
            <a:endParaRPr lang="en-US"/>
          </a:p>
        </p:txBody>
      </p:sp>
    </p:spTree>
    <p:extLst>
      <p:ext uri="{BB962C8B-B14F-4D97-AF65-F5344CB8AC3E}">
        <p14:creationId xmlns:p14="http://schemas.microsoft.com/office/powerpoint/2010/main" val="330717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endParaRPr lang="en-US" dirty="0"/>
          </a:p>
        </p:txBody>
      </p:sp>
      <p:sp>
        <p:nvSpPr>
          <p:cNvPr id="4" name="Slide Number Placeholder 3"/>
          <p:cNvSpPr>
            <a:spLocks noGrp="1"/>
          </p:cNvSpPr>
          <p:nvPr>
            <p:ph type="sldNum" sz="quarter" idx="10"/>
          </p:nvPr>
        </p:nvSpPr>
        <p:spPr/>
        <p:txBody>
          <a:bodyPr/>
          <a:lstStyle/>
          <a:p>
            <a:fld id="{B24F0824-0D1A-48AB-9888-F8D77E1EE834}" type="slidenum">
              <a:rPr lang="en-US" smtClean="0"/>
              <a:t>10</a:t>
            </a:fld>
            <a:endParaRPr lang="en-US"/>
          </a:p>
        </p:txBody>
      </p:sp>
    </p:spTree>
    <p:extLst>
      <p:ext uri="{BB962C8B-B14F-4D97-AF65-F5344CB8AC3E}">
        <p14:creationId xmlns:p14="http://schemas.microsoft.com/office/powerpoint/2010/main" val="3894111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ecorative Image of Smiling kids"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6656"/>
            <a:ext cx="9147018" cy="284951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 VTS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18959109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12430384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smiling students shoulder-to-should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7370479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professionals working around a table"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3"/>
          </a:xfrm>
          <a:prstGeom prst="rect">
            <a:avLst/>
          </a:prstGeom>
          <a:effectLst>
            <a:reflection blurRad="6350" stA="52000" endA="300" endPos="35000" dir="5400000" sy="-100000" algn="bl" rotWithShape="0"/>
          </a:effec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Tree>
    <p:extLst>
      <p:ext uri="{BB962C8B-B14F-4D97-AF65-F5344CB8AC3E}">
        <p14:creationId xmlns:p14="http://schemas.microsoft.com/office/powerpoint/2010/main" val="26151538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professionals around a table"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Tree>
    <p:extLst>
      <p:ext uri="{BB962C8B-B14F-4D97-AF65-F5344CB8AC3E}">
        <p14:creationId xmlns:p14="http://schemas.microsoft.com/office/powerpoint/2010/main" val="23969590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smiling teenagers at a library"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Tree>
    <p:extLst>
      <p:ext uri="{BB962C8B-B14F-4D97-AF65-F5344CB8AC3E}">
        <p14:creationId xmlns:p14="http://schemas.microsoft.com/office/powerpoint/2010/main" val="37202834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smiling professionals around a computer"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2214562"/>
          </a:xfrm>
          <a:prstGeom prst="rect">
            <a:avLst/>
          </a:prstGeom>
          <a:effectLst>
            <a:reflection blurRad="6350" stA="52000" endA="300" endPos="35000" dir="5400000" sy="-100000" algn="bl" rotWithShape="0"/>
          </a:effectLst>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Tree>
    <p:extLst>
      <p:ext uri="{BB962C8B-B14F-4D97-AF65-F5344CB8AC3E}">
        <p14:creationId xmlns:p14="http://schemas.microsoft.com/office/powerpoint/2010/main" val="42397980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68000"/>
            </a:schemeClr>
          </a:solidFill>
          <a:ln w="28575">
            <a:noFill/>
          </a:ln>
        </p:spPr>
        <p:txBody>
          <a:bodyPr>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1524000"/>
            <a:ext cx="3582988" cy="650875"/>
          </a:xfrm>
          <a:solidFill>
            <a:schemeClr val="accent1">
              <a:lumMod val="20000"/>
              <a:lumOff val="80000"/>
            </a:schemeClr>
          </a:solidFill>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5400" y="1535113"/>
            <a:ext cx="3581400" cy="639762"/>
          </a:xfrm>
          <a:solidFill>
            <a:schemeClr val="accent1">
              <a:lumMod val="20000"/>
              <a:lumOff val="80000"/>
            </a:schemeClr>
          </a:solidFill>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174875"/>
            <a:ext cx="4038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AD74B61-87B5-4C15-AA08-BACD2EE64DB7}"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81B35-F93F-4F39-967E-1582FAB61908}" type="slidenum">
              <a:rPr lang="en-US" smtClean="0"/>
              <a:t>‹#›</a:t>
            </a:fld>
            <a:endParaRPr lang="en-US"/>
          </a:p>
        </p:txBody>
      </p:sp>
      <p:sp>
        <p:nvSpPr>
          <p:cNvPr id="10" name="Rectangle 9"/>
          <p:cNvSpPr/>
          <p:nvPr userDrawn="1"/>
        </p:nvSpPr>
        <p:spPr>
          <a:xfrm>
            <a:off x="457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648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VTSS Logo" title="Decorative ima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248400"/>
            <a:ext cx="1181099" cy="523514"/>
          </a:xfrm>
          <a:prstGeom prst="rect">
            <a:avLst/>
          </a:prstGeom>
        </p:spPr>
      </p:pic>
    </p:spTree>
    <p:extLst>
      <p:ext uri="{BB962C8B-B14F-4D97-AF65-F5344CB8AC3E}">
        <p14:creationId xmlns:p14="http://schemas.microsoft.com/office/powerpoint/2010/main" val="24107899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68000"/>
            </a:schemeClr>
          </a:solidFill>
          <a:ln w="28575">
            <a:noFill/>
          </a:ln>
        </p:spPr>
        <p:txBody>
          <a:bodyPr>
            <a:noAutofit/>
          </a:bodyPr>
          <a:lstStyle>
            <a:lvl1pPr>
              <a:defRPr sz="4000">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AD74B61-87B5-4C15-AA08-BACD2EE64DB7}"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81B35-F93F-4F39-967E-1582FAB61908}" type="slidenum">
              <a:rPr lang="en-US" smtClean="0"/>
              <a:t>‹#›</a:t>
            </a:fld>
            <a:endParaRPr lang="en-US"/>
          </a:p>
        </p:txBody>
      </p:sp>
      <p:pic>
        <p:nvPicPr>
          <p:cNvPr id="6" name="Picture 5" descr="VTSS Logo" title="Decorative ima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248400"/>
            <a:ext cx="1181099" cy="523514"/>
          </a:xfrm>
          <a:prstGeom prst="rect">
            <a:avLst/>
          </a:prstGeom>
        </p:spPr>
      </p:pic>
    </p:spTree>
    <p:extLst>
      <p:ext uri="{BB962C8B-B14F-4D97-AF65-F5344CB8AC3E}">
        <p14:creationId xmlns:p14="http://schemas.microsoft.com/office/powerpoint/2010/main" val="31917853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4B61-87B5-4C15-AA08-BACD2EE64DB7}"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81B35-F93F-4F39-967E-1582FAB61908}" type="slidenum">
              <a:rPr lang="en-US" smtClean="0"/>
              <a:t>‹#›</a:t>
            </a:fld>
            <a:endParaRPr lang="en-US"/>
          </a:p>
        </p:txBody>
      </p:sp>
      <p:pic>
        <p:nvPicPr>
          <p:cNvPr id="5" name="Picture 4" descr="VTSS Logo" title="Decorative ima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248400"/>
            <a:ext cx="1181099" cy="523514"/>
          </a:xfrm>
          <a:prstGeom prst="rect">
            <a:avLst/>
          </a:prstGeom>
        </p:spPr>
      </p:pic>
    </p:spTree>
    <p:extLst>
      <p:ext uri="{BB962C8B-B14F-4D97-AF65-F5344CB8AC3E}">
        <p14:creationId xmlns:p14="http://schemas.microsoft.com/office/powerpoint/2010/main" val="14970503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_No_VTSS">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4B61-87B5-4C15-AA08-BACD2EE64DB7}"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587458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Decorative image of kids smiling"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3765"/>
            <a:ext cx="9147018"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 VTSS Logo&#10;" title="VTS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40180576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solidFill>
            <a:schemeClr val="bg1"/>
          </a:solidFill>
          <a:ln w="38100">
            <a:solidFill>
              <a:schemeClr val="accent5"/>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solidFill>
            <a:schemeClr val="accent1">
              <a:lumMod val="20000"/>
              <a:lumOff val="80000"/>
            </a:schemeClr>
          </a:solidFill>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AD74B61-87B5-4C15-AA08-BACD2EE64DB7}"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sp>
        <p:nvSpPr>
          <p:cNvPr id="8" name="Rectangle 7"/>
          <p:cNvSpPr/>
          <p:nvPr userDrawn="1"/>
        </p:nvSpPr>
        <p:spPr>
          <a:xfrm>
            <a:off x="457200" y="273362"/>
            <a:ext cx="457200"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VTSS Logo" title="Decorative ima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1" y="6291443"/>
            <a:ext cx="1181099" cy="523514"/>
          </a:xfrm>
          <a:prstGeom prst="rect">
            <a:avLst/>
          </a:prstGeom>
        </p:spPr>
      </p:pic>
    </p:spTree>
    <p:extLst>
      <p:ext uri="{BB962C8B-B14F-4D97-AF65-F5344CB8AC3E}">
        <p14:creationId xmlns:p14="http://schemas.microsoft.com/office/powerpoint/2010/main" val="261103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800600"/>
            <a:ext cx="4535488" cy="566738"/>
          </a:xfrm>
          <a:solidFill>
            <a:schemeClr val="bg1"/>
          </a:solidFill>
          <a:ln w="28575">
            <a:noFill/>
          </a:ln>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solidFill>
            <a:schemeClr val="bg1"/>
          </a:solidFill>
          <a:ln w="57150">
            <a:solidFill>
              <a:schemeClr val="accent5"/>
            </a:solidFill>
            <a:prstDash val="dash"/>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DAD74B61-87B5-4C15-AA08-BACD2EE64DB7}"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8" name="Picture 7" descr="VTSS Logo" title="Decorative ima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797" y="6299850"/>
            <a:ext cx="1181099" cy="523514"/>
          </a:xfrm>
          <a:prstGeom prst="rect">
            <a:avLst/>
          </a:prstGeom>
        </p:spPr>
      </p:pic>
      <p:sp>
        <p:nvSpPr>
          <p:cNvPr id="10" name="Rectangle 9"/>
          <p:cNvSpPr/>
          <p:nvPr userDrawn="1"/>
        </p:nvSpPr>
        <p:spPr>
          <a:xfrm>
            <a:off x="1828800" y="4800600"/>
            <a:ext cx="914400" cy="609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828800" y="5368925"/>
            <a:ext cx="5449888" cy="804862"/>
          </a:xfrm>
          <a:solidFill>
            <a:schemeClr val="tx2">
              <a:lumMod val="10000"/>
              <a:lumOff val="90000"/>
            </a:schemeClr>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84576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1508648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137071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Decorative image of teenage students sitting around a table"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4878221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descr="Decorative image of professionals around a computer"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1991502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Decorative image of smiling professionals"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96854"/>
            <a:ext cx="9147018" cy="2769116"/>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32624186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8536183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2" name="Title 1"/>
          <p:cNvSpPr>
            <a:spLocks noGrp="1"/>
          </p:cNvSpPr>
          <p:nvPr>
            <p:ph type="title"/>
          </p:nvPr>
        </p:nvSpPr>
        <p:spPr>
          <a:xfrm>
            <a:off x="228600" y="228600"/>
            <a:ext cx="8686799" cy="1143000"/>
          </a:xfrm>
          <a:solidFill>
            <a:schemeClr val="accent6">
              <a:lumMod val="40000"/>
              <a:lumOff val="60000"/>
              <a:alpha val="68000"/>
            </a:schemeClr>
          </a:solidFill>
          <a:ln w="19050">
            <a:noFill/>
          </a:ln>
        </p:spPr>
        <p:txBody>
          <a:bodyPr>
            <a:normAutofit/>
          </a:bodyPr>
          <a:lstStyle>
            <a:lvl1pPr>
              <a:defRPr sz="4000">
                <a:solidFill>
                  <a:schemeClr val="accent6">
                    <a:lumMod val="50000"/>
                  </a:schemeClr>
                </a:solidFill>
              </a:defRPr>
            </a:lvl1pPr>
          </a:lstStyle>
          <a:p>
            <a:r>
              <a:rPr lang="en-US" dirty="0" smtClean="0"/>
              <a:t>Click to edit Master title style</a:t>
            </a:r>
            <a:endParaRPr lang="en-US" dirty="0"/>
          </a:p>
        </p:txBody>
      </p:sp>
      <p:pic>
        <p:nvPicPr>
          <p:cNvPr id="13" name="Picture 12" descr="VTSS Logo" title="Decorative ima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1800" y="6347802"/>
            <a:ext cx="1066800" cy="472851"/>
          </a:xfrm>
          <a:prstGeom prst="rect">
            <a:avLst/>
          </a:prstGeom>
        </p:spPr>
      </p:pic>
    </p:spTree>
    <p:extLst>
      <p:ext uri="{BB962C8B-B14F-4D97-AF65-F5344CB8AC3E}">
        <p14:creationId xmlns:p14="http://schemas.microsoft.com/office/powerpoint/2010/main" val="15533325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702674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1980591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74B61-87B5-4C15-AA08-BACD2EE64DB7}" type="datetimeFigureOut">
              <a:rPr lang="en-US" smtClean="0"/>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81B35-F93F-4F39-967E-1582FAB61908}" type="slidenum">
              <a:rPr lang="en-US" smtClean="0"/>
              <a:t>‹#›</a:t>
            </a:fld>
            <a:endParaRPr lang="en-US"/>
          </a:p>
        </p:txBody>
      </p:sp>
    </p:spTree>
    <p:extLst>
      <p:ext uri="{BB962C8B-B14F-4D97-AF65-F5344CB8AC3E}">
        <p14:creationId xmlns:p14="http://schemas.microsoft.com/office/powerpoint/2010/main" val="1143376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2" r:id="rId4"/>
    <p:sldLayoutId id="2147483661" r:id="rId5"/>
    <p:sldLayoutId id="2147483670" r:id="rId6"/>
    <p:sldLayoutId id="2147483650" r:id="rId7"/>
    <p:sldLayoutId id="2147483664" r:id="rId8"/>
    <p:sldLayoutId id="2147483668" r:id="rId9"/>
    <p:sldLayoutId id="2147483667" r:id="rId10"/>
    <p:sldLayoutId id="2147483652" r:id="rId11"/>
    <p:sldLayoutId id="2147483651" r:id="rId12"/>
    <p:sldLayoutId id="2147483669" r:id="rId13"/>
    <p:sldLayoutId id="2147483665" r:id="rId14"/>
    <p:sldLayoutId id="2147483666" r:id="rId15"/>
    <p:sldLayoutId id="2147483653" r:id="rId16"/>
    <p:sldLayoutId id="2147483654" r:id="rId17"/>
    <p:sldLayoutId id="2147483655" r:id="rId18"/>
    <p:sldLayoutId id="2147483671" r:id="rId19"/>
    <p:sldLayoutId id="2147483656" r:id="rId20"/>
    <p:sldLayoutId id="2147483657" r:id="rId21"/>
    <p:sldLayoutId id="2147483658" r:id="rId22"/>
    <p:sldLayoutId id="2147483659" r:id="rId23"/>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Improving School Attendance</a:t>
            </a:r>
            <a:endParaRPr lang="en-US" dirty="0"/>
          </a:p>
        </p:txBody>
      </p:sp>
      <p:sp>
        <p:nvSpPr>
          <p:cNvPr id="3" name="Subtitle 2"/>
          <p:cNvSpPr>
            <a:spLocks noGrp="1"/>
          </p:cNvSpPr>
          <p:nvPr>
            <p:ph type="subTitle" idx="1"/>
          </p:nvPr>
        </p:nvSpPr>
        <p:spPr/>
        <p:txBody>
          <a:bodyPr>
            <a:normAutofit/>
          </a:bodyPr>
          <a:lstStyle/>
          <a:p>
            <a:r>
              <a:rPr lang="en-US" sz="4400" b="1" dirty="0" smtClean="0">
                <a:solidFill>
                  <a:schemeClr val="accent5"/>
                </a:solidFill>
              </a:rPr>
              <a:t>Filling the seats!</a:t>
            </a:r>
            <a:endParaRPr lang="en-US" sz="4400" b="1" dirty="0">
              <a:solidFill>
                <a:schemeClr val="accent5"/>
              </a:solidFill>
            </a:endParaRPr>
          </a:p>
        </p:txBody>
      </p:sp>
    </p:spTree>
    <p:extLst>
      <p:ext uri="{BB962C8B-B14F-4D97-AF65-F5344CB8AC3E}">
        <p14:creationId xmlns:p14="http://schemas.microsoft.com/office/powerpoint/2010/main" val="608444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400" y="1600200"/>
            <a:ext cx="8153200" cy="4572000"/>
          </a:xfrm>
        </p:spPr>
      </p:pic>
      <p:sp>
        <p:nvSpPr>
          <p:cNvPr id="7" name="Title 6"/>
          <p:cNvSpPr>
            <a:spLocks noGrp="1"/>
          </p:cNvSpPr>
          <p:nvPr>
            <p:ph type="title"/>
          </p:nvPr>
        </p:nvSpPr>
        <p:spPr/>
        <p:txBody>
          <a:bodyPr>
            <a:normAutofit fontScale="90000"/>
          </a:bodyPr>
          <a:lstStyle/>
          <a:p>
            <a:r>
              <a:rPr lang="en-US" dirty="0"/>
              <a:t>Five Strategies to Improve Student Attendance</a:t>
            </a:r>
          </a:p>
        </p:txBody>
      </p:sp>
    </p:spTree>
    <p:extLst>
      <p:ext uri="{BB962C8B-B14F-4D97-AF65-F5344CB8AC3E}">
        <p14:creationId xmlns:p14="http://schemas.microsoft.com/office/powerpoint/2010/main" val="140555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Using the VTSS Model for Attendance in Lunenburg Schools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431" y="1600200"/>
            <a:ext cx="7541138" cy="4572000"/>
          </a:xfrm>
        </p:spPr>
      </p:pic>
    </p:spTree>
    <p:extLst>
      <p:ext uri="{BB962C8B-B14F-4D97-AF65-F5344CB8AC3E}">
        <p14:creationId xmlns:p14="http://schemas.microsoft.com/office/powerpoint/2010/main" val="4121951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Spotlight on Lunenburg County Schools:</a:t>
            </a:r>
            <a:endParaRPr lang="en-US" dirty="0"/>
          </a:p>
        </p:txBody>
      </p:sp>
      <p:sp>
        <p:nvSpPr>
          <p:cNvPr id="3" name="Title 2"/>
          <p:cNvSpPr>
            <a:spLocks noGrp="1"/>
          </p:cNvSpPr>
          <p:nvPr>
            <p:ph type="title"/>
          </p:nvPr>
        </p:nvSpPr>
        <p:spPr/>
        <p:txBody>
          <a:bodyPr>
            <a:noAutofit/>
          </a:bodyPr>
          <a:lstStyle/>
          <a:p>
            <a:r>
              <a:rPr lang="en-US" sz="3200" dirty="0" smtClean="0"/>
              <a:t/>
            </a:r>
            <a:br>
              <a:rPr lang="en-US" sz="3200" dirty="0" smtClean="0"/>
            </a:br>
            <a:r>
              <a:rPr lang="en-US" sz="3200" dirty="0" smtClean="0"/>
              <a:t>Examples </a:t>
            </a:r>
            <a:r>
              <a:rPr lang="en-US" sz="3200" dirty="0"/>
              <a:t>of Attendance Improvement Efforts in Virginia</a:t>
            </a:r>
            <a:br>
              <a:rPr lang="en-US" sz="3200" dirty="0"/>
            </a:b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286000"/>
            <a:ext cx="3207288" cy="3810000"/>
          </a:xfrm>
          <a:prstGeom prst="rect">
            <a:avLst/>
          </a:prstGeom>
        </p:spPr>
      </p:pic>
    </p:spTree>
    <p:extLst>
      <p:ext uri="{BB962C8B-B14F-4D97-AF65-F5344CB8AC3E}">
        <p14:creationId xmlns:p14="http://schemas.microsoft.com/office/powerpoint/2010/main" val="130154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Spotlight on </a:t>
            </a:r>
            <a:r>
              <a:rPr lang="en-US" dirty="0"/>
              <a:t>Westmoreland </a:t>
            </a:r>
            <a:r>
              <a:rPr lang="en-US" dirty="0" smtClean="0"/>
              <a:t>County Schools:</a:t>
            </a:r>
            <a:endParaRPr lang="en-US" dirty="0"/>
          </a:p>
        </p:txBody>
      </p:sp>
      <p:sp>
        <p:nvSpPr>
          <p:cNvPr id="3" name="Title 2"/>
          <p:cNvSpPr>
            <a:spLocks noGrp="1"/>
          </p:cNvSpPr>
          <p:nvPr>
            <p:ph type="title"/>
          </p:nvPr>
        </p:nvSpPr>
        <p:spPr/>
        <p:txBody>
          <a:bodyPr>
            <a:noAutofit/>
          </a:bodyPr>
          <a:lstStyle/>
          <a:p>
            <a:r>
              <a:rPr lang="en-US" sz="3200" dirty="0" smtClean="0"/>
              <a:t/>
            </a:r>
            <a:br>
              <a:rPr lang="en-US" sz="3200" dirty="0" smtClean="0"/>
            </a:br>
            <a:r>
              <a:rPr lang="en-US" sz="3200" dirty="0" smtClean="0"/>
              <a:t>Examples </a:t>
            </a:r>
            <a:r>
              <a:rPr lang="en-US" sz="3200" dirty="0"/>
              <a:t>of Attendance Improvement Efforts in Virginia</a:t>
            </a:r>
            <a:br>
              <a:rPr lang="en-US" sz="3200" dirty="0"/>
            </a:br>
            <a:endParaRPr lang="en-US" sz="3200" dirty="0"/>
          </a:p>
        </p:txBody>
      </p:sp>
    </p:spTree>
    <p:extLst>
      <p:ext uri="{BB962C8B-B14F-4D97-AF65-F5344CB8AC3E}">
        <p14:creationId xmlns:p14="http://schemas.microsoft.com/office/powerpoint/2010/main" val="188332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nd your manners on the &lt;strong&gt;bus&lt;/strong&gt; &amp; dress right – Voxitatis Blo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7189" y="1600200"/>
            <a:ext cx="7029621" cy="4572000"/>
          </a:xfrm>
        </p:spPr>
      </p:pic>
      <p:sp>
        <p:nvSpPr>
          <p:cNvPr id="3" name="Title 2"/>
          <p:cNvSpPr>
            <a:spLocks noGrp="1"/>
          </p:cNvSpPr>
          <p:nvPr>
            <p:ph type="title"/>
          </p:nvPr>
        </p:nvSpPr>
        <p:spPr/>
        <p:txBody>
          <a:bodyPr>
            <a:normAutofit fontScale="90000"/>
          </a:bodyPr>
          <a:lstStyle/>
          <a:p>
            <a:r>
              <a:rPr lang="en-US" sz="3100" dirty="0" smtClean="0"/>
              <a:t>Discussion: What are you doing in your school or division to improve attendance</a:t>
            </a:r>
            <a:r>
              <a:rPr lang="en-US" dirty="0" smtClean="0"/>
              <a:t>?</a:t>
            </a:r>
            <a:endParaRPr lang="en-US" dirty="0"/>
          </a:p>
        </p:txBody>
      </p:sp>
    </p:spTree>
    <p:extLst>
      <p:ext uri="{BB962C8B-B14F-4D97-AF65-F5344CB8AC3E}">
        <p14:creationId xmlns:p14="http://schemas.microsoft.com/office/powerpoint/2010/main" val="135400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for your participation!</a:t>
            </a:r>
            <a:endParaRPr lang="en-US" dirty="0"/>
          </a:p>
        </p:txBody>
      </p:sp>
      <p:sp>
        <p:nvSpPr>
          <p:cNvPr id="5" name="Subtitle 4"/>
          <p:cNvSpPr>
            <a:spLocks noGrp="1"/>
          </p:cNvSpPr>
          <p:nvPr>
            <p:ph type="subTitle" idx="1"/>
          </p:nvPr>
        </p:nvSpPr>
        <p:spPr/>
        <p:txBody>
          <a:bodyPr>
            <a:normAutofit fontScale="70000" lnSpcReduction="20000"/>
          </a:bodyPr>
          <a:lstStyle/>
          <a:p>
            <a:r>
              <a:rPr lang="en-US" dirty="0" smtClean="0"/>
              <a:t>Please remember to sign in and leave your email address for a follow-up evaluation survey</a:t>
            </a:r>
            <a:endParaRPr lang="en-US" dirty="0"/>
          </a:p>
        </p:txBody>
      </p:sp>
    </p:spTree>
    <p:extLst>
      <p:ext uri="{BB962C8B-B14F-4D97-AF65-F5344CB8AC3E}">
        <p14:creationId xmlns:p14="http://schemas.microsoft.com/office/powerpoint/2010/main" val="16802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Intentions</a:t>
            </a:r>
            <a:endParaRPr lang="en-US" dirty="0"/>
          </a:p>
        </p:txBody>
      </p:sp>
      <p:sp>
        <p:nvSpPr>
          <p:cNvPr id="5" name="TextBox 4"/>
          <p:cNvSpPr txBox="1"/>
          <p:nvPr/>
        </p:nvSpPr>
        <p:spPr>
          <a:xfrm>
            <a:off x="457200" y="1828800"/>
            <a:ext cx="85344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Provide </a:t>
            </a:r>
            <a:r>
              <a:rPr lang="en-US" sz="2800" dirty="0"/>
              <a:t>t</a:t>
            </a:r>
            <a:r>
              <a:rPr lang="en-US" sz="2800" dirty="0" smtClean="0"/>
              <a:t>wo </a:t>
            </a:r>
            <a:r>
              <a:rPr lang="en-US" sz="2800" dirty="0"/>
              <a:t>c</a:t>
            </a:r>
            <a:r>
              <a:rPr lang="en-US" sz="2800" dirty="0" smtClean="0"/>
              <a:t>ritical resources divisions and schools can use to improve student attendance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Introduce </a:t>
            </a:r>
            <a:r>
              <a:rPr lang="en-US" sz="2800" dirty="0"/>
              <a:t>f</a:t>
            </a:r>
            <a:r>
              <a:rPr lang="en-US" sz="2800" dirty="0" smtClean="0"/>
              <a:t>ive </a:t>
            </a:r>
            <a:r>
              <a:rPr lang="en-US" sz="2800" dirty="0"/>
              <a:t>s</a:t>
            </a:r>
            <a:r>
              <a:rPr lang="en-US" sz="2800" dirty="0" smtClean="0"/>
              <a:t>trategies to improve </a:t>
            </a:r>
            <a:r>
              <a:rPr lang="en-US" sz="2800" dirty="0"/>
              <a:t>s</a:t>
            </a:r>
            <a:r>
              <a:rPr lang="en-US" sz="2800" dirty="0" smtClean="0"/>
              <a:t>tudent attendance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Present examples of attendance improvement </a:t>
            </a:r>
            <a:r>
              <a:rPr lang="en-US" sz="2800" dirty="0"/>
              <a:t>e</a:t>
            </a:r>
            <a:r>
              <a:rPr lang="en-US" sz="2800" dirty="0" smtClean="0"/>
              <a:t>fforts in Virginia School Divisions</a:t>
            </a:r>
          </a:p>
        </p:txBody>
      </p:sp>
    </p:spTree>
    <p:extLst>
      <p:ext uri="{BB962C8B-B14F-4D97-AF65-F5344CB8AC3E}">
        <p14:creationId xmlns:p14="http://schemas.microsoft.com/office/powerpoint/2010/main" val="3985206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Invaluable Resources</a:t>
            </a:r>
            <a:endParaRPr lang="en-US" dirty="0"/>
          </a:p>
        </p:txBody>
      </p:sp>
      <p:sp>
        <p:nvSpPr>
          <p:cNvPr id="3" name="Text Placeholder 2"/>
          <p:cNvSpPr>
            <a:spLocks noGrp="1"/>
          </p:cNvSpPr>
          <p:nvPr>
            <p:ph type="body" idx="1"/>
          </p:nvPr>
        </p:nvSpPr>
        <p:spPr/>
        <p:txBody>
          <a:bodyPr/>
          <a:lstStyle/>
          <a:p>
            <a:r>
              <a:rPr lang="en-US" dirty="0" smtClean="0"/>
              <a:t>VDOE Website</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477905"/>
            <a:ext cx="4040188" cy="3345228"/>
          </a:xfrm>
        </p:spPr>
      </p:pic>
      <p:sp>
        <p:nvSpPr>
          <p:cNvPr id="5" name="Text Placeholder 4"/>
          <p:cNvSpPr>
            <a:spLocks noGrp="1"/>
          </p:cNvSpPr>
          <p:nvPr>
            <p:ph type="body" sz="quarter" idx="3"/>
          </p:nvPr>
        </p:nvSpPr>
        <p:spPr/>
        <p:txBody>
          <a:bodyPr/>
          <a:lstStyle/>
          <a:p>
            <a:r>
              <a:rPr lang="en-US" dirty="0" smtClean="0"/>
              <a:t>Attendance Works</a:t>
            </a:r>
            <a:endParaRPr lang="en-US" dirty="0"/>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8200" y="3029059"/>
            <a:ext cx="4038600" cy="2242919"/>
          </a:xfrm>
        </p:spPr>
      </p:pic>
      <p:sp>
        <p:nvSpPr>
          <p:cNvPr id="6" name="TextBox 5"/>
          <p:cNvSpPr txBox="1"/>
          <p:nvPr/>
        </p:nvSpPr>
        <p:spPr>
          <a:xfrm>
            <a:off x="3124200" y="5271978"/>
            <a:ext cx="5410200" cy="2031325"/>
          </a:xfrm>
          <a:prstGeom prst="rect">
            <a:avLst/>
          </a:prstGeom>
          <a:noFill/>
        </p:spPr>
        <p:txBody>
          <a:bodyPr wrap="square" rtlCol="0">
            <a:spAutoFit/>
          </a:bodyPr>
          <a:lstStyle/>
          <a:p>
            <a:r>
              <a:rPr lang="en-US" dirty="0"/>
              <a:t>http://www.doe.virginia.gov/support/prevention/attendance-truancy/attendance-truancy-va-students/index.shtml</a:t>
            </a:r>
          </a:p>
          <a:p>
            <a:endParaRPr lang="en-US" dirty="0"/>
          </a:p>
          <a:p>
            <a:r>
              <a:rPr lang="en-US" dirty="0"/>
              <a:t>https://awareness.attendanceworks.org/</a:t>
            </a:r>
          </a:p>
          <a:p>
            <a:endParaRPr lang="en-US" dirty="0"/>
          </a:p>
          <a:p>
            <a:endParaRPr lang="en-US" dirty="0"/>
          </a:p>
        </p:txBody>
      </p:sp>
    </p:spTree>
    <p:extLst>
      <p:ext uri="{BB962C8B-B14F-4D97-AF65-F5344CB8AC3E}">
        <p14:creationId xmlns:p14="http://schemas.microsoft.com/office/powerpoint/2010/main" val="2590788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VDOE Modules</a:t>
            </a:r>
            <a:endParaRPr lang="en-US" dirty="0"/>
          </a:p>
        </p:txBody>
      </p:sp>
      <p:sp>
        <p:nvSpPr>
          <p:cNvPr id="3" name="Text Placeholder 2"/>
          <p:cNvSpPr>
            <a:spLocks noGrp="1"/>
          </p:cNvSpPr>
          <p:nvPr>
            <p:ph type="body" idx="1"/>
          </p:nvPr>
        </p:nvSpPr>
        <p:spPr/>
        <p:txBody>
          <a:bodyPr/>
          <a:lstStyle/>
          <a:p>
            <a:r>
              <a:rPr lang="en-US" dirty="0" smtClean="0"/>
              <a:t>VDOE Website</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477905"/>
            <a:ext cx="4040188" cy="3345228"/>
          </a:xfrm>
        </p:spPr>
      </p:pic>
      <p:sp>
        <p:nvSpPr>
          <p:cNvPr id="5" name="Text Placeholder 4"/>
          <p:cNvSpPr>
            <a:spLocks noGrp="1"/>
          </p:cNvSpPr>
          <p:nvPr>
            <p:ph type="body" sz="quarter" idx="3"/>
          </p:nvPr>
        </p:nvSpPr>
        <p:spPr/>
        <p:txBody>
          <a:bodyPr/>
          <a:lstStyle/>
          <a:p>
            <a:r>
              <a:rPr lang="en-US" dirty="0" smtClean="0"/>
              <a:t>Use a Team Jigsaw</a:t>
            </a:r>
            <a:endParaRPr lang="en-US" dirty="0"/>
          </a:p>
        </p:txBody>
      </p:sp>
      <p:pic>
        <p:nvPicPr>
          <p:cNvPr id="6" name="Content Placeholder 5"/>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100782" y="2278495"/>
            <a:ext cx="3050310" cy="3446078"/>
          </a:xfrm>
        </p:spPr>
      </p:pic>
    </p:spTree>
    <p:extLst>
      <p:ext uri="{BB962C8B-B14F-4D97-AF65-F5344CB8AC3E}">
        <p14:creationId xmlns:p14="http://schemas.microsoft.com/office/powerpoint/2010/main" val="3501157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lgn="ctr">
              <a:buNone/>
            </a:pPr>
            <a:r>
              <a:rPr lang="en-US" dirty="0">
                <a:solidFill>
                  <a:srgbClr val="00B050"/>
                </a:solidFill>
              </a:rPr>
              <a:t>Engage Students and </a:t>
            </a:r>
            <a:r>
              <a:rPr lang="en-US" dirty="0" smtClean="0">
                <a:solidFill>
                  <a:srgbClr val="00B050"/>
                </a:solidFill>
              </a:rPr>
              <a:t>Parents</a:t>
            </a:r>
          </a:p>
          <a:p>
            <a:endParaRPr lang="en-US" dirty="0"/>
          </a:p>
        </p:txBody>
      </p:sp>
      <p:sp>
        <p:nvSpPr>
          <p:cNvPr id="7" name="Title 6"/>
          <p:cNvSpPr>
            <a:spLocks noGrp="1"/>
          </p:cNvSpPr>
          <p:nvPr>
            <p:ph type="title"/>
          </p:nvPr>
        </p:nvSpPr>
        <p:spPr/>
        <p:txBody>
          <a:bodyPr>
            <a:normAutofit fontScale="90000"/>
          </a:bodyPr>
          <a:lstStyle/>
          <a:p>
            <a:r>
              <a:rPr lang="en-US" dirty="0"/>
              <a:t>Five Strategies to Improve Student Attendance</a:t>
            </a:r>
          </a:p>
        </p:txBody>
      </p:sp>
      <p:sp>
        <p:nvSpPr>
          <p:cNvPr id="3" name="TextBox 2"/>
          <p:cNvSpPr txBox="1"/>
          <p:nvPr/>
        </p:nvSpPr>
        <p:spPr>
          <a:xfrm>
            <a:off x="457201" y="2590800"/>
            <a:ext cx="845819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Attendance improves when a school community offers a warm and welcoming environment that emphasizes building relationships with families and stresses the importance of going to class every </a:t>
            </a:r>
            <a:r>
              <a:rPr lang="en-US" sz="2000" dirty="0" smtClean="0"/>
              <a:t>day.</a:t>
            </a:r>
          </a:p>
          <a:p>
            <a:pPr marL="285750" indent="-285750">
              <a:buFont typeface="Arial" panose="020B0604020202020204" pitchFamily="34" charset="0"/>
              <a:buChar char="•"/>
            </a:pPr>
            <a:r>
              <a:rPr lang="en-US" sz="2000" dirty="0" smtClean="0"/>
              <a:t>Developing </a:t>
            </a:r>
            <a:r>
              <a:rPr lang="en-US" sz="2000" dirty="0"/>
              <a:t>a school-wide school culture that promotes a sense of </a:t>
            </a:r>
            <a:r>
              <a:rPr lang="en-US" sz="2000" dirty="0" smtClean="0"/>
              <a:t>safety and respect and where </a:t>
            </a:r>
            <a:r>
              <a:rPr lang="en-US" sz="2000" dirty="0"/>
              <a:t>students feel connected and know that someone notices, in a caring manner, when they missed school. </a:t>
            </a:r>
            <a:endParaRPr lang="en-US" sz="2000" dirty="0" smtClean="0"/>
          </a:p>
          <a:p>
            <a:pPr marL="285750" indent="-285750">
              <a:buFont typeface="Arial" panose="020B0604020202020204" pitchFamily="34" charset="0"/>
              <a:buChar char="•"/>
            </a:pPr>
            <a:r>
              <a:rPr lang="en-US" sz="2000" dirty="0"/>
              <a:t>H</a:t>
            </a:r>
            <a:r>
              <a:rPr lang="en-US" sz="2000" dirty="0" smtClean="0"/>
              <a:t>elping </a:t>
            </a:r>
            <a:r>
              <a:rPr lang="en-US" sz="2000" dirty="0"/>
              <a:t>families understand what their children are learning when they are in school and the negative effects of chronic absenteeism on realizing their hopes and dreams for their children. </a:t>
            </a:r>
            <a:endParaRPr lang="en-US" sz="2800" dirty="0"/>
          </a:p>
        </p:txBody>
      </p:sp>
    </p:spTree>
    <p:extLst>
      <p:ext uri="{BB962C8B-B14F-4D97-AF65-F5344CB8AC3E}">
        <p14:creationId xmlns:p14="http://schemas.microsoft.com/office/powerpoint/2010/main" val="407603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1" y="1600201"/>
            <a:ext cx="8229600" cy="990599"/>
          </a:xfrm>
        </p:spPr>
        <p:txBody>
          <a:bodyPr>
            <a:normAutofit fontScale="92500" lnSpcReduction="20000"/>
          </a:bodyPr>
          <a:lstStyle/>
          <a:p>
            <a:pPr marL="0" indent="0" algn="ctr">
              <a:buNone/>
            </a:pPr>
            <a:r>
              <a:rPr lang="en-US" dirty="0" smtClean="0">
                <a:solidFill>
                  <a:srgbClr val="00B050"/>
                </a:solidFill>
              </a:rPr>
              <a:t>Recognize </a:t>
            </a:r>
            <a:r>
              <a:rPr lang="en-US" dirty="0">
                <a:solidFill>
                  <a:srgbClr val="00B050"/>
                </a:solidFill>
              </a:rPr>
              <a:t>Good and </a:t>
            </a:r>
            <a:endParaRPr lang="en-US" dirty="0" smtClean="0">
              <a:solidFill>
                <a:srgbClr val="00B050"/>
              </a:solidFill>
            </a:endParaRPr>
          </a:p>
          <a:p>
            <a:pPr marL="0" indent="0" algn="ctr">
              <a:buNone/>
            </a:pPr>
            <a:r>
              <a:rPr lang="en-US" dirty="0" smtClean="0">
                <a:solidFill>
                  <a:srgbClr val="00B050"/>
                </a:solidFill>
              </a:rPr>
              <a:t>Improved </a:t>
            </a:r>
            <a:r>
              <a:rPr lang="en-US" dirty="0">
                <a:solidFill>
                  <a:srgbClr val="00B050"/>
                </a:solidFill>
              </a:rPr>
              <a:t>Attendance</a:t>
            </a:r>
          </a:p>
        </p:txBody>
      </p:sp>
      <p:sp>
        <p:nvSpPr>
          <p:cNvPr id="7" name="Title 6"/>
          <p:cNvSpPr>
            <a:spLocks noGrp="1"/>
          </p:cNvSpPr>
          <p:nvPr>
            <p:ph type="title"/>
          </p:nvPr>
        </p:nvSpPr>
        <p:spPr/>
        <p:txBody>
          <a:bodyPr>
            <a:normAutofit fontScale="90000"/>
          </a:bodyPr>
          <a:lstStyle/>
          <a:p>
            <a:r>
              <a:rPr lang="en-US" dirty="0"/>
              <a:t>Five Strategies to Improve Student Attendance</a:t>
            </a:r>
          </a:p>
        </p:txBody>
      </p:sp>
      <p:sp>
        <p:nvSpPr>
          <p:cNvPr id="6" name="TextBox 5"/>
          <p:cNvSpPr txBox="1"/>
          <p:nvPr/>
        </p:nvSpPr>
        <p:spPr>
          <a:xfrm>
            <a:off x="685800" y="2514600"/>
            <a:ext cx="8229599" cy="3970318"/>
          </a:xfrm>
          <a:prstGeom prst="rect">
            <a:avLst/>
          </a:prstGeom>
          <a:noFill/>
        </p:spPr>
        <p:txBody>
          <a:bodyPr wrap="square" rtlCol="0">
            <a:spAutoFit/>
          </a:bodyPr>
          <a:lstStyle/>
          <a:p>
            <a:pPr marL="285750" indent="-285750">
              <a:buFont typeface="Arial" panose="020B0604020202020204" pitchFamily="34" charset="0"/>
              <a:buChar char="•"/>
            </a:pPr>
            <a:r>
              <a:rPr lang="en-US" dirty="0"/>
              <a:t>School communities can send a clear message that going to school every day is a priority by providing regular recognition and incentives to students and families who have good and improved attendance. </a:t>
            </a:r>
            <a:endParaRPr lang="en-US" dirty="0" smtClean="0"/>
          </a:p>
          <a:p>
            <a:pPr marL="285750" indent="-285750">
              <a:buFont typeface="Arial" panose="020B0604020202020204" pitchFamily="34" charset="0"/>
              <a:buChar char="•"/>
            </a:pPr>
            <a:r>
              <a:rPr lang="en-US" dirty="0" smtClean="0"/>
              <a:t>The </a:t>
            </a:r>
            <a:r>
              <a:rPr lang="en-US" dirty="0"/>
              <a:t>goal is not to focus on perfect attendance since the children who struggle the most will soon be left out of such activities. </a:t>
            </a:r>
            <a:endParaRPr lang="en-US" dirty="0" smtClean="0"/>
          </a:p>
          <a:p>
            <a:pPr marL="285750" indent="-285750">
              <a:buFont typeface="Arial" panose="020B0604020202020204" pitchFamily="34" charset="0"/>
              <a:buChar char="•"/>
            </a:pPr>
            <a:r>
              <a:rPr lang="en-US" dirty="0" smtClean="0"/>
              <a:t>Incentives </a:t>
            </a:r>
            <a:r>
              <a:rPr lang="en-US" dirty="0"/>
              <a:t>and contests take advantage of the fact that students often respond better to positive recognition and peer pressure than they do to lectures from parents and teachers. </a:t>
            </a:r>
            <a:endParaRPr lang="en-US" dirty="0" smtClean="0"/>
          </a:p>
          <a:p>
            <a:pPr marL="285750" indent="-285750">
              <a:buFont typeface="Arial" panose="020B0604020202020204" pitchFamily="34" charset="0"/>
              <a:buChar char="•"/>
            </a:pPr>
            <a:r>
              <a:rPr lang="en-US" dirty="0" smtClean="0"/>
              <a:t>Simple </a:t>
            </a:r>
            <a:r>
              <a:rPr lang="en-US" dirty="0"/>
              <a:t>rewards—recognition from peers and the school through certificates or assemblies, extra recess time, homework passes or even dancing in the hallways—go a long way toward motivating students.</a:t>
            </a:r>
          </a:p>
          <a:p>
            <a:endParaRPr lang="en-US" dirty="0"/>
          </a:p>
        </p:txBody>
      </p:sp>
    </p:spTree>
    <p:extLst>
      <p:ext uri="{BB962C8B-B14F-4D97-AF65-F5344CB8AC3E}">
        <p14:creationId xmlns:p14="http://schemas.microsoft.com/office/powerpoint/2010/main" val="392821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1" y="1600201"/>
            <a:ext cx="8229600" cy="838199"/>
          </a:xfrm>
        </p:spPr>
        <p:txBody>
          <a:bodyPr/>
          <a:lstStyle/>
          <a:p>
            <a:pPr marL="0" indent="0" algn="ctr">
              <a:buNone/>
            </a:pPr>
            <a:r>
              <a:rPr lang="en-US" dirty="0" smtClean="0">
                <a:solidFill>
                  <a:srgbClr val="00B050"/>
                </a:solidFill>
              </a:rPr>
              <a:t>Monitor </a:t>
            </a:r>
            <a:r>
              <a:rPr lang="en-US" dirty="0">
                <a:solidFill>
                  <a:srgbClr val="00B050"/>
                </a:solidFill>
              </a:rPr>
              <a:t>Attendance Data and Practice</a:t>
            </a:r>
            <a:endParaRPr lang="en-US" dirty="0" smtClean="0">
              <a:solidFill>
                <a:srgbClr val="00B050"/>
              </a:solidFill>
            </a:endParaRPr>
          </a:p>
          <a:p>
            <a:endParaRPr lang="en-US" dirty="0"/>
          </a:p>
        </p:txBody>
      </p:sp>
      <p:sp>
        <p:nvSpPr>
          <p:cNvPr id="7" name="Title 6"/>
          <p:cNvSpPr>
            <a:spLocks noGrp="1"/>
          </p:cNvSpPr>
          <p:nvPr>
            <p:ph type="title"/>
          </p:nvPr>
        </p:nvSpPr>
        <p:spPr/>
        <p:txBody>
          <a:bodyPr>
            <a:normAutofit fontScale="90000"/>
          </a:bodyPr>
          <a:lstStyle/>
          <a:p>
            <a:r>
              <a:rPr lang="en-US" dirty="0"/>
              <a:t>Five Strategies to Improve Student Attendance</a:t>
            </a:r>
          </a:p>
        </p:txBody>
      </p:sp>
      <p:sp>
        <p:nvSpPr>
          <p:cNvPr id="3" name="TextBox 2"/>
          <p:cNvSpPr txBox="1"/>
          <p:nvPr/>
        </p:nvSpPr>
        <p:spPr>
          <a:xfrm>
            <a:off x="533400" y="2286000"/>
            <a:ext cx="8381999"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Have a team </a:t>
            </a:r>
            <a:r>
              <a:rPr lang="en-US" dirty="0"/>
              <a:t>to monitor their data, use it to organize their attendance improvement strategy and ensure chronically absent students receive support. </a:t>
            </a:r>
            <a:endParaRPr lang="en-US" dirty="0" smtClean="0"/>
          </a:p>
          <a:p>
            <a:pPr marL="285750" indent="-285750">
              <a:buFont typeface="Arial" panose="020B0604020202020204" pitchFamily="34" charset="0"/>
              <a:buChar char="•"/>
            </a:pPr>
            <a:r>
              <a:rPr lang="en-US" dirty="0" smtClean="0"/>
              <a:t>The </a:t>
            </a:r>
            <a:r>
              <a:rPr lang="en-US" dirty="0"/>
              <a:t>best way to identify students with chronic absence, is to use the attendance data already collective by schools to examine which and how many students are missing 10% or more of the school year. </a:t>
            </a:r>
            <a:r>
              <a:rPr lang="en-US" dirty="0" smtClean="0"/>
              <a:t>Remember </a:t>
            </a:r>
            <a:r>
              <a:rPr lang="en-US" dirty="0"/>
              <a:t>Students who miss 10% of the school year or 18 days are considered chronically absent</a:t>
            </a:r>
            <a:r>
              <a:rPr lang="en-US" dirty="0" smtClean="0"/>
              <a:t>. This includes both excused and unexcused absences including suspensions.</a:t>
            </a:r>
          </a:p>
          <a:p>
            <a:pPr marL="285750" indent="-285750">
              <a:buFont typeface="Arial" panose="020B0604020202020204" pitchFamily="34" charset="0"/>
              <a:buChar char="•"/>
            </a:pPr>
            <a:r>
              <a:rPr lang="en-US" dirty="0" smtClean="0"/>
              <a:t>Ideally</a:t>
            </a:r>
            <a:r>
              <a:rPr lang="en-US" dirty="0"/>
              <a:t>, data is also to monitor trends over time by grade and subgroup. Schools can also use data prior to the beginning of the school year to assess how many students are likely to need additional supports and then determine how to put in place sufficient </a:t>
            </a:r>
            <a:r>
              <a:rPr lang="en-US" dirty="0" smtClean="0"/>
              <a:t>resources.</a:t>
            </a:r>
            <a:endParaRPr lang="en-US" dirty="0"/>
          </a:p>
        </p:txBody>
      </p:sp>
    </p:spTree>
    <p:extLst>
      <p:ext uri="{BB962C8B-B14F-4D97-AF65-F5344CB8AC3E}">
        <p14:creationId xmlns:p14="http://schemas.microsoft.com/office/powerpoint/2010/main" val="281609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1" y="1600201"/>
            <a:ext cx="8229600" cy="609599"/>
          </a:xfrm>
        </p:spPr>
        <p:txBody>
          <a:bodyPr/>
          <a:lstStyle/>
          <a:p>
            <a:pPr marL="0" indent="0" algn="ctr">
              <a:buNone/>
            </a:pPr>
            <a:r>
              <a:rPr lang="en-US" dirty="0" smtClean="0">
                <a:solidFill>
                  <a:srgbClr val="00B050"/>
                </a:solidFill>
              </a:rPr>
              <a:t>Provide </a:t>
            </a:r>
            <a:r>
              <a:rPr lang="en-US" dirty="0">
                <a:solidFill>
                  <a:srgbClr val="00B050"/>
                </a:solidFill>
              </a:rPr>
              <a:t>Personalized </a:t>
            </a:r>
            <a:r>
              <a:rPr lang="en-US" dirty="0" smtClean="0">
                <a:solidFill>
                  <a:srgbClr val="00B050"/>
                </a:solidFill>
              </a:rPr>
              <a:t>Early </a:t>
            </a:r>
            <a:r>
              <a:rPr lang="en-US" dirty="0">
                <a:solidFill>
                  <a:srgbClr val="00B050"/>
                </a:solidFill>
              </a:rPr>
              <a:t>Outreach</a:t>
            </a:r>
            <a:endParaRPr lang="en-US" dirty="0" smtClean="0">
              <a:solidFill>
                <a:srgbClr val="00B050"/>
              </a:solidFill>
            </a:endParaRPr>
          </a:p>
          <a:p>
            <a:endParaRPr lang="en-US" dirty="0" smtClean="0"/>
          </a:p>
          <a:p>
            <a:endParaRPr lang="en-US" dirty="0"/>
          </a:p>
        </p:txBody>
      </p:sp>
      <p:sp>
        <p:nvSpPr>
          <p:cNvPr id="7" name="Title 6"/>
          <p:cNvSpPr>
            <a:spLocks noGrp="1"/>
          </p:cNvSpPr>
          <p:nvPr>
            <p:ph type="title"/>
          </p:nvPr>
        </p:nvSpPr>
        <p:spPr/>
        <p:txBody>
          <a:bodyPr>
            <a:normAutofit fontScale="90000"/>
          </a:bodyPr>
          <a:lstStyle/>
          <a:p>
            <a:r>
              <a:rPr lang="en-US" dirty="0"/>
              <a:t>Five Strategies to Improve Student Attendance</a:t>
            </a:r>
          </a:p>
        </p:txBody>
      </p:sp>
      <p:sp>
        <p:nvSpPr>
          <p:cNvPr id="2" name="TextBox 1"/>
          <p:cNvSpPr txBox="1"/>
          <p:nvPr/>
        </p:nvSpPr>
        <p:spPr>
          <a:xfrm>
            <a:off x="457201" y="2590800"/>
            <a:ext cx="845819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U</a:t>
            </a:r>
            <a:r>
              <a:rPr lang="en-US" dirty="0" smtClean="0"/>
              <a:t>se </a:t>
            </a:r>
            <a:r>
              <a:rPr lang="en-US" dirty="0"/>
              <a:t>data to trigger early caring outreach to families and students who are already missing too many days of school. </a:t>
            </a:r>
          </a:p>
          <a:p>
            <a:pPr marL="285750" indent="-285750">
              <a:buFont typeface="Arial" panose="020B0604020202020204" pitchFamily="34" charset="0"/>
              <a:buChar char="•"/>
            </a:pPr>
            <a:r>
              <a:rPr lang="en-US" dirty="0" smtClean="0"/>
              <a:t>Outreach </a:t>
            </a:r>
            <a:r>
              <a:rPr lang="en-US" dirty="0"/>
              <a:t>is essential for identifying barriers to attendance — hunger, access to health care, homelessness, transportation or other </a:t>
            </a:r>
            <a:r>
              <a:rPr lang="en-US" dirty="0" smtClean="0"/>
              <a:t>challenges.</a:t>
            </a:r>
          </a:p>
          <a:p>
            <a:pPr marL="285750" indent="-285750">
              <a:buFont typeface="Arial" panose="020B0604020202020204" pitchFamily="34" charset="0"/>
              <a:buChar char="•"/>
            </a:pPr>
            <a:r>
              <a:rPr lang="en-US" dirty="0" smtClean="0"/>
              <a:t>The help provide supports </a:t>
            </a:r>
            <a:r>
              <a:rPr lang="en-US" dirty="0"/>
              <a:t>or resources that would help improve attendance. </a:t>
            </a:r>
            <a:endParaRPr lang="en-US" dirty="0" smtClean="0"/>
          </a:p>
          <a:p>
            <a:pPr marL="285750" indent="-285750">
              <a:buFont typeface="Arial" panose="020B0604020202020204" pitchFamily="34" charset="0"/>
              <a:buChar char="•"/>
            </a:pPr>
            <a:r>
              <a:rPr lang="en-US" dirty="0" smtClean="0"/>
              <a:t>Outreach must be </a:t>
            </a:r>
            <a:r>
              <a:rPr lang="en-US" dirty="0" smtClean="0"/>
              <a:t>personalized </a:t>
            </a:r>
            <a:r>
              <a:rPr lang="en-US" dirty="0" smtClean="0"/>
              <a:t>to meet the needs of your students</a:t>
            </a:r>
            <a:endParaRPr lang="en-US" dirty="0"/>
          </a:p>
        </p:txBody>
      </p:sp>
    </p:spTree>
    <p:extLst>
      <p:ext uri="{BB962C8B-B14F-4D97-AF65-F5344CB8AC3E}">
        <p14:creationId xmlns:p14="http://schemas.microsoft.com/office/powerpoint/2010/main" val="266220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1" y="1600201"/>
            <a:ext cx="8229600" cy="990599"/>
          </a:xfrm>
        </p:spPr>
        <p:txBody>
          <a:bodyPr>
            <a:normAutofit fontScale="92500" lnSpcReduction="20000"/>
          </a:bodyPr>
          <a:lstStyle/>
          <a:p>
            <a:pPr marL="0" indent="0" algn="ctr">
              <a:buNone/>
            </a:pPr>
            <a:r>
              <a:rPr lang="en-US" dirty="0" smtClean="0">
                <a:solidFill>
                  <a:srgbClr val="00B050"/>
                </a:solidFill>
              </a:rPr>
              <a:t>Develop </a:t>
            </a:r>
            <a:r>
              <a:rPr lang="en-US" dirty="0">
                <a:solidFill>
                  <a:srgbClr val="00B050"/>
                </a:solidFill>
              </a:rPr>
              <a:t>Programmatic </a:t>
            </a:r>
            <a:endParaRPr lang="en-US" dirty="0" smtClean="0">
              <a:solidFill>
                <a:srgbClr val="00B050"/>
              </a:solidFill>
            </a:endParaRPr>
          </a:p>
          <a:p>
            <a:pPr marL="0" indent="0" algn="ctr">
              <a:buNone/>
            </a:pPr>
            <a:r>
              <a:rPr lang="en-US" dirty="0" smtClean="0">
                <a:solidFill>
                  <a:srgbClr val="00B050"/>
                </a:solidFill>
              </a:rPr>
              <a:t>Response </a:t>
            </a:r>
            <a:r>
              <a:rPr lang="en-US" dirty="0">
                <a:solidFill>
                  <a:srgbClr val="00B050"/>
                </a:solidFill>
              </a:rPr>
              <a:t>to </a:t>
            </a:r>
            <a:r>
              <a:rPr lang="en-US" dirty="0" smtClean="0">
                <a:solidFill>
                  <a:srgbClr val="00B050"/>
                </a:solidFill>
              </a:rPr>
              <a:t>Barriers</a:t>
            </a:r>
          </a:p>
          <a:p>
            <a:endParaRPr lang="en-US" dirty="0" smtClean="0"/>
          </a:p>
          <a:p>
            <a:endParaRPr lang="en-US" dirty="0" smtClean="0"/>
          </a:p>
          <a:p>
            <a:endParaRPr lang="en-US" dirty="0"/>
          </a:p>
        </p:txBody>
      </p:sp>
      <p:sp>
        <p:nvSpPr>
          <p:cNvPr id="7" name="Title 6"/>
          <p:cNvSpPr>
            <a:spLocks noGrp="1"/>
          </p:cNvSpPr>
          <p:nvPr>
            <p:ph type="title"/>
          </p:nvPr>
        </p:nvSpPr>
        <p:spPr/>
        <p:txBody>
          <a:bodyPr>
            <a:normAutofit fontScale="90000"/>
          </a:bodyPr>
          <a:lstStyle/>
          <a:p>
            <a:r>
              <a:rPr lang="en-US" dirty="0"/>
              <a:t>Five Strategies to Improve Student Attendance</a:t>
            </a:r>
          </a:p>
        </p:txBody>
      </p:sp>
      <p:sp>
        <p:nvSpPr>
          <p:cNvPr id="3" name="TextBox 2"/>
          <p:cNvSpPr txBox="1"/>
          <p:nvPr/>
        </p:nvSpPr>
        <p:spPr>
          <a:xfrm>
            <a:off x="457201" y="2590800"/>
            <a:ext cx="82296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If large numbers of students are affected by chronic absence, that suggests some type of systemic barrier or barriers are at </a:t>
            </a:r>
            <a:r>
              <a:rPr lang="en-US" dirty="0" smtClean="0"/>
              <a:t>play.</a:t>
            </a:r>
          </a:p>
          <a:p>
            <a:pPr marL="285750" indent="-285750">
              <a:buFont typeface="Arial" panose="020B0604020202020204" pitchFamily="34" charset="0"/>
              <a:buChar char="•"/>
            </a:pPr>
            <a:r>
              <a:rPr lang="en-US" dirty="0" smtClean="0"/>
              <a:t>Once </a:t>
            </a:r>
            <a:r>
              <a:rPr lang="en-US" dirty="0"/>
              <a:t>it is clear that chronic absence is a problem in your school and for which groups of children, use qualitative and quantitative information to examine what factors might be affecting attendance. </a:t>
            </a:r>
            <a:endParaRPr lang="en-US" dirty="0" smtClean="0"/>
          </a:p>
          <a:p>
            <a:pPr marL="285750" indent="-285750">
              <a:buFont typeface="Arial" panose="020B0604020202020204" pitchFamily="34" charset="0"/>
              <a:buChar char="•"/>
            </a:pPr>
            <a:r>
              <a:rPr lang="en-US" dirty="0" smtClean="0"/>
              <a:t>If </a:t>
            </a:r>
            <a:r>
              <a:rPr lang="en-US" dirty="0"/>
              <a:t>possible, engage other agencies and families in the process so they can use their insights to shed light on the challenges and get engaged in coming up with realistic solutions that draw upon the assets they can bring to bear. </a:t>
            </a:r>
            <a:endParaRPr lang="en-US" dirty="0" smtClean="0"/>
          </a:p>
          <a:p>
            <a:pPr marL="285750" indent="-285750">
              <a:buFont typeface="Arial" panose="020B0604020202020204" pitchFamily="34" charset="0"/>
              <a:buChar char="•"/>
            </a:pPr>
            <a:r>
              <a:rPr lang="en-US" dirty="0" smtClean="0"/>
              <a:t>Identifying </a:t>
            </a:r>
            <a:r>
              <a:rPr lang="en-US" dirty="0"/>
              <a:t>the barriers to attendance can indicate the appropriate </a:t>
            </a:r>
            <a:r>
              <a:rPr lang="en-US" dirty="0" smtClean="0"/>
              <a:t>solutions.</a:t>
            </a:r>
            <a:endParaRPr lang="en-US" dirty="0"/>
          </a:p>
        </p:txBody>
      </p:sp>
    </p:spTree>
    <p:extLst>
      <p:ext uri="{BB962C8B-B14F-4D97-AF65-F5344CB8AC3E}">
        <p14:creationId xmlns:p14="http://schemas.microsoft.com/office/powerpoint/2010/main" val="423460584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7434</TotalTime>
  <Words>1500</Words>
  <Application>Microsoft Office PowerPoint</Application>
  <PresentationFormat>On-screen Show (4:3)</PresentationFormat>
  <Paragraphs>94</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Office Theme</vt:lpstr>
      <vt:lpstr>Improving School Attendance</vt:lpstr>
      <vt:lpstr>Learning Intentions</vt:lpstr>
      <vt:lpstr>Two Invaluable Resources</vt:lpstr>
      <vt:lpstr>Using the VDOE Modules</vt:lpstr>
      <vt:lpstr>Five Strategies to Improve Student Attendance</vt:lpstr>
      <vt:lpstr>Five Strategies to Improve Student Attendance</vt:lpstr>
      <vt:lpstr>Five Strategies to Improve Student Attendance</vt:lpstr>
      <vt:lpstr>Five Strategies to Improve Student Attendance</vt:lpstr>
      <vt:lpstr>Five Strategies to Improve Student Attendance</vt:lpstr>
      <vt:lpstr>Five Strategies to Improve Student Attendance</vt:lpstr>
      <vt:lpstr>Using the VTSS Model for Attendance in Lunenburg Schools</vt:lpstr>
      <vt:lpstr> Examples of Attendance Improvement Efforts in Virginia </vt:lpstr>
      <vt:lpstr> Examples of Attendance Improvement Efforts in Virginia </vt:lpstr>
      <vt:lpstr>Discussion: What are you doing in your school or division to improve attendance?</vt:lpstr>
      <vt:lpstr>Thank you for your participation!</vt:lpstr>
    </vt:vector>
  </TitlesOfParts>
  <Company>Virginia Commonwealth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VTSS Powerpoint Template</dc:title>
  <dc:creator>Jacklyn N Lewis</dc:creator>
  <cp:lastModifiedBy>Michael J Crusco</cp:lastModifiedBy>
  <cp:revision>62</cp:revision>
  <dcterms:created xsi:type="dcterms:W3CDTF">2017-04-18T16:38:12Z</dcterms:created>
  <dcterms:modified xsi:type="dcterms:W3CDTF">2019-01-24T19:30:49Z</dcterms:modified>
</cp:coreProperties>
</file>