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</p:sldMasterIdLst>
  <p:notesMasterIdLst>
    <p:notesMasterId r:id="rId10"/>
  </p:notesMasterIdLst>
  <p:sldIdLst>
    <p:sldId id="286" r:id="rId3"/>
    <p:sldId id="281" r:id="rId4"/>
    <p:sldId id="257" r:id="rId5"/>
    <p:sldId id="258" r:id="rId6"/>
    <p:sldId id="259" r:id="rId7"/>
    <p:sldId id="287" r:id="rId8"/>
    <p:sldId id="285" r:id="rId9"/>
  </p:sldIdLst>
  <p:sldSz cx="9144000" cy="6858000" type="screen4x3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442fb56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33442fb56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3a2515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Sherol</a:t>
            </a:r>
            <a:endParaRPr/>
          </a:p>
        </p:txBody>
      </p:sp>
      <p:sp>
        <p:nvSpPr>
          <p:cNvPr id="454" name="Google Shape;454;g333a2515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3a2515ff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Sherol</a:t>
            </a:r>
            <a:endParaRPr sz="1200"/>
          </a:p>
        </p:txBody>
      </p:sp>
      <p:sp>
        <p:nvSpPr>
          <p:cNvPr id="461" name="Google Shape;461;g333a2515f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Sherol</a:t>
            </a: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Sherol</a:t>
            </a: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44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1" name="Google Shape;36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2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47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00" cy="5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7" name="Google Shape;37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8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8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00" cy="8049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3" name="Google Shape;383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p49"/>
          <p:cNvPicPr preferRelativeResize="0"/>
          <p:nvPr/>
        </p:nvPicPr>
        <p:blipFill rotWithShape="1">
          <a:blip r:embed="rId2">
            <a:alphaModFix/>
          </a:blip>
          <a:srcRect l="239" t="13696"/>
          <a:stretch/>
        </p:blipFill>
        <p:spPr>
          <a:xfrm>
            <a:off x="-1" y="5105400"/>
            <a:ext cx="9144000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88" name="Google Shape;38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6" name="Google Shape;396;p50"/>
          <p:cNvPicPr preferRelativeResize="0"/>
          <p:nvPr/>
        </p:nvPicPr>
        <p:blipFill rotWithShape="1">
          <a:blip r:embed="rId2">
            <a:alphaModFix/>
          </a:blip>
          <a:srcRect t="5951" b="16051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97" name="Google Shape;39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5" name="Google Shape;405;p51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406" name="Google Shape;40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52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415" name="Google Shape;41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p53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424" name="Google Shape;42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7" name="Google Shape;427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8" name="Google Shape;428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9" name="Google Shape;429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1" name="Google Shape;431;p54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433" name="Google Shape;43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6" name="Google Shape;436;p5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4" name="Google Shape;28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2" name="Google Shape;442;p5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3" name="Google Shape;443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Smiling kids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56"/>
            <a:ext cx="9147018" cy="284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kids smiling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765"/>
            <a:ext cx="9147018" cy="221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teenage students sitting around a table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3765"/>
            <a:ext cx="9147016" cy="221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professionals around a computer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3765"/>
            <a:ext cx="9147016" cy="221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image of smiling professionals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854"/>
            <a:ext cx="9147018" cy="27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91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solidFill>
            <a:schemeClr val="lt1">
              <a:alpha val="68000"/>
            </a:schemeClr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Autofit/>
          </a:bodyPr>
          <a:lstStyle>
            <a:lvl1pPr>
              <a:defRPr sz="540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solidFill>
            <a:schemeClr val="bg1">
              <a:alpha val="6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04" y="82049"/>
            <a:ext cx="2885793" cy="1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584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4571999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77" y="6277285"/>
            <a:ext cx="1092200" cy="5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1534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smiling kids" title="Decorative 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13694" b="-1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90800" cy="12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62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professionals around a computer" title="Decorative 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5896" cy="1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5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8229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college students/professionals around a table" title="Decorative 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5896" cy="1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3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  <a:prstDash val="solid"/>
          </a:ln>
        </p:spPr>
        <p:txBody>
          <a:bodyPr>
            <a:no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9" y="1600200"/>
            <a:ext cx="4038600" cy="3352799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ecorative image of smiling students shoulder-to-shoulder" title="Decorative ima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13694" b="-1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ln w="38100">
            <a:solidFill>
              <a:schemeClr val="accent5"/>
            </a:solidFill>
            <a:prstDash val="dash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5896" cy="1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96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professionals working around a table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145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90600" cy="4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professionals around a table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145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789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smiling teenagers at a library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22145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" y="34018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corative image of smiling professionals around a computer" title="Decorativ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221456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" y="34018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</a:ln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038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68000"/>
            </a:schemeClr>
          </a:solidFill>
          <a:ln w="28575">
            <a:noFill/>
          </a:ln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No_VT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3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0" name="Google Shape;30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solidFill>
            <a:schemeClr val="bg1"/>
          </a:solidFill>
          <a:ln w="38100">
            <a:solidFill>
              <a:schemeClr val="accent5"/>
            </a:solidFill>
            <a:prstDash val="dash"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solidFill>
            <a:schemeClr val="bg1"/>
          </a:solidFill>
          <a:ln w="28575">
            <a:noFill/>
          </a:ln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57150">
            <a:solidFill>
              <a:schemeClr val="accent5"/>
            </a:solidFill>
            <a:prstDash val="dash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8925"/>
            <a:ext cx="5449888" cy="80486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74442"/>
            <a:ext cx="1559301" cy="7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7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8" name="Google Shape;3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2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325" name="Google Shape;3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/>
          <p:nvPr/>
        </p:nvSpPr>
        <p:spPr>
          <a:xfrm>
            <a:off x="4648200" y="1600200"/>
            <a:ext cx="4038600" cy="33528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3"/>
          <p:cNvSpPr/>
          <p:nvPr/>
        </p:nvSpPr>
        <p:spPr>
          <a:xfrm>
            <a:off x="457200" y="1600200"/>
            <a:ext cx="4038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43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2">
            <a:alphaModFix/>
          </a:blip>
          <a:srcRect l="239" t="13696"/>
          <a:stretch/>
        </p:blipFill>
        <p:spPr>
          <a:xfrm>
            <a:off x="-1" y="5105400"/>
            <a:ext cx="9144000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36" name="Google Shape;33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/>
          <p:nvPr/>
        </p:nvSpPr>
        <p:spPr>
          <a:xfrm>
            <a:off x="4648200" y="2175510"/>
            <a:ext cx="4038600" cy="39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457200" y="2175510"/>
            <a:ext cx="4038600" cy="39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44"/>
          <p:cNvSpPr/>
          <p:nvPr/>
        </p:nvSpPr>
        <p:spPr>
          <a:xfrm>
            <a:off x="457200" y="1524000"/>
            <a:ext cx="457200" cy="6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4"/>
          <p:cNvSpPr/>
          <p:nvPr/>
        </p:nvSpPr>
        <p:spPr>
          <a:xfrm>
            <a:off x="4648200" y="1524000"/>
            <a:ext cx="457200" cy="6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3" name="Google Shape;353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redcap.vcu.edu/surveys/?s=MWWRYETR4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7718" y="4164016"/>
            <a:ext cx="8604069" cy="1003288"/>
          </a:xfrm>
        </p:spPr>
        <p:txBody>
          <a:bodyPr/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is Most Critical for Divisions?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Supporting Students, Staff, and Families - Part 1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3108" y="5257800"/>
            <a:ext cx="6653291" cy="914400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SzPts val="2720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Virtual Administrators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Community of Practice Session August 6, 2020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0564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2"/>
          <p:cNvSpPr txBox="1">
            <a:spLocks noGrp="1"/>
          </p:cNvSpPr>
          <p:nvPr>
            <p:ph type="title"/>
          </p:nvPr>
        </p:nvSpPr>
        <p:spPr>
          <a:xfrm>
            <a:off x="374468" y="3045489"/>
            <a:ext cx="8708571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joining us 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today’s Community of Practice!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will begin at 3:30.</a:t>
            </a:r>
            <a:endParaRPr sz="4000" b="1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 txBox="1">
            <a:spLocks noGrp="1"/>
          </p:cNvSpPr>
          <p:nvPr>
            <p:ph type="title"/>
          </p:nvPr>
        </p:nvSpPr>
        <p:spPr>
          <a:xfrm>
            <a:off x="0" y="3909825"/>
            <a:ext cx="8830491" cy="27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Please </a:t>
            </a:r>
            <a:r>
              <a:rPr lang="en-US" sz="3000" b="0" dirty="0">
                <a:latin typeface="Verdana" panose="020B0604030504040204" pitchFamily="34" charset="0"/>
                <a:ea typeface="Verdana" panose="020B0604030504040204" pitchFamily="34" charset="0"/>
              </a:rPr>
              <a:t>introduce yourself </a:t>
            </a:r>
            <a:r>
              <a:rPr lang="en-US" sz="30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en-US" sz="3000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0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sign </a:t>
            </a:r>
            <a:r>
              <a:rPr lang="en-US" sz="3000" b="0" dirty="0">
                <a:latin typeface="Verdana" panose="020B0604030504040204" pitchFamily="34" charset="0"/>
                <a:ea typeface="Verdana" panose="020B0604030504040204" pitchFamily="34" charset="0"/>
              </a:rPr>
              <a:t>in to the Chat </a:t>
            </a:r>
            <a:r>
              <a:rPr lang="en-US" sz="30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Box.  Please include: </a:t>
            </a:r>
            <a:endParaRPr sz="3000" b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your name, division, school name,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email address and preference of breakout session (elementary, middle or high  school)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7" name="Google Shape;457;p58"/>
          <p:cNvSpPr txBox="1">
            <a:spLocks noGrp="1"/>
          </p:cNvSpPr>
          <p:nvPr>
            <p:ph type="body" idx="1"/>
          </p:nvPr>
        </p:nvSpPr>
        <p:spPr>
          <a:xfrm>
            <a:off x="722325" y="2658500"/>
            <a:ext cx="77724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Welcome!</a:t>
            </a:r>
            <a:endParaRPr sz="20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>
            <a:spLocks noGrp="1"/>
          </p:cNvSpPr>
          <p:nvPr>
            <p:ph type="title"/>
          </p:nvPr>
        </p:nvSpPr>
        <p:spPr>
          <a:xfrm>
            <a:off x="457200" y="289863"/>
            <a:ext cx="8229600" cy="1143000"/>
          </a:xfrm>
          <a:prstGeom prst="rect">
            <a:avLst/>
          </a:prstGeom>
          <a:solidFill>
            <a:schemeClr val="accent5">
              <a:alpha val="6784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Navigating ZOOM!</a:t>
            </a:r>
            <a:endParaRPr sz="6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</a:pPr>
            <a:endParaRPr dirty="0"/>
          </a:p>
        </p:txBody>
      </p:sp>
      <p:sp>
        <p:nvSpPr>
          <p:cNvPr id="464" name="Google Shape;464;p59"/>
          <p:cNvSpPr txBox="1">
            <a:spLocks noGrp="1"/>
          </p:cNvSpPr>
          <p:nvPr>
            <p:ph type="body" idx="4294967295"/>
          </p:nvPr>
        </p:nvSpPr>
        <p:spPr>
          <a:xfrm>
            <a:off x="365775" y="1756100"/>
            <a:ext cx="8229600" cy="4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465" name="Google Shape;465;p59" descr="Picture of top menu bar on Zoom app screen" title="Picture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6197"/>
            <a:ext cx="9144000" cy="46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22837" y="1341013"/>
            <a:ext cx="3571875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9" descr="Red arrow pointing to mute text button" title="Red arrow"/>
          <p:cNvSpPr/>
          <p:nvPr/>
        </p:nvSpPr>
        <p:spPr>
          <a:xfrm rot="2433865">
            <a:off x="408420" y="2051251"/>
            <a:ext cx="353835" cy="9451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 descr="Red arrow pointing to Chat" title="Red arrow"/>
          <p:cNvSpPr/>
          <p:nvPr/>
        </p:nvSpPr>
        <p:spPr>
          <a:xfrm>
            <a:off x="5437625" y="2127500"/>
            <a:ext cx="365700" cy="79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 txBox="1"/>
          <p:nvPr/>
        </p:nvSpPr>
        <p:spPr>
          <a:xfrm>
            <a:off x="855875" y="1756100"/>
            <a:ext cx="2370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MUTE YOUR MICROPHONE</a:t>
            </a:r>
            <a:endParaRPr sz="2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9" descr="Red arrow pointing to hide your video camera" title="Red arrow"/>
          <p:cNvSpPr/>
          <p:nvPr/>
        </p:nvSpPr>
        <p:spPr>
          <a:xfrm rot="8322810">
            <a:off x="1161162" y="3537327"/>
            <a:ext cx="353730" cy="9449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 txBox="1"/>
          <p:nvPr/>
        </p:nvSpPr>
        <p:spPr>
          <a:xfrm>
            <a:off x="1820075" y="3985525"/>
            <a:ext cx="2286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HIDE YOUR VIDEO CAMERA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9"/>
          <p:cNvSpPr txBox="1"/>
          <p:nvPr/>
        </p:nvSpPr>
        <p:spPr>
          <a:xfrm>
            <a:off x="5163350" y="1545438"/>
            <a:ext cx="1398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CHAT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9" descr="Red arrow pointing to Share your Screen" title="Red arrow"/>
          <p:cNvSpPr/>
          <p:nvPr/>
        </p:nvSpPr>
        <p:spPr>
          <a:xfrm rot="8869170">
            <a:off x="5000734" y="3614300"/>
            <a:ext cx="353744" cy="94481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 txBox="1"/>
          <p:nvPr/>
        </p:nvSpPr>
        <p:spPr>
          <a:xfrm>
            <a:off x="5578550" y="4265650"/>
            <a:ext cx="25995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SHARE YOUR SCREEN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3530" y="5308953"/>
            <a:ext cx="425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 mute your microphone unless speaking to the group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alpha val="67843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Share your name, division, and school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60" descr="Picture of Zoom screen" title="Zoom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550" y="1581900"/>
            <a:ext cx="4743300" cy="52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0" descr="Red arrow is pointing to the word Everyone as screen on the Zoom app screen" title="Red arrow"/>
          <p:cNvSpPr/>
          <p:nvPr/>
        </p:nvSpPr>
        <p:spPr>
          <a:xfrm rot="-2308515">
            <a:off x="2177152" y="4396045"/>
            <a:ext cx="349097" cy="11885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8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alpha val="67843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 smtClean="0"/>
              <a:t>Please be sure to complete the brief evaluation after the webinar!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60" descr="Picture of Zoom screen" title="Zoom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550" y="1581900"/>
            <a:ext cx="4743300" cy="52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0" descr="Red arrow is pointing to the word Everyone as screen on the Zoom app screen" title="Red arrow"/>
          <p:cNvSpPr/>
          <p:nvPr/>
        </p:nvSpPr>
        <p:spPr>
          <a:xfrm rot="-2308515">
            <a:off x="2177152" y="4396045"/>
            <a:ext cx="349097" cy="11885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8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351700" y="2909455"/>
            <a:ext cx="45201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000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Evaluation Link:     </a:t>
            </a:r>
            <a:endParaRPr lang="en-US" sz="2000" dirty="0"/>
          </a:p>
          <a:p>
            <a:pPr lvl="0">
              <a:buSzPts val="2000"/>
            </a:pPr>
            <a:r>
              <a:rPr lang="en-US" sz="2000" dirty="0">
                <a:hlinkClick r:id="rId4"/>
              </a:rPr>
              <a:t>https://redcap.vcu.edu/surveys/?s=MWWRYETR4A</a:t>
            </a:r>
            <a:endParaRPr lang="en-US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ts val="1800"/>
            </a:pP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4973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Long Term Goal for </a:t>
            </a:r>
            <a:br>
              <a:rPr lang="en-US" dirty="0" smtClean="0"/>
            </a:br>
            <a:r>
              <a:rPr lang="en-US" dirty="0" smtClean="0"/>
              <a:t>Administrative COPs: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475191"/>
            <a:ext cx="8879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Administrator Networking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Image of icons of people with speech bubbles to illustrate networ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0" y="3321756"/>
            <a:ext cx="4232366" cy="30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017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SS Powerpoint Template (1)">
  <a:themeElements>
    <a:clrScheme name="Custom 2">
      <a:dk1>
        <a:srgbClr val="006387"/>
      </a:dk1>
      <a:lt1>
        <a:srgbClr val="FFFFFF"/>
      </a:lt1>
      <a:dk2>
        <a:srgbClr val="0084B4"/>
      </a:dk2>
      <a:lt2>
        <a:srgbClr val="C9F0FE"/>
      </a:lt2>
      <a:accent1>
        <a:srgbClr val="8DC543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005878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tss-powerpoint-template-nov-4-2019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23932</TotalTime>
  <Words>157</Words>
  <Application>Microsoft Office PowerPoint</Application>
  <PresentationFormat>On-screen Show (4:3)</PresentationFormat>
  <Paragraphs>26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Arial</vt:lpstr>
      <vt:lpstr>Verdana</vt:lpstr>
      <vt:lpstr>Calibri</vt:lpstr>
      <vt:lpstr>VTSS Powerpoint Template (1)</vt:lpstr>
      <vt:lpstr>vtss-powerpoint-template-nov-4-2019</vt:lpstr>
      <vt:lpstr>What is Most Critical for Divisions? Supporting Students, Staff, and Families - Part 1 </vt:lpstr>
      <vt:lpstr>Thank you for joining us  for today’s Community of Practice! We will begin at 3:30.</vt:lpstr>
      <vt:lpstr>Please introduce yourself and sign in to the Chat Box.  Please include:  your name, division, school name,  email address and preference of breakout session (elementary, middle or high  school)  </vt:lpstr>
      <vt:lpstr> Navigating ZOOM! </vt:lpstr>
      <vt:lpstr>Share your name, division, and school</vt:lpstr>
      <vt:lpstr>Please be sure to complete the brief evaluation after the webinar!</vt:lpstr>
      <vt:lpstr>Our Long Term Goal for  Administrative COPs: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Principal’s Role in Successful VTSS Implementation: YOU are the key! - Part II</dc:title>
  <dc:creator>Michael J Crusco</dc:creator>
  <cp:lastModifiedBy>Jennifer Weatherly</cp:lastModifiedBy>
  <cp:revision>38</cp:revision>
  <dcterms:modified xsi:type="dcterms:W3CDTF">2020-08-05T19:05:29Z</dcterms:modified>
</cp:coreProperties>
</file>