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00" r:id="rId3"/>
    <p:sldId id="301" r:id="rId4"/>
    <p:sldId id="275" r:id="rId5"/>
    <p:sldId id="263" r:id="rId6"/>
    <p:sldId id="276" r:id="rId7"/>
    <p:sldId id="307" r:id="rId8"/>
    <p:sldId id="287" r:id="rId9"/>
    <p:sldId id="304" r:id="rId10"/>
    <p:sldId id="283" r:id="rId11"/>
    <p:sldId id="262" r:id="rId12"/>
    <p:sldId id="308" r:id="rId13"/>
    <p:sldId id="291" r:id="rId14"/>
    <p:sldId id="302" r:id="rId15"/>
    <p:sldId id="264" r:id="rId16"/>
    <p:sldId id="292" r:id="rId17"/>
    <p:sldId id="306" r:id="rId18"/>
    <p:sldId id="296" r:id="rId19"/>
    <p:sldId id="271" r:id="rId20"/>
    <p:sldId id="297" r:id="rId21"/>
    <p:sldId id="298" r:id="rId22"/>
    <p:sldId id="299" r:id="rId23"/>
    <p:sldId id="30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7FF"/>
    <a:srgbClr val="F7FDFF"/>
    <a:srgbClr val="EFF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4" autoAdjust="0"/>
    <p:restoredTop sz="94660"/>
  </p:normalViewPr>
  <p:slideViewPr>
    <p:cSldViewPr showGuides="1">
      <p:cViewPr varScale="1">
        <p:scale>
          <a:sx n="83" d="100"/>
          <a:sy n="83" d="100"/>
        </p:scale>
        <p:origin x="142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144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04305-E16A-4B05-9B8D-720B955F6839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4D4F1-D6A8-4D7A-8DBD-731237EA9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76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AA71A1-678E-4BA5-8CD9-C131FAE15E01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F0824-0D1A-48AB-9888-F8D77E1EE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00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F0824-0D1A-48AB-9888-F8D77E1EE8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208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F0824-0D1A-48AB-9888-F8D77E1EE8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134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F0824-0D1A-48AB-9888-F8D77E1EE8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501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F0824-0D1A-48AB-9888-F8D77E1EE8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76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F0824-0D1A-48AB-9888-F8D77E1EE83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029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F0824-0D1A-48AB-9888-F8D77E1EE83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845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F0824-0D1A-48AB-9888-F8D77E1EE83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779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Speakers</a:t>
            </a:r>
            <a:r>
              <a:rPr lang="en-US" baseline="0" dirty="0" smtClean="0"/>
              <a:t> respond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F0824-0D1A-48AB-9888-F8D77E1EE83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144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Speakers</a:t>
            </a:r>
            <a:r>
              <a:rPr lang="en-US" baseline="0" dirty="0" smtClean="0"/>
              <a:t> respond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F0824-0D1A-48AB-9888-F8D77E1EE83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415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F0824-0D1A-48AB-9888-F8D77E1EE83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580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F0824-0D1A-48AB-9888-F8D77E1EE83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22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g333a2515f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54" name="Google Shape;454;g333a2515f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190209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F0824-0D1A-48AB-9888-F8D77E1EE83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871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77" name="Google Shape;477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967570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F0824-0D1A-48AB-9888-F8D77E1EE83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44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F0824-0D1A-48AB-9888-F8D77E1EE8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368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F0824-0D1A-48AB-9888-F8D77E1EE8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65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F0824-0D1A-48AB-9888-F8D77E1EE8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69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F0824-0D1A-48AB-9888-F8D77E1EE8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3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F0824-0D1A-48AB-9888-F8D77E1EE8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100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F0824-0D1A-48AB-9888-F8D77E1EE8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8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F0824-0D1A-48AB-9888-F8D77E1EE8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4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ecorative Image of Smiling kids" title="Decorative image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6656"/>
            <a:ext cx="9147018" cy="28495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254" y="3671154"/>
            <a:ext cx="7240509" cy="1470025"/>
          </a:xfrm>
          <a:solidFill>
            <a:schemeClr val="lt1">
              <a:alpha val="68000"/>
            </a:schemeClr>
          </a:solidFill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>
            <a:noAutofit/>
          </a:bodyPr>
          <a:lstStyle>
            <a:lvl1pPr>
              <a:defRPr sz="54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3109" y="5257800"/>
            <a:ext cx="6400800" cy="914400"/>
          </a:xfrm>
          <a:solidFill>
            <a:schemeClr val="bg1">
              <a:alpha val="68000"/>
            </a:scheme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4B61-87B5-4C15-AA08-BACD2EE64DB7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1B35-F93F-4F39-967E-1582FAB6190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104" y="82049"/>
            <a:ext cx="2885793" cy="138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910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56814"/>
            <a:ext cx="5943600" cy="1143000"/>
          </a:xfrm>
          <a:solidFill>
            <a:schemeClr val="accent6">
              <a:lumMod val="40000"/>
              <a:lumOff val="60000"/>
              <a:alpha val="68000"/>
            </a:schemeClr>
          </a:solidFill>
          <a:ln w="28575">
            <a:noFill/>
            <a:prstDash val="solid"/>
          </a:ln>
        </p:spPr>
        <p:txBody>
          <a:bodyPr>
            <a:noAutofit/>
          </a:bodyPr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600200"/>
            <a:ext cx="8229600" cy="3352799"/>
          </a:xfrm>
          <a:noFill/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4B61-87B5-4C15-AA08-BACD2EE64DB7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1B35-F93F-4F39-967E-1582FAB6190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Decorative image of college students/professionals around a table" title="Decorative image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33"/>
          <a:stretch/>
        </p:blipFill>
        <p:spPr>
          <a:xfrm>
            <a:off x="1" y="5118100"/>
            <a:ext cx="9144000" cy="1739900"/>
          </a:xfrm>
          <a:prstGeom prst="rect">
            <a:avLst/>
          </a:prstGeom>
          <a:ln w="38100">
            <a:solidFill>
              <a:schemeClr val="accent5"/>
            </a:solidFill>
            <a:prstDash val="dash"/>
          </a:ln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2400"/>
            <a:ext cx="2585896" cy="1238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038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56814"/>
            <a:ext cx="5943600" cy="1143000"/>
          </a:xfrm>
          <a:solidFill>
            <a:schemeClr val="accent6">
              <a:lumMod val="40000"/>
              <a:lumOff val="60000"/>
              <a:alpha val="68000"/>
            </a:schemeClr>
          </a:solidFill>
          <a:ln w="28575">
            <a:noFill/>
            <a:prstDash val="solid"/>
          </a:ln>
        </p:spPr>
        <p:txBody>
          <a:bodyPr>
            <a:noAutofit/>
          </a:bodyPr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352799"/>
          </a:xfrm>
          <a:noFill/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7399" y="1600200"/>
            <a:ext cx="4038600" cy="3352799"/>
          </a:xfrm>
          <a:noFill/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4B61-87B5-4C15-AA08-BACD2EE64DB7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1B35-F93F-4F39-967E-1582FAB6190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Decorative image of smiling students shoulder-to-shoulder" title="Decorative image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" t="13694" b="-1"/>
          <a:stretch/>
        </p:blipFill>
        <p:spPr>
          <a:xfrm>
            <a:off x="-1" y="5105400"/>
            <a:ext cx="9144001" cy="1752600"/>
          </a:xfrm>
          <a:prstGeom prst="rect">
            <a:avLst/>
          </a:prstGeom>
          <a:ln w="38100">
            <a:solidFill>
              <a:schemeClr val="accent5"/>
            </a:solidFill>
            <a:prstDash val="dash"/>
          </a:ln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2400"/>
            <a:ext cx="2585896" cy="1238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047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4B61-87B5-4C15-AA08-BACD2EE64DB7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1B35-F93F-4F39-967E-1582FAB619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-1" y="2214563"/>
            <a:ext cx="9144001" cy="681037"/>
          </a:xfrm>
          <a:prstGeom prst="rect">
            <a:avLst/>
          </a:prstGeom>
          <a:gradFill>
            <a:gsLst>
              <a:gs pos="0">
                <a:schemeClr val="accent5"/>
              </a:gs>
              <a:gs pos="75000">
                <a:schemeClr val="accent5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Decorative image of professionals working around a table" title="Decorative image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2214563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990600" cy="474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153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4B61-87B5-4C15-AA08-BACD2EE64DB7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1B35-F93F-4F39-967E-1582FAB619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-1" y="2214563"/>
            <a:ext cx="9144001" cy="681037"/>
          </a:xfrm>
          <a:prstGeom prst="rect">
            <a:avLst/>
          </a:prstGeom>
          <a:gradFill>
            <a:gsLst>
              <a:gs pos="0">
                <a:schemeClr val="accent5"/>
              </a:gs>
              <a:gs pos="75000">
                <a:schemeClr val="accent5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Decorative image of professionals around a table" title="Decorative image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2214562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5789"/>
            <a:ext cx="1559301" cy="74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959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4B61-87B5-4C15-AA08-BACD2EE64DB7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1B35-F93F-4F39-967E-1582FAB619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-1" y="2214563"/>
            <a:ext cx="9144001" cy="681037"/>
          </a:xfrm>
          <a:prstGeom prst="rect">
            <a:avLst/>
          </a:prstGeom>
          <a:gradFill>
            <a:gsLst>
              <a:gs pos="0">
                <a:schemeClr val="accent5"/>
              </a:gs>
              <a:gs pos="75000">
                <a:schemeClr val="accent5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Decorative image of smiling teenagers at a library" title="Decorative image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2214562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9" y="34018"/>
            <a:ext cx="1559301" cy="74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283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4B61-87B5-4C15-AA08-BACD2EE64DB7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1B35-F93F-4F39-967E-1582FAB619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-1" y="2214563"/>
            <a:ext cx="9144001" cy="681037"/>
          </a:xfrm>
          <a:prstGeom prst="rect">
            <a:avLst/>
          </a:prstGeom>
          <a:gradFill>
            <a:gsLst>
              <a:gs pos="0">
                <a:schemeClr val="accent5"/>
              </a:gs>
              <a:gs pos="75000">
                <a:schemeClr val="accent5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Decorative image of smiling professionals around a computer" title="Decorative image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2214562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9" y="34018"/>
            <a:ext cx="1559301" cy="74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798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  <a:alpha val="68000"/>
            </a:schemeClr>
          </a:solidFill>
          <a:ln w="28575">
            <a:noFill/>
          </a:ln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524000"/>
            <a:ext cx="3582988" cy="650875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b">
            <a:no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1535113"/>
            <a:ext cx="3581400" cy="63976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b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174875"/>
            <a:ext cx="4038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4B61-87B5-4C15-AA08-BACD2EE64DB7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1B35-F93F-4F39-967E-1582FAB6190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457200" y="1524000"/>
            <a:ext cx="457200" cy="6515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4648200" y="1524000"/>
            <a:ext cx="457200" cy="6515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974442"/>
            <a:ext cx="1559301" cy="74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789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  <a:alpha val="68000"/>
            </a:schemeClr>
          </a:solidFill>
          <a:ln w="28575">
            <a:noFill/>
          </a:ln>
        </p:spPr>
        <p:txBody>
          <a:bodyPr>
            <a:no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4B61-87B5-4C15-AA08-BACD2EE64DB7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1B35-F93F-4F39-967E-1582FAB6190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974442"/>
            <a:ext cx="1559301" cy="74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785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4B61-87B5-4C15-AA08-BACD2EE64DB7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1B35-F93F-4F39-967E-1582FAB6190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974442"/>
            <a:ext cx="1559301" cy="74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050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_No_VTS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4B61-87B5-4C15-AA08-BACD2EE64DB7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1B35-F93F-4F39-967E-1582FAB61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586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ecorative image of kids smiling" title="Decorative image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3765"/>
            <a:ext cx="9147018" cy="22152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254" y="3671154"/>
            <a:ext cx="7240509" cy="1470025"/>
          </a:xfrm>
          <a:solidFill>
            <a:schemeClr val="lt1">
              <a:alpha val="68000"/>
            </a:schemeClr>
          </a:solidFill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>
            <a:noAutofit/>
          </a:bodyPr>
          <a:lstStyle>
            <a:lvl1pPr>
              <a:defRPr sz="540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3109" y="5257800"/>
            <a:ext cx="6400800" cy="914400"/>
          </a:xfrm>
          <a:solidFill>
            <a:schemeClr val="bg1">
              <a:alpha val="68000"/>
            </a:scheme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4B61-87B5-4C15-AA08-BACD2EE64DB7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1B35-F93F-4F39-967E-1582FAB61908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104" y="82049"/>
            <a:ext cx="2885793" cy="138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057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2551113" cy="1162050"/>
          </a:xfrm>
          <a:solidFill>
            <a:schemeClr val="bg1"/>
          </a:solidFill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solidFill>
            <a:schemeClr val="bg1"/>
          </a:solidFill>
          <a:ln w="38100">
            <a:solidFill>
              <a:schemeClr val="accent5"/>
            </a:solidFill>
            <a:prstDash val="dash"/>
          </a:ln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4B61-87B5-4C15-AA08-BACD2EE64DB7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1B35-F93F-4F39-967E-1582FAB6190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273362"/>
            <a:ext cx="457200" cy="11612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974442"/>
            <a:ext cx="1559301" cy="74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03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4800600"/>
            <a:ext cx="4535488" cy="566738"/>
          </a:xfrm>
          <a:solidFill>
            <a:schemeClr val="bg1"/>
          </a:solidFill>
          <a:ln w="28575">
            <a:noFill/>
          </a:ln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solidFill>
            <a:schemeClr val="bg1"/>
          </a:solidFill>
          <a:ln w="57150">
            <a:solidFill>
              <a:schemeClr val="accent5"/>
            </a:solidFill>
            <a:prstDash val="dash"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4B61-87B5-4C15-AA08-BACD2EE64DB7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1B35-F93F-4F39-967E-1582FAB6190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828800" y="4800600"/>
            <a:ext cx="91440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8925"/>
            <a:ext cx="5449888" cy="804862"/>
          </a:xfrm>
          <a:solidFill>
            <a:schemeClr val="tx2">
              <a:lumMod val="10000"/>
              <a:lumOff val="90000"/>
            </a:schemeClr>
          </a:solidFill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974442"/>
            <a:ext cx="1559301" cy="74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5764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4B61-87B5-4C15-AA08-BACD2EE64DB7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1B35-F93F-4F39-967E-1582FAB61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488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4B61-87B5-4C15-AA08-BACD2EE64DB7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1B35-F93F-4F39-967E-1582FAB61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10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ecorative image of teenage students sitting around a table" title="Decorative image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873765"/>
            <a:ext cx="9147016" cy="22152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254" y="3671154"/>
            <a:ext cx="7240509" cy="1470025"/>
          </a:xfrm>
          <a:solidFill>
            <a:schemeClr val="lt1">
              <a:alpha val="68000"/>
            </a:schemeClr>
          </a:solidFill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>
            <a:noAutofit/>
          </a:bodyPr>
          <a:lstStyle>
            <a:lvl1pPr>
              <a:defRPr sz="540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3109" y="5257800"/>
            <a:ext cx="6400800" cy="914400"/>
          </a:xfrm>
          <a:solidFill>
            <a:schemeClr val="bg1">
              <a:alpha val="68000"/>
            </a:scheme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4B61-87B5-4C15-AA08-BACD2EE64DB7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1B35-F93F-4F39-967E-1582FAB61908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104" y="82049"/>
            <a:ext cx="2885793" cy="138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822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ecorative image of professionals around a computer" title="Decorative image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873765"/>
            <a:ext cx="9147016" cy="22152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254" y="3671154"/>
            <a:ext cx="7240509" cy="1470025"/>
          </a:xfrm>
          <a:solidFill>
            <a:schemeClr val="lt1">
              <a:alpha val="68000"/>
            </a:schemeClr>
          </a:solidFill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>
            <a:noAutofit/>
          </a:bodyPr>
          <a:lstStyle>
            <a:lvl1pPr>
              <a:defRPr sz="540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3109" y="5257800"/>
            <a:ext cx="6400800" cy="914400"/>
          </a:xfrm>
          <a:solidFill>
            <a:schemeClr val="bg1">
              <a:alpha val="68000"/>
            </a:scheme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4B61-87B5-4C15-AA08-BACD2EE64DB7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1B35-F93F-4F39-967E-1582FAB61908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104" y="82049"/>
            <a:ext cx="2885793" cy="138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50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ecorative image of smiling professionals" title="Decorative image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96854"/>
            <a:ext cx="9147018" cy="27691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254" y="3671154"/>
            <a:ext cx="7240509" cy="1470025"/>
          </a:xfrm>
          <a:solidFill>
            <a:schemeClr val="lt1">
              <a:alpha val="68000"/>
            </a:schemeClr>
          </a:solidFill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>
            <a:noAutofit/>
          </a:bodyPr>
          <a:lstStyle>
            <a:lvl1pPr>
              <a:defRPr sz="540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3109" y="5257800"/>
            <a:ext cx="6400800" cy="914400"/>
          </a:xfrm>
          <a:solidFill>
            <a:schemeClr val="bg1">
              <a:alpha val="68000"/>
            </a:scheme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4B61-87B5-4C15-AA08-BACD2EE64DB7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1B35-F93F-4F39-967E-1582FAB61908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104" y="82049"/>
            <a:ext cx="2885793" cy="138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418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464" y="1600200"/>
            <a:ext cx="7240509" cy="1470025"/>
          </a:xfrm>
          <a:solidFill>
            <a:schemeClr val="lt1">
              <a:alpha val="68000"/>
            </a:schemeClr>
          </a:solidFill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>
            <a:noAutofit/>
          </a:bodyPr>
          <a:lstStyle>
            <a:lvl1pPr>
              <a:defRPr sz="540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8319" y="3429000"/>
            <a:ext cx="6400800" cy="914400"/>
          </a:xfrm>
          <a:solidFill>
            <a:schemeClr val="bg1">
              <a:alpha val="68000"/>
            </a:scheme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4B61-87B5-4C15-AA08-BACD2EE64DB7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1B35-F93F-4F39-967E-1582FAB6190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104" y="82049"/>
            <a:ext cx="2885793" cy="138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618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1"/>
            <a:ext cx="8229600" cy="4571999"/>
          </a:xfrm>
          <a:noFill/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4B61-87B5-4C15-AA08-BACD2EE64DB7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1B35-F93F-4F39-967E-1582FAB6190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799" cy="1143000"/>
          </a:xfrm>
          <a:solidFill>
            <a:schemeClr val="accent6">
              <a:lumMod val="40000"/>
              <a:lumOff val="60000"/>
              <a:alpha val="68000"/>
            </a:schemeClr>
          </a:solidFill>
          <a:ln w="19050">
            <a:noFill/>
          </a:ln>
        </p:spPr>
        <p:txBody>
          <a:bodyPr>
            <a:normAutofit/>
          </a:bodyPr>
          <a:lstStyle>
            <a:lvl1pPr>
              <a:defRPr sz="40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3977" y="6277285"/>
            <a:ext cx="1092200" cy="523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332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56814"/>
            <a:ext cx="5943600" cy="1143000"/>
          </a:xfrm>
          <a:solidFill>
            <a:schemeClr val="accent6">
              <a:lumMod val="40000"/>
              <a:lumOff val="60000"/>
              <a:alpha val="68000"/>
            </a:schemeClr>
          </a:solidFill>
          <a:ln w="28575">
            <a:noFill/>
            <a:prstDash val="solid"/>
          </a:ln>
        </p:spPr>
        <p:txBody>
          <a:bodyPr>
            <a:noAutofit/>
          </a:bodyPr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8153400" cy="3352799"/>
          </a:xfrm>
          <a:noFill/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4B61-87B5-4C15-AA08-BACD2EE64DB7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1B35-F93F-4F39-967E-1582FAB6190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Decorative image of smiling kids" title="Decorative image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" t="13694" b="-1"/>
          <a:stretch/>
        </p:blipFill>
        <p:spPr>
          <a:xfrm>
            <a:off x="-1" y="5105400"/>
            <a:ext cx="9144001" cy="1752600"/>
          </a:xfrm>
          <a:prstGeom prst="rect">
            <a:avLst/>
          </a:prstGeom>
          <a:ln w="38100">
            <a:solidFill>
              <a:schemeClr val="accent5"/>
            </a:solidFill>
            <a:prstDash val="dash"/>
          </a:ln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2400"/>
            <a:ext cx="2590800" cy="1241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674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56814"/>
            <a:ext cx="5943600" cy="1143000"/>
          </a:xfrm>
          <a:solidFill>
            <a:schemeClr val="accent6">
              <a:lumMod val="40000"/>
              <a:lumOff val="60000"/>
              <a:alpha val="68000"/>
            </a:schemeClr>
          </a:solidFill>
          <a:ln w="28575">
            <a:noFill/>
            <a:prstDash val="solid"/>
          </a:ln>
        </p:spPr>
        <p:txBody>
          <a:bodyPr>
            <a:noAutofit/>
          </a:bodyPr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3352799"/>
          </a:xfrm>
          <a:noFill/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4B61-87B5-4C15-AA08-BACD2EE64DB7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1B35-F93F-4F39-967E-1582FAB6190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Decorative image of professionals around a computer" title="Decorative image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50" b="16056"/>
          <a:stretch/>
        </p:blipFill>
        <p:spPr>
          <a:xfrm>
            <a:off x="0" y="5130800"/>
            <a:ext cx="9144000" cy="1727200"/>
          </a:xfrm>
          <a:prstGeom prst="rect">
            <a:avLst/>
          </a:prstGeom>
          <a:ln w="38100">
            <a:solidFill>
              <a:schemeClr val="accent5"/>
            </a:solidFill>
            <a:prstDash val="dash"/>
          </a:ln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2400"/>
            <a:ext cx="2585896" cy="1238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059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74B61-87B5-4C15-AA08-BACD2EE64DB7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81B35-F93F-4F39-967E-1582FAB61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376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3" r:id="rId3"/>
    <p:sldLayoutId id="2147483662" r:id="rId4"/>
    <p:sldLayoutId id="2147483661" r:id="rId5"/>
    <p:sldLayoutId id="2147483670" r:id="rId6"/>
    <p:sldLayoutId id="2147483650" r:id="rId7"/>
    <p:sldLayoutId id="2147483664" r:id="rId8"/>
    <p:sldLayoutId id="2147483668" r:id="rId9"/>
    <p:sldLayoutId id="2147483667" r:id="rId10"/>
    <p:sldLayoutId id="2147483652" r:id="rId11"/>
    <p:sldLayoutId id="2147483651" r:id="rId12"/>
    <p:sldLayoutId id="2147483669" r:id="rId13"/>
    <p:sldLayoutId id="2147483665" r:id="rId14"/>
    <p:sldLayoutId id="2147483666" r:id="rId15"/>
    <p:sldLayoutId id="2147483653" r:id="rId16"/>
    <p:sldLayoutId id="2147483654" r:id="rId17"/>
    <p:sldLayoutId id="2147483655" r:id="rId18"/>
    <p:sldLayoutId id="2147483671" r:id="rId19"/>
    <p:sldLayoutId id="2147483656" r:id="rId20"/>
    <p:sldLayoutId id="2147483657" r:id="rId21"/>
    <p:sldLayoutId id="2147483658" r:id="rId22"/>
    <p:sldLayoutId id="2147483659" r:id="rId2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mjcrusco/29m08r5vxfufnh0n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redcap.vcu.edu/surveys/?s=MWWRYETR4A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vtss-ric.org/implementers/administrators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mjcrusco/29m08r5vxfufnh0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mjcrusco/29m08r5vxfufnh0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800600"/>
            <a:ext cx="7240509" cy="1470025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What 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is Most Critical for Divisions?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Supporting Students, Staff, and Families - Part 1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5">
                    <a:lumMod val="50000"/>
                  </a:schemeClr>
                </a:solidFill>
              </a:rPr>
            </a:b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44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Most Critical?: Equity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900" dirty="0"/>
              <a:t>How do we handle equity issues exacerbated by the pandemic and current social issues? Panel members will include in their discussion the following: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34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Equity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3400" dirty="0"/>
              <a:t>How do we handle equity issues exacerbated by the pandemic and current social issues? </a:t>
            </a:r>
            <a:endParaRPr lang="en-US" sz="3400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Response </a:t>
            </a:r>
            <a:r>
              <a:rPr lang="en-US" dirty="0">
                <a:solidFill>
                  <a:schemeClr val="tx2"/>
                </a:solidFill>
              </a:rPr>
              <a:t>o</a:t>
            </a:r>
            <a:r>
              <a:rPr lang="en-US" dirty="0" smtClean="0">
                <a:solidFill>
                  <a:schemeClr val="tx2"/>
                </a:solidFill>
              </a:rPr>
              <a:t>rder:</a:t>
            </a:r>
          </a:p>
          <a:p>
            <a:r>
              <a:rPr lang="en-US" sz="2400" b="1" dirty="0">
                <a:solidFill>
                  <a:schemeClr val="tx2"/>
                </a:solidFill>
              </a:rPr>
              <a:t>Dr. Chip Jones</a:t>
            </a:r>
            <a:r>
              <a:rPr lang="en-US" sz="2400" dirty="0">
                <a:solidFill>
                  <a:schemeClr val="tx2"/>
                </a:solidFill>
              </a:rPr>
              <a:t>, Assistant Superintendent of Cumberland County Public Schools</a:t>
            </a:r>
          </a:p>
          <a:p>
            <a:r>
              <a:rPr lang="en-US" sz="2400" b="1" dirty="0">
                <a:solidFill>
                  <a:schemeClr val="tx2"/>
                </a:solidFill>
              </a:rPr>
              <a:t>Dr. </a:t>
            </a:r>
            <a:r>
              <a:rPr lang="en-US" sz="2400" b="1" dirty="0" err="1">
                <a:solidFill>
                  <a:schemeClr val="tx2"/>
                </a:solidFill>
              </a:rPr>
              <a:t>Serbrenia</a:t>
            </a:r>
            <a:r>
              <a:rPr lang="en-US" sz="2400" b="1" dirty="0">
                <a:solidFill>
                  <a:schemeClr val="tx2"/>
                </a:solidFill>
              </a:rPr>
              <a:t> Sims</a:t>
            </a:r>
            <a:r>
              <a:rPr lang="en-US" sz="2400" dirty="0">
                <a:solidFill>
                  <a:schemeClr val="tx2"/>
                </a:solidFill>
              </a:rPr>
              <a:t>, Superintendent of Surry County Public </a:t>
            </a:r>
            <a:r>
              <a:rPr lang="en-US" sz="2400" dirty="0" smtClean="0">
                <a:solidFill>
                  <a:schemeClr val="tx2"/>
                </a:solidFill>
              </a:rPr>
              <a:t>Schools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lv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6539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Equity Issues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3400" dirty="0"/>
              <a:t>How do we handle equity issues exacerbated by the pandemic and current social issues? </a:t>
            </a:r>
            <a:endParaRPr lang="en-US" sz="3400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Response order (continued):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Dr</a:t>
            </a:r>
            <a:r>
              <a:rPr lang="en-US" sz="2400" b="1" dirty="0">
                <a:solidFill>
                  <a:schemeClr val="tx2"/>
                </a:solidFill>
              </a:rPr>
              <a:t>. Herbert Monroe</a:t>
            </a:r>
            <a:r>
              <a:rPr lang="en-US" sz="2400" dirty="0">
                <a:solidFill>
                  <a:schemeClr val="tx2"/>
                </a:solidFill>
              </a:rPr>
              <a:t>, Assistant Superintendent of Caroline County Public Schools </a:t>
            </a:r>
            <a:endParaRPr lang="en-US" sz="2400" dirty="0" smtClean="0">
              <a:solidFill>
                <a:schemeClr val="tx2"/>
              </a:solidFill>
            </a:endParaRPr>
          </a:p>
          <a:p>
            <a:r>
              <a:rPr lang="en-US" sz="2400" b="1" dirty="0">
                <a:solidFill>
                  <a:schemeClr val="tx2"/>
                </a:solidFill>
              </a:rPr>
              <a:t>Dr. Leona Smith</a:t>
            </a:r>
            <a:r>
              <a:rPr lang="en-US" sz="2400" dirty="0">
                <a:solidFill>
                  <a:schemeClr val="tx2"/>
                </a:solidFill>
              </a:rPr>
              <a:t>, Director of Equity and Family Engagement of Fairfax County Public Schools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lv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0511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Equity Issues – Parent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/>
              <a:t>How do we handle equity issues exacerbated by the pandemic and current social issues? </a:t>
            </a:r>
          </a:p>
          <a:p>
            <a:pPr marL="0" lv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Parent Reaction from </a:t>
            </a:r>
            <a:r>
              <a:rPr lang="en-US" b="1" dirty="0">
                <a:solidFill>
                  <a:schemeClr val="tx2"/>
                </a:solidFill>
              </a:rPr>
              <a:t>Michelle Cades</a:t>
            </a:r>
            <a:r>
              <a:rPr lang="en-US" dirty="0">
                <a:solidFill>
                  <a:schemeClr val="tx2"/>
                </a:solidFill>
              </a:rPr>
              <a:t>, LCSW, President, Fairfax County SEPTA, parent representative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lv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110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Equity Issues - Reflection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447801"/>
            <a:ext cx="8763000" cy="335279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 smtClean="0"/>
              <a:t>How </a:t>
            </a:r>
            <a:r>
              <a:rPr lang="en-US" sz="2400" dirty="0"/>
              <a:t>do we address the social and emotional impacts of the pandemic and racial/social injustices on students, staff, and </a:t>
            </a:r>
            <a:r>
              <a:rPr lang="en-US" sz="2400" dirty="0" smtClean="0"/>
              <a:t>families?</a:t>
            </a:r>
            <a:endParaRPr lang="en-US" sz="2400" dirty="0"/>
          </a:p>
          <a:p>
            <a:pPr marL="0" lvl="0" indent="0">
              <a:buNone/>
            </a:pPr>
            <a:r>
              <a:rPr lang="en-US" sz="2400" dirty="0" smtClean="0"/>
              <a:t>Reflect and share ideas on our PADLET: </a:t>
            </a:r>
            <a:r>
              <a:rPr lang="en-US" sz="2400" dirty="0" smtClean="0">
                <a:hlinkClick r:id="rId3"/>
              </a:rPr>
              <a:t>https</a:t>
            </a:r>
            <a:r>
              <a:rPr lang="en-US" sz="2400" dirty="0">
                <a:hlinkClick r:id="rId3"/>
              </a:rPr>
              <a:t>://</a:t>
            </a:r>
            <a:r>
              <a:rPr lang="en-US" sz="2400" dirty="0" smtClean="0">
                <a:hlinkClick r:id="rId3"/>
              </a:rPr>
              <a:t>padlet.com/mjcrusco/29m08r5vxfufnh0n</a:t>
            </a:r>
            <a:endParaRPr lang="en-US" sz="2400" dirty="0" smtClean="0"/>
          </a:p>
          <a:p>
            <a:pPr marL="0" lvl="0" indent="0">
              <a:buNone/>
            </a:pPr>
            <a:endParaRPr lang="en-US" sz="2000" dirty="0" smtClean="0"/>
          </a:p>
          <a:p>
            <a:pPr marL="0" lvl="0" indent="0">
              <a:buNone/>
            </a:pPr>
            <a:endParaRPr lang="en-US" sz="2000" dirty="0"/>
          </a:p>
          <a:p>
            <a:pPr marL="0" lvl="0" indent="0">
              <a:buNone/>
            </a:pPr>
            <a:endParaRPr lang="en-US" sz="2000" dirty="0"/>
          </a:p>
        </p:txBody>
      </p:sp>
      <p:pic>
        <p:nvPicPr>
          <p:cNvPr id="7" name="Picture 2" descr="QR code for this padle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5052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233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Most Critical</a:t>
            </a:r>
            <a:r>
              <a:rPr lang="en-US" dirty="0" smtClean="0"/>
              <a:t>?: Engaging with 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Under </a:t>
            </a:r>
            <a:r>
              <a:rPr lang="en-US" sz="3600" dirty="0"/>
              <a:t>the current conditions, how are you engaging with families?</a:t>
            </a:r>
          </a:p>
        </p:txBody>
      </p:sp>
    </p:spTree>
    <p:extLst>
      <p:ext uri="{BB962C8B-B14F-4D97-AF65-F5344CB8AC3E}">
        <p14:creationId xmlns:p14="http://schemas.microsoft.com/office/powerpoint/2010/main" val="179715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Engaging with 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600200"/>
            <a:ext cx="8991599" cy="3429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Under </a:t>
            </a:r>
            <a:r>
              <a:rPr lang="en-US" sz="2400" dirty="0"/>
              <a:t>the current conditions, how are you engaging with families</a:t>
            </a:r>
            <a:r>
              <a:rPr lang="en-US" sz="2400" dirty="0" smtClean="0"/>
              <a:t>?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Response order:</a:t>
            </a:r>
          </a:p>
          <a:p>
            <a:r>
              <a:rPr lang="en-US" sz="2400" b="1" dirty="0">
                <a:solidFill>
                  <a:schemeClr val="tx2"/>
                </a:solidFill>
              </a:rPr>
              <a:t>Dr. </a:t>
            </a:r>
            <a:r>
              <a:rPr lang="en-US" sz="2400" b="1" dirty="0" err="1">
                <a:solidFill>
                  <a:schemeClr val="tx2"/>
                </a:solidFill>
              </a:rPr>
              <a:t>Serbrenia</a:t>
            </a:r>
            <a:r>
              <a:rPr lang="en-US" sz="2400" b="1" dirty="0">
                <a:solidFill>
                  <a:schemeClr val="tx2"/>
                </a:solidFill>
              </a:rPr>
              <a:t> Sims</a:t>
            </a:r>
            <a:r>
              <a:rPr lang="en-US" sz="2400" dirty="0">
                <a:solidFill>
                  <a:schemeClr val="tx2"/>
                </a:solidFill>
              </a:rPr>
              <a:t>, Superintendent of Surry County Public Schools</a:t>
            </a:r>
          </a:p>
          <a:p>
            <a:r>
              <a:rPr lang="en-US" sz="2400" b="1" dirty="0">
                <a:solidFill>
                  <a:schemeClr val="tx2"/>
                </a:solidFill>
              </a:rPr>
              <a:t>Dr. Herbert Monroe</a:t>
            </a:r>
            <a:r>
              <a:rPr lang="en-US" sz="2400" dirty="0">
                <a:solidFill>
                  <a:schemeClr val="tx2"/>
                </a:solidFill>
              </a:rPr>
              <a:t>, Assistant Superintendent of Caroline County Public Schools </a:t>
            </a:r>
          </a:p>
          <a:p>
            <a:pPr marL="0" indent="0"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4261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Engaging with Families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600200"/>
            <a:ext cx="8991599" cy="3429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Under </a:t>
            </a:r>
            <a:r>
              <a:rPr lang="en-US" sz="2400" dirty="0"/>
              <a:t>the current conditions, how are you engaging with families</a:t>
            </a:r>
            <a:r>
              <a:rPr lang="en-US" sz="2400" dirty="0" smtClean="0"/>
              <a:t>?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Response order (continued):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Dr</a:t>
            </a:r>
            <a:r>
              <a:rPr lang="en-US" sz="2400" b="1" dirty="0">
                <a:solidFill>
                  <a:schemeClr val="tx2"/>
                </a:solidFill>
              </a:rPr>
              <a:t>. Leona Smith</a:t>
            </a:r>
            <a:r>
              <a:rPr lang="en-US" sz="2400" dirty="0">
                <a:solidFill>
                  <a:schemeClr val="tx2"/>
                </a:solidFill>
              </a:rPr>
              <a:t>, Director of Equity and Family Engagement of Fairfax County Public </a:t>
            </a:r>
            <a:r>
              <a:rPr lang="en-US" sz="2400" dirty="0" smtClean="0">
                <a:solidFill>
                  <a:schemeClr val="tx2"/>
                </a:solidFill>
              </a:rPr>
              <a:t>Schools</a:t>
            </a:r>
          </a:p>
          <a:p>
            <a:r>
              <a:rPr lang="en-US" sz="2400" b="1" dirty="0">
                <a:solidFill>
                  <a:schemeClr val="tx2"/>
                </a:solidFill>
              </a:rPr>
              <a:t>Dr. Chip Jones</a:t>
            </a:r>
            <a:r>
              <a:rPr lang="en-US" sz="2400" dirty="0">
                <a:solidFill>
                  <a:schemeClr val="tx2"/>
                </a:solidFill>
              </a:rPr>
              <a:t>, Assistant Superintendent of Cumberland County Public Schools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468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Engaging with Families – Parent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Under </a:t>
            </a:r>
            <a:r>
              <a:rPr lang="en-US" dirty="0"/>
              <a:t>the current conditions, how are you engaging with families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Parent Reaction from </a:t>
            </a:r>
            <a:r>
              <a:rPr lang="en-US" b="1" dirty="0">
                <a:solidFill>
                  <a:schemeClr val="tx2"/>
                </a:solidFill>
              </a:rPr>
              <a:t>Michelle Cades</a:t>
            </a:r>
            <a:r>
              <a:rPr lang="en-US" dirty="0">
                <a:solidFill>
                  <a:schemeClr val="tx2"/>
                </a:solidFill>
              </a:rPr>
              <a:t>, LCSW, President, Fairfax County SEPTA, parent representative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5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Breakout Discussion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828800"/>
            <a:ext cx="7391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did you hear that </a:t>
            </a:r>
            <a:r>
              <a:rPr lang="en-US" sz="3200" dirty="0"/>
              <a:t>would direct any next steps for your </a:t>
            </a:r>
            <a:r>
              <a:rPr lang="en-US" sz="3200" dirty="0" smtClean="0"/>
              <a:t>division?</a:t>
            </a:r>
            <a:r>
              <a:rPr lang="en-US" sz="3200" dirty="0"/>
              <a:t>  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What </a:t>
            </a:r>
            <a:r>
              <a:rPr lang="en-US" sz="3200" dirty="0"/>
              <a:t>actions has your division planned that were not discussed?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0647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58"/>
          <p:cNvSpPr txBox="1">
            <a:spLocks noGrp="1"/>
          </p:cNvSpPr>
          <p:nvPr>
            <p:ph type="title"/>
          </p:nvPr>
        </p:nvSpPr>
        <p:spPr>
          <a:xfrm>
            <a:off x="0" y="3909825"/>
            <a:ext cx="8830491" cy="27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3000" b="0" dirty="0" smtClean="0">
                <a:latin typeface="Verdana" panose="020B0604030504040204" pitchFamily="34" charset="0"/>
                <a:ea typeface="Verdana" panose="020B0604030504040204" pitchFamily="34" charset="0"/>
              </a:rPr>
              <a:t>Please </a:t>
            </a:r>
            <a:r>
              <a:rPr lang="en-US" sz="3000" b="0" dirty="0">
                <a:latin typeface="Verdana" panose="020B0604030504040204" pitchFamily="34" charset="0"/>
                <a:ea typeface="Verdana" panose="020B0604030504040204" pitchFamily="34" charset="0"/>
              </a:rPr>
              <a:t>introduce yourself </a:t>
            </a:r>
            <a:r>
              <a:rPr lang="en-US" sz="3000" b="0" dirty="0" smtClean="0"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en-US" sz="3000" b="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000" b="0" dirty="0" smtClean="0">
                <a:latin typeface="Verdana" panose="020B0604030504040204" pitchFamily="34" charset="0"/>
                <a:ea typeface="Verdana" panose="020B0604030504040204" pitchFamily="34" charset="0"/>
              </a:rPr>
              <a:t>sign </a:t>
            </a:r>
            <a:r>
              <a:rPr lang="en-US" sz="3000" b="0" dirty="0">
                <a:latin typeface="Verdana" panose="020B0604030504040204" pitchFamily="34" charset="0"/>
                <a:ea typeface="Verdana" panose="020B0604030504040204" pitchFamily="34" charset="0"/>
              </a:rPr>
              <a:t>in to the Chat </a:t>
            </a:r>
            <a:r>
              <a:rPr lang="en-US" sz="3000" b="0" dirty="0" smtClean="0">
                <a:latin typeface="Verdana" panose="020B0604030504040204" pitchFamily="34" charset="0"/>
                <a:ea typeface="Verdana" panose="020B0604030504040204" pitchFamily="34" charset="0"/>
              </a:rPr>
              <a:t>Box.  Please include: </a:t>
            </a:r>
            <a:endParaRPr sz="3000" b="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your name, division, school name, 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email address and preference of breakout session (elementary, middle or high  school)</a:t>
            </a:r>
            <a:b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sz="2400" b="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57" name="Google Shape;457;p58"/>
          <p:cNvSpPr txBox="1">
            <a:spLocks noGrp="1"/>
          </p:cNvSpPr>
          <p:nvPr>
            <p:ph type="body" idx="1"/>
          </p:nvPr>
        </p:nvSpPr>
        <p:spPr>
          <a:xfrm>
            <a:off x="722325" y="2658500"/>
            <a:ext cx="7772400" cy="10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6000" b="1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Roboto"/>
                <a:sym typeface="Roboto"/>
              </a:rPr>
              <a:t>Welcome!</a:t>
            </a:r>
            <a:endParaRPr sz="2000" b="0" i="0" u="none" strike="noStrike" cap="none" dirty="0">
              <a:solidFill>
                <a:schemeClr val="dk1"/>
              </a:solidFill>
              <a:latin typeface="Verdana" panose="020B0604030504040204" pitchFamily="34" charset="0"/>
              <a:ea typeface="Verdana" panose="020B060403050404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929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7000"/>
    </mc:Choice>
    <mc:Fallback xmlns="">
      <p:transition advTm="7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464" y="1600201"/>
            <a:ext cx="7240509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6"/>
                </a:solidFill>
              </a:rPr>
              <a:t>Thank you to our panelists!</a:t>
            </a:r>
            <a:endParaRPr lang="en-US" sz="3600" dirty="0">
              <a:solidFill>
                <a:schemeClr val="accent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67000"/>
            <a:ext cx="8153400" cy="9144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>
                <a:solidFill>
                  <a:schemeClr val="tx2"/>
                </a:solidFill>
              </a:rPr>
              <a:t>Dr. Leona Smith</a:t>
            </a:r>
            <a:r>
              <a:rPr lang="en-US" sz="2400" dirty="0">
                <a:solidFill>
                  <a:schemeClr val="tx2"/>
                </a:solidFill>
              </a:rPr>
              <a:t>, Director of Equity and Family Engagement of Fairfax County Public Schools</a:t>
            </a:r>
          </a:p>
          <a:p>
            <a:pPr algn="l"/>
            <a:r>
              <a:rPr lang="en-US" sz="2400" b="1" dirty="0">
                <a:solidFill>
                  <a:schemeClr val="tx2"/>
                </a:solidFill>
              </a:rPr>
              <a:t>Dr. Chip Jones</a:t>
            </a:r>
            <a:r>
              <a:rPr lang="en-US" sz="2400" dirty="0">
                <a:solidFill>
                  <a:schemeClr val="tx2"/>
                </a:solidFill>
              </a:rPr>
              <a:t>, Assistant Superintendent of Cumberland County Public Schools</a:t>
            </a:r>
          </a:p>
          <a:p>
            <a:pPr algn="l"/>
            <a:r>
              <a:rPr lang="en-US" sz="2400" b="1" dirty="0">
                <a:solidFill>
                  <a:schemeClr val="tx2"/>
                </a:solidFill>
              </a:rPr>
              <a:t>Dr. </a:t>
            </a:r>
            <a:r>
              <a:rPr lang="en-US" sz="2400" b="1" dirty="0" err="1">
                <a:solidFill>
                  <a:schemeClr val="tx2"/>
                </a:solidFill>
              </a:rPr>
              <a:t>Serbrenia</a:t>
            </a:r>
            <a:r>
              <a:rPr lang="en-US" sz="2400" b="1" dirty="0">
                <a:solidFill>
                  <a:schemeClr val="tx2"/>
                </a:solidFill>
              </a:rPr>
              <a:t> Sims</a:t>
            </a:r>
            <a:r>
              <a:rPr lang="en-US" sz="2400" dirty="0">
                <a:solidFill>
                  <a:schemeClr val="tx2"/>
                </a:solidFill>
              </a:rPr>
              <a:t>, Superintendent of Surry County Public Schools</a:t>
            </a:r>
          </a:p>
          <a:p>
            <a:pPr algn="l"/>
            <a:r>
              <a:rPr lang="en-US" sz="2400" b="1" dirty="0">
                <a:solidFill>
                  <a:schemeClr val="tx2"/>
                </a:solidFill>
              </a:rPr>
              <a:t>Dr. Herbert Monroe</a:t>
            </a:r>
            <a:r>
              <a:rPr lang="en-US" sz="2400" dirty="0">
                <a:solidFill>
                  <a:schemeClr val="tx2"/>
                </a:solidFill>
              </a:rPr>
              <a:t>, Assistant Superintendent of Caroline County Public Schools </a:t>
            </a:r>
          </a:p>
          <a:p>
            <a:pPr algn="l"/>
            <a:r>
              <a:rPr lang="en-US" sz="2400" b="1" dirty="0">
                <a:solidFill>
                  <a:schemeClr val="tx2"/>
                </a:solidFill>
              </a:rPr>
              <a:t>Michelle Cades</a:t>
            </a:r>
            <a:r>
              <a:rPr lang="en-US" sz="2400" dirty="0">
                <a:solidFill>
                  <a:schemeClr val="tx2"/>
                </a:solidFill>
              </a:rPr>
              <a:t>, LCSW, President, Fairfax County SEPTA, parent representative</a:t>
            </a:r>
          </a:p>
        </p:txBody>
      </p:sp>
    </p:spTree>
    <p:extLst>
      <p:ext uri="{BB962C8B-B14F-4D97-AF65-F5344CB8AC3E}">
        <p14:creationId xmlns:p14="http://schemas.microsoft.com/office/powerpoint/2010/main" val="173244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419600"/>
            <a:ext cx="8153400" cy="2079625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Please join us for:</a:t>
            </a:r>
            <a:b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What 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is Most Critical for Divisions?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Supporting Students, Staff, and Families - Part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2 on October 29 at 4!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5">
                    <a:lumMod val="50000"/>
                  </a:schemeClr>
                </a:solidFill>
              </a:rPr>
            </a:b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92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5">
              <a:alpha val="67843"/>
            </a:schemeClr>
          </a:solidFill>
          <a:ln w="2857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3600" dirty="0" smtClean="0"/>
              <a:t>Please be sure to complete the brief evaluation after the webinar!</a:t>
            </a:r>
            <a:endParaRPr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80" name="Google Shape;480;p60" descr="Picture of Zoom screen" title="Zoom scree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94550" y="1581900"/>
            <a:ext cx="4743300" cy="5276100"/>
          </a:xfrm>
          <a:prstGeom prst="rect">
            <a:avLst/>
          </a:prstGeom>
          <a:noFill/>
          <a:ln>
            <a:noFill/>
          </a:ln>
        </p:spPr>
      </p:pic>
      <p:sp>
        <p:nvSpPr>
          <p:cNvPr id="481" name="Google Shape;481;p60" descr="Red arrow is pointing to the word Everyone as screen on the Zoom app screen" title="Red arrow"/>
          <p:cNvSpPr/>
          <p:nvPr/>
        </p:nvSpPr>
        <p:spPr>
          <a:xfrm rot="-2308515">
            <a:off x="2177152" y="4396045"/>
            <a:ext cx="349097" cy="1188597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rgbClr val="0084B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2351700" y="2909455"/>
            <a:ext cx="4520155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SzPts val="2000"/>
            </a:pPr>
            <a:r>
              <a:rPr lang="en-US" sz="24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Evaluation Link:     </a:t>
            </a:r>
            <a:endParaRPr lang="en-US" sz="2400" dirty="0"/>
          </a:p>
          <a:p>
            <a:pPr lvl="0">
              <a:buSzPts val="2000"/>
            </a:pPr>
            <a:r>
              <a:rPr lang="en-US" sz="2400" dirty="0">
                <a:hlinkClick r:id="rId4"/>
              </a:rPr>
              <a:t>https://redcap.vcu.edu/surveys/?s=MWWRYETR4A</a:t>
            </a:r>
            <a:endParaRPr lang="en-US" sz="24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SzPts val="1800"/>
            </a:pPr>
            <a:endParaRPr lang="en-US" sz="18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158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00"/>
    </mc:Choice>
    <mc:Fallback xmlns="">
      <p:transition advTm="5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from VTSS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676400"/>
            <a:ext cx="83674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Materials from this and all other Administrator </a:t>
            </a:r>
            <a:r>
              <a:rPr lang="en-US" sz="2400" dirty="0" err="1" smtClean="0"/>
              <a:t>CoPs</a:t>
            </a:r>
            <a:r>
              <a:rPr lang="en-US" sz="2400" dirty="0" smtClean="0"/>
              <a:t>:</a:t>
            </a:r>
            <a:endParaRPr lang="en-US" sz="2400" dirty="0" smtClean="0">
              <a:hlinkClick r:id="rId3"/>
            </a:endParaRPr>
          </a:p>
          <a:p>
            <a:r>
              <a:rPr lang="en-US" sz="2400" dirty="0" smtClean="0">
                <a:hlinkClick r:id="rId3"/>
              </a:rPr>
              <a:t>https</a:t>
            </a:r>
            <a:r>
              <a:rPr lang="en-US" sz="2400" dirty="0">
                <a:hlinkClick r:id="rId3"/>
              </a:rPr>
              <a:t>://</a:t>
            </a:r>
            <a:r>
              <a:rPr lang="en-US" sz="2400" dirty="0" smtClean="0">
                <a:hlinkClick r:id="rId3"/>
              </a:rPr>
              <a:t>vtss-ric.org/implementers/administrators</a:t>
            </a:r>
            <a:r>
              <a:rPr lang="en-US" sz="2400" dirty="0"/>
              <a:t> 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94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Most Critical?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447801"/>
            <a:ext cx="8763000" cy="335279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 smtClean="0"/>
              <a:t>How </a:t>
            </a:r>
            <a:r>
              <a:rPr lang="en-US" sz="2400" dirty="0"/>
              <a:t>do we address the social and emotional impacts of the pandemic and racial/social injustices on students, staff, and </a:t>
            </a:r>
            <a:r>
              <a:rPr lang="en-US" sz="2400" dirty="0" smtClean="0"/>
              <a:t>families?</a:t>
            </a:r>
            <a:endParaRPr lang="en-US" sz="2400" dirty="0"/>
          </a:p>
          <a:p>
            <a:pPr marL="0" lvl="0" indent="0">
              <a:buNone/>
            </a:pPr>
            <a:r>
              <a:rPr lang="en-US" sz="2400" dirty="0" smtClean="0"/>
              <a:t>Reflect and share ideas on our PADLET: </a:t>
            </a:r>
            <a:r>
              <a:rPr lang="en-US" sz="2400" dirty="0" smtClean="0">
                <a:hlinkClick r:id="rId3"/>
              </a:rPr>
              <a:t>https</a:t>
            </a:r>
            <a:r>
              <a:rPr lang="en-US" sz="2400" dirty="0">
                <a:hlinkClick r:id="rId3"/>
              </a:rPr>
              <a:t>://</a:t>
            </a:r>
            <a:r>
              <a:rPr lang="en-US" sz="2400" dirty="0" smtClean="0">
                <a:hlinkClick r:id="rId3"/>
              </a:rPr>
              <a:t>padlet.com/mjcrusco/29m08r5vxfufnh0n</a:t>
            </a:r>
            <a:endParaRPr lang="en-US" sz="2400" dirty="0" smtClean="0"/>
          </a:p>
          <a:p>
            <a:pPr marL="0" lvl="0" indent="0">
              <a:buNone/>
            </a:pPr>
            <a:endParaRPr lang="en-US" sz="2000" dirty="0" smtClean="0"/>
          </a:p>
          <a:p>
            <a:pPr marL="0" lvl="0" indent="0">
              <a:buNone/>
            </a:pPr>
            <a:endParaRPr lang="en-US" sz="2000" dirty="0"/>
          </a:p>
          <a:p>
            <a:pPr marL="0" lvl="0" indent="0">
              <a:buNone/>
            </a:pPr>
            <a:endParaRPr lang="en-US" sz="2000" dirty="0"/>
          </a:p>
        </p:txBody>
      </p:sp>
      <p:pic>
        <p:nvPicPr>
          <p:cNvPr id="2050" name="Picture 2" descr="QR code for this padle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5052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706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464" y="1600201"/>
            <a:ext cx="7240509" cy="838200"/>
          </a:xfrm>
        </p:spPr>
        <p:txBody>
          <a:bodyPr/>
          <a:lstStyle/>
          <a:p>
            <a:r>
              <a:rPr lang="en-US" sz="3600" dirty="0" smtClean="0"/>
              <a:t>Please welcome our panelists: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90800"/>
            <a:ext cx="7620000" cy="9144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>
                <a:solidFill>
                  <a:schemeClr val="tx2"/>
                </a:solidFill>
              </a:rPr>
              <a:t>Dr. Leona Smith</a:t>
            </a:r>
            <a:r>
              <a:rPr lang="en-US" sz="2400" dirty="0">
                <a:solidFill>
                  <a:schemeClr val="tx2"/>
                </a:solidFill>
              </a:rPr>
              <a:t>, Director of Equity and Family Engagement of Fairfax County Public Schools</a:t>
            </a:r>
          </a:p>
          <a:p>
            <a:pPr algn="l"/>
            <a:r>
              <a:rPr lang="en-US" sz="2400" b="1" dirty="0">
                <a:solidFill>
                  <a:schemeClr val="tx2"/>
                </a:solidFill>
              </a:rPr>
              <a:t>Dr. Chip Jones</a:t>
            </a:r>
            <a:r>
              <a:rPr lang="en-US" sz="2400" dirty="0">
                <a:solidFill>
                  <a:schemeClr val="tx2"/>
                </a:solidFill>
              </a:rPr>
              <a:t>, Assistant Superintendent of Cumberland County Public Schools</a:t>
            </a:r>
          </a:p>
          <a:p>
            <a:pPr algn="l"/>
            <a:r>
              <a:rPr lang="en-US" sz="2400" b="1" dirty="0">
                <a:solidFill>
                  <a:schemeClr val="tx2"/>
                </a:solidFill>
              </a:rPr>
              <a:t>Dr. </a:t>
            </a:r>
            <a:r>
              <a:rPr lang="en-US" sz="2400" b="1" dirty="0" err="1">
                <a:solidFill>
                  <a:schemeClr val="tx2"/>
                </a:solidFill>
              </a:rPr>
              <a:t>Serbrenia</a:t>
            </a:r>
            <a:r>
              <a:rPr lang="en-US" sz="2400" b="1" dirty="0">
                <a:solidFill>
                  <a:schemeClr val="tx2"/>
                </a:solidFill>
              </a:rPr>
              <a:t> Sims</a:t>
            </a:r>
            <a:r>
              <a:rPr lang="en-US" sz="2400" dirty="0">
                <a:solidFill>
                  <a:schemeClr val="tx2"/>
                </a:solidFill>
              </a:rPr>
              <a:t>, Superintendent of Surry County Public Schools</a:t>
            </a:r>
          </a:p>
          <a:p>
            <a:pPr algn="l"/>
            <a:r>
              <a:rPr lang="en-US" sz="2400" b="1" dirty="0">
                <a:solidFill>
                  <a:schemeClr val="tx2"/>
                </a:solidFill>
              </a:rPr>
              <a:t>Dr. Herbert Monroe</a:t>
            </a:r>
            <a:r>
              <a:rPr lang="en-US" sz="2400" dirty="0">
                <a:solidFill>
                  <a:schemeClr val="tx2"/>
                </a:solidFill>
              </a:rPr>
              <a:t>, Assistant Superintendent of Caroline County Public Schools </a:t>
            </a:r>
          </a:p>
          <a:p>
            <a:pPr algn="l"/>
            <a:r>
              <a:rPr lang="en-US" sz="2400" b="1" dirty="0">
                <a:solidFill>
                  <a:schemeClr val="tx2"/>
                </a:solidFill>
              </a:rPr>
              <a:t>Michelle Cades</a:t>
            </a:r>
            <a:r>
              <a:rPr lang="en-US" sz="2400" dirty="0">
                <a:solidFill>
                  <a:schemeClr val="tx2"/>
                </a:solidFill>
              </a:rPr>
              <a:t>, LCSW, President, Fairfax County SEPTA, parent representative</a:t>
            </a:r>
          </a:p>
        </p:txBody>
      </p:sp>
    </p:spTree>
    <p:extLst>
      <p:ext uri="{BB962C8B-B14F-4D97-AF65-F5344CB8AC3E}">
        <p14:creationId xmlns:p14="http://schemas.microsoft.com/office/powerpoint/2010/main" val="229668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Most Critical?: Addressing Injustices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sz="3200" dirty="0" smtClean="0"/>
          </a:p>
          <a:p>
            <a:pPr marL="0" lvl="0" indent="0">
              <a:buNone/>
            </a:pPr>
            <a:r>
              <a:rPr lang="en-US" sz="3200" dirty="0" smtClean="0"/>
              <a:t>How </a:t>
            </a:r>
            <a:r>
              <a:rPr lang="en-US" sz="3200" dirty="0"/>
              <a:t>do we address the social and emotional impacts of the pandemic and racial/social injustices on students, staff, and families? 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2058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Injustices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8839200" cy="3352799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2600" dirty="0" smtClean="0"/>
              <a:t>How </a:t>
            </a:r>
            <a:r>
              <a:rPr lang="en-US" sz="2600" dirty="0"/>
              <a:t>do we address the social and emotional impacts of the pandemic and racial/social injustices on students, staff, and families? </a:t>
            </a:r>
          </a:p>
          <a:p>
            <a:pPr marL="0" indent="0">
              <a:buNone/>
            </a:pPr>
            <a:r>
              <a:rPr lang="en-US" sz="2600" dirty="0" smtClean="0"/>
              <a:t>Response Order:</a:t>
            </a:r>
          </a:p>
          <a:p>
            <a:r>
              <a:rPr lang="en-US" sz="2600" b="1" dirty="0">
                <a:solidFill>
                  <a:schemeClr val="tx2"/>
                </a:solidFill>
              </a:rPr>
              <a:t>Dr. Leona Smith</a:t>
            </a:r>
            <a:r>
              <a:rPr lang="en-US" sz="2600" dirty="0">
                <a:solidFill>
                  <a:schemeClr val="tx2"/>
                </a:solidFill>
              </a:rPr>
              <a:t>, Director of Equity and Family Engagement of Fairfax County Public Schools</a:t>
            </a:r>
          </a:p>
          <a:p>
            <a:r>
              <a:rPr lang="en-US" sz="2600" b="1" dirty="0">
                <a:solidFill>
                  <a:schemeClr val="tx2"/>
                </a:solidFill>
              </a:rPr>
              <a:t>Dr. Chip Jones</a:t>
            </a:r>
            <a:r>
              <a:rPr lang="en-US" sz="2600" dirty="0">
                <a:solidFill>
                  <a:schemeClr val="tx2"/>
                </a:solidFill>
              </a:rPr>
              <a:t>, Assistant Superintendent of Cumberland County Public Schools</a:t>
            </a:r>
          </a:p>
          <a:p>
            <a:pPr marL="0" indent="0">
              <a:buNone/>
            </a:pPr>
            <a:endParaRPr lang="en-US" sz="2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0491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Injustices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8839200" cy="3352799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2600" dirty="0" smtClean="0"/>
              <a:t>How </a:t>
            </a:r>
            <a:r>
              <a:rPr lang="en-US" sz="2600" dirty="0"/>
              <a:t>do we address the social and emotional impacts of the pandemic and racial/social injustices on students, staff, and families? </a:t>
            </a:r>
          </a:p>
          <a:p>
            <a:pPr marL="0" indent="0">
              <a:buNone/>
            </a:pPr>
            <a:r>
              <a:rPr lang="en-US" sz="2600" dirty="0" smtClean="0"/>
              <a:t>Response Order (continued):</a:t>
            </a:r>
          </a:p>
          <a:p>
            <a:r>
              <a:rPr lang="en-US" sz="2600" b="1" dirty="0" smtClean="0">
                <a:solidFill>
                  <a:schemeClr val="tx2"/>
                </a:solidFill>
              </a:rPr>
              <a:t>Dr</a:t>
            </a:r>
            <a:r>
              <a:rPr lang="en-US" sz="2600" b="1" dirty="0">
                <a:solidFill>
                  <a:schemeClr val="tx2"/>
                </a:solidFill>
              </a:rPr>
              <a:t>. </a:t>
            </a:r>
            <a:r>
              <a:rPr lang="en-US" sz="2600" b="1" dirty="0" err="1">
                <a:solidFill>
                  <a:schemeClr val="tx2"/>
                </a:solidFill>
              </a:rPr>
              <a:t>Serbrenia</a:t>
            </a:r>
            <a:r>
              <a:rPr lang="en-US" sz="2600" b="1" dirty="0">
                <a:solidFill>
                  <a:schemeClr val="tx2"/>
                </a:solidFill>
              </a:rPr>
              <a:t> Sims</a:t>
            </a:r>
            <a:r>
              <a:rPr lang="en-US" sz="2600" dirty="0">
                <a:solidFill>
                  <a:schemeClr val="tx2"/>
                </a:solidFill>
              </a:rPr>
              <a:t>, Superintendent of Surry County Public Schools</a:t>
            </a:r>
          </a:p>
          <a:p>
            <a:r>
              <a:rPr lang="en-US" sz="2600" b="1" dirty="0">
                <a:solidFill>
                  <a:schemeClr val="tx2"/>
                </a:solidFill>
              </a:rPr>
              <a:t>Dr. Herbert Monroe</a:t>
            </a:r>
            <a:r>
              <a:rPr lang="en-US" sz="2600" dirty="0">
                <a:solidFill>
                  <a:schemeClr val="tx2"/>
                </a:solidFill>
              </a:rPr>
              <a:t>, Assistant Superintendent of Caroline County Public Schools </a:t>
            </a:r>
          </a:p>
          <a:p>
            <a:pPr marL="0" indent="0">
              <a:buNone/>
            </a:pPr>
            <a:endParaRPr lang="en-US" sz="2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7567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Injustices - Parent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 smtClean="0"/>
              <a:t>How </a:t>
            </a:r>
            <a:r>
              <a:rPr lang="en-US" sz="2400" dirty="0"/>
              <a:t>do we address the social and emotional impacts of the pandemic and racial/social injustices on students, staff, and families? </a:t>
            </a:r>
          </a:p>
          <a:p>
            <a:pPr marL="0" indent="0">
              <a:buNone/>
            </a:pPr>
            <a:r>
              <a:rPr lang="en-US" sz="3200" dirty="0" smtClean="0"/>
              <a:t>Parent Reaction from </a:t>
            </a:r>
            <a:r>
              <a:rPr lang="en-US" sz="3200" b="1" dirty="0">
                <a:solidFill>
                  <a:schemeClr val="tx2"/>
                </a:solidFill>
              </a:rPr>
              <a:t>Michelle Cades</a:t>
            </a:r>
            <a:r>
              <a:rPr lang="en-US" sz="3200" dirty="0">
                <a:solidFill>
                  <a:schemeClr val="tx2"/>
                </a:solidFill>
              </a:rPr>
              <a:t>, LCSW, President, Fairfax County SEPTA, parent representative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0602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Injustices - Reflection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447801"/>
            <a:ext cx="8763000" cy="335279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 smtClean="0"/>
              <a:t>How </a:t>
            </a:r>
            <a:r>
              <a:rPr lang="en-US" sz="2400" dirty="0"/>
              <a:t>do we address the social and emotional impacts of the pandemic and racial/social injustices on students, staff, and </a:t>
            </a:r>
            <a:r>
              <a:rPr lang="en-US" sz="2400" dirty="0" smtClean="0"/>
              <a:t>families?</a:t>
            </a:r>
            <a:endParaRPr lang="en-US" sz="2400" dirty="0"/>
          </a:p>
          <a:p>
            <a:pPr marL="0" lvl="0" indent="0">
              <a:buNone/>
            </a:pPr>
            <a:r>
              <a:rPr lang="en-US" sz="2400" dirty="0" smtClean="0"/>
              <a:t>Reflect and share ideas on our PADLET: </a:t>
            </a:r>
            <a:r>
              <a:rPr lang="en-US" sz="2400" dirty="0" smtClean="0">
                <a:hlinkClick r:id="rId3"/>
              </a:rPr>
              <a:t>https</a:t>
            </a:r>
            <a:r>
              <a:rPr lang="en-US" sz="2400" dirty="0">
                <a:hlinkClick r:id="rId3"/>
              </a:rPr>
              <a:t>://</a:t>
            </a:r>
            <a:r>
              <a:rPr lang="en-US" sz="2400" dirty="0" smtClean="0">
                <a:hlinkClick r:id="rId3"/>
              </a:rPr>
              <a:t>padlet.com/mjcrusco/29m08r5vxfufnh0n</a:t>
            </a:r>
            <a:endParaRPr lang="en-US" sz="2400" dirty="0" smtClean="0"/>
          </a:p>
          <a:p>
            <a:pPr marL="0" lvl="0" indent="0">
              <a:buNone/>
            </a:pPr>
            <a:endParaRPr lang="en-US" sz="2000" dirty="0" smtClean="0"/>
          </a:p>
          <a:p>
            <a:pPr marL="0" lvl="0" indent="0">
              <a:buNone/>
            </a:pPr>
            <a:endParaRPr lang="en-US" sz="2000" dirty="0"/>
          </a:p>
          <a:p>
            <a:pPr marL="0" lvl="0" indent="0">
              <a:buNone/>
            </a:pPr>
            <a:endParaRPr lang="en-US" sz="2000" dirty="0"/>
          </a:p>
        </p:txBody>
      </p:sp>
      <p:pic>
        <p:nvPicPr>
          <p:cNvPr id="7" name="Picture 2" descr="QR code for this padle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5052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716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3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95DA9F"/>
      </a:accent1>
      <a:accent2>
        <a:srgbClr val="3BB54C"/>
      </a:accent2>
      <a:accent3>
        <a:srgbClr val="109449"/>
      </a:accent3>
      <a:accent4>
        <a:srgbClr val="0F693A"/>
      </a:accent4>
      <a:accent5>
        <a:srgbClr val="2AABE1"/>
      </a:accent5>
      <a:accent6>
        <a:srgbClr val="2AABE1"/>
      </a:accent6>
      <a:hlink>
        <a:srgbClr val="074A24"/>
      </a:hlink>
      <a:folHlink>
        <a:srgbClr val="800080"/>
      </a:folHlink>
    </a:clrScheme>
    <a:fontScheme name="Custom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15395</TotalTime>
  <Words>954</Words>
  <Application>Microsoft Office PowerPoint</Application>
  <PresentationFormat>On-screen Show (4:3)</PresentationFormat>
  <Paragraphs>117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Roboto</vt:lpstr>
      <vt:lpstr>Verdana</vt:lpstr>
      <vt:lpstr>Office Theme</vt:lpstr>
      <vt:lpstr> What is Most Critical for Divisions? Supporting Students, Staff, and Families - Part 1 </vt:lpstr>
      <vt:lpstr>Please introduce yourself and sign in to the Chat Box.  Please include:  your name, division, school name,  email address and preference of breakout session (elementary, middle or high  school)  </vt:lpstr>
      <vt:lpstr>What is Most Critical?</vt:lpstr>
      <vt:lpstr>Please welcome our panelists:</vt:lpstr>
      <vt:lpstr>What is Most Critical?: Addressing Injustices</vt:lpstr>
      <vt:lpstr>Addressing Injustices</vt:lpstr>
      <vt:lpstr>Addressing Injustices 2</vt:lpstr>
      <vt:lpstr>Addressing Injustices - Parent Reaction</vt:lpstr>
      <vt:lpstr>Addressing Injustices - Reflection</vt:lpstr>
      <vt:lpstr>What is Most Critical?: Equity Issues</vt:lpstr>
      <vt:lpstr>Equity Issues</vt:lpstr>
      <vt:lpstr>Equity Issues 2</vt:lpstr>
      <vt:lpstr>Equity Issues – Parent Reaction</vt:lpstr>
      <vt:lpstr>Equity Issues - Reflection</vt:lpstr>
      <vt:lpstr>What is Most Critical?: Engaging with Families</vt:lpstr>
      <vt:lpstr>Engaging with Families</vt:lpstr>
      <vt:lpstr>Engaging with Families 2</vt:lpstr>
      <vt:lpstr>Engaging with Families – Parent Reaction</vt:lpstr>
      <vt:lpstr>Breakout Discussion</vt:lpstr>
      <vt:lpstr>Thank you to our panelists!</vt:lpstr>
      <vt:lpstr> Please join us for: What is Most Critical for Divisions? Supporting Students, Staff, and Families - Part 2 on October 29 at 4! </vt:lpstr>
      <vt:lpstr>Please be sure to complete the brief evaluation after the webinar!</vt:lpstr>
      <vt:lpstr>Resources from VTSS</vt:lpstr>
    </vt:vector>
  </TitlesOfParts>
  <Company>Virginia Commonwealth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VTSS Powerpoint Template</dc:title>
  <dc:creator>Jacklyn N Lewis</dc:creator>
  <cp:lastModifiedBy>Jennifer Weatherly</cp:lastModifiedBy>
  <cp:revision>79</cp:revision>
  <dcterms:created xsi:type="dcterms:W3CDTF">2017-04-18T16:38:12Z</dcterms:created>
  <dcterms:modified xsi:type="dcterms:W3CDTF">2020-08-05T19:36:45Z</dcterms:modified>
</cp:coreProperties>
</file>