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Special Elite" panose="020B0604020202020204" charset="0"/>
      <p:regular r:id="rId40"/>
    </p:embeddedFont>
    <p:embeddedFont>
      <p:font typeface="Impact" panose="020B0806030902050204" pitchFamily="3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11126E-2A0A-4F83-AF31-40791B911CE9}">
  <a:tblStyle styleId="{0411126E-2A0A-4F83-AF31-40791B911C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A997C4-590B-4074-ABD7-D88886EDED7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817256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208" name="Google Shape;208;g8817256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445a587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445a587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b445a587e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8a4689df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8a4689df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81" name="Google Shape;281;gb8a4689df8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b6137c66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b6137c66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gbb6137c664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b6137c664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b6137c664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gbb6137c664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de7cd19b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de7cd19b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gbde7cd19bb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de7cd19b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de7cd19b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gbde7cd19bb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de7cd19b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bde7cd19b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gbde7cd19bb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de7cd19b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bde7cd19b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gbde7cd19bb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02882c8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c02882c8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gc02882c8e5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c01cf22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c01cf22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Verdana"/>
              <a:buNone/>
            </a:pPr>
            <a:endParaRPr dirty="0">
              <a:sym typeface="Verdan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be05c9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be05c9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gabe05c96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2189eaf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2189eaf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425" name="Google Shape;425;gb2189eaf1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61ede86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b61ede86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gb61ede86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61ede86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61ede86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gb61ede86e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8172568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8172568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g881725680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762c2e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762c2e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9" name="Google Shape;229;gb762c2e64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762c2e64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762c2e64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b762c2e643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762c2e64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762c2e64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b762c2e643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8a4689d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8a4689d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b8a4689df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b6137c66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bb6137c66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dirty="0"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8a4689df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8a4689df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267" name="Google Shape;267;gb8a4689df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1" name="Google Shape;91;p11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0" name="Google Shape;100;p12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8" name="Google Shape;108;p13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9" name="Google Shape;109;p13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7" name="Google Shape;117;p1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14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6" name="Google Shape;126;p1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15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16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7" name="Google Shape;147;p1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0" name="Google Shape;1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2" name="Google Shape;172;p21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0" name="Google Shape;180;p22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solidFill>
            <a:srgbClr val="026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Impact"/>
              <a:buNone/>
              <a:defRPr sz="4400" b="0" i="0" u="none" strike="noStrike" cap="none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03" name="Google Shape;203;p26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Google Shape;204;p26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5" name="Google Shape;75;p9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83" name="Google Shape;83;p10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flippity.net/ma.php?k=1kBg35JIrLWrtFUplQOnqOUZIPC2HK9xwhutuHMWA8v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tss-ric.vcu.edu/?loxi_pathname=%2Flist%2Ffuture%2F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r>
              <a:rPr lang="en-US" sz="3600" dirty="0"/>
              <a:t>Advanced Tiers and Special Education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</a:pPr>
            <a:endParaRPr dirty="0"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669400" y="5257800"/>
            <a:ext cx="7944300" cy="115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</a:rPr>
              <a:t>Advanced Tiers Community of Practice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</a:rPr>
              <a:t>March 9, 2021</a:t>
            </a: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Students receiving special education services are first and foremost general education students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Special education services and specially designed instruction complement, not replace advanced tier interventions.</a:t>
            </a:r>
            <a:endParaRPr dirty="0"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Special Education T or F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91919"/>
                </a:solidFill>
              </a:rPr>
              <a:t>Words Matter! </a:t>
            </a:r>
            <a:endParaRPr dirty="0">
              <a:solidFill>
                <a:srgbClr val="191919"/>
              </a:solidFill>
            </a:endParaRPr>
          </a:p>
        </p:txBody>
      </p:sp>
      <p:pic>
        <p:nvPicPr>
          <p:cNvPr id="284" name="Google Shape;284;p37" descr="Picture of two tri-colored triangles with a circle in the middle&#10;"/>
          <p:cNvPicPr preferRelativeResize="0"/>
          <p:nvPr/>
        </p:nvPicPr>
        <p:blipFill rotWithShape="1">
          <a:blip r:embed="rId3">
            <a:alphaModFix/>
          </a:blip>
          <a:srcRect l="4166" t="11191" r="3650" b="12308"/>
          <a:stretch/>
        </p:blipFill>
        <p:spPr>
          <a:xfrm>
            <a:off x="228600" y="1488175"/>
            <a:ext cx="8686800" cy="452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 descr="QR code to access flippity activi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6013" y="2489375"/>
            <a:ext cx="1727075" cy="17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91919"/>
                </a:solidFill>
              </a:rPr>
              <a:t>Words Matter!</a:t>
            </a:r>
            <a:endParaRPr dirty="0">
              <a:solidFill>
                <a:srgbClr val="191919"/>
              </a:solidFill>
            </a:endParaRPr>
          </a:p>
        </p:txBody>
      </p:sp>
      <p:grpSp>
        <p:nvGrpSpPr>
          <p:cNvPr id="292" name="Google Shape;292;p38" descr="Tri-colored triangle with vocabulary sort"/>
          <p:cNvGrpSpPr/>
          <p:nvPr/>
        </p:nvGrpSpPr>
        <p:grpSpPr>
          <a:xfrm>
            <a:off x="746150" y="1269571"/>
            <a:ext cx="7687151" cy="5418028"/>
            <a:chOff x="746150" y="1190700"/>
            <a:chExt cx="7687151" cy="5497187"/>
          </a:xfrm>
        </p:grpSpPr>
        <p:sp>
          <p:nvSpPr>
            <p:cNvPr id="293" name="Google Shape;293;p38"/>
            <p:cNvSpPr/>
            <p:nvPr/>
          </p:nvSpPr>
          <p:spPr>
            <a:xfrm rot="3324439">
              <a:off x="3468244" y="3579491"/>
              <a:ext cx="6068813" cy="50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Tiered System of Support</a:t>
              </a:r>
              <a:endParaRPr dirty="0"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746150" y="1371588"/>
              <a:ext cx="7295100" cy="5316300"/>
            </a:xfrm>
            <a:prstGeom prst="triangle">
              <a:avLst>
                <a:gd name="adj" fmla="val 49672"/>
              </a:avLst>
            </a:prstGeom>
            <a:gradFill>
              <a:gsLst>
                <a:gs pos="0">
                  <a:srgbClr val="008000"/>
                </a:gs>
                <a:gs pos="70000">
                  <a:srgbClr val="FFFF00"/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6200038" scaled="0"/>
            </a:gradFill>
            <a:ln w="762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999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103075" tIns="51525" rIns="103075" bIns="515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7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38"/>
          <p:cNvSpPr/>
          <p:nvPr/>
        </p:nvSpPr>
        <p:spPr>
          <a:xfrm>
            <a:off x="6127900" y="4894975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SDI</a:t>
            </a:r>
            <a:endParaRPr dirty="0"/>
          </a:p>
        </p:txBody>
      </p:sp>
      <p:sp>
        <p:nvSpPr>
          <p:cNvPr id="299" name="Google Shape;299;p38"/>
          <p:cNvSpPr/>
          <p:nvPr/>
        </p:nvSpPr>
        <p:spPr>
          <a:xfrm>
            <a:off x="4830825" y="3889800"/>
            <a:ext cx="12075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Eligibility</a:t>
            </a:r>
            <a:endParaRPr dirty="0"/>
          </a:p>
        </p:txBody>
      </p:sp>
      <p:sp>
        <p:nvSpPr>
          <p:cNvPr id="300" name="Google Shape;300;p38"/>
          <p:cNvSpPr/>
          <p:nvPr/>
        </p:nvSpPr>
        <p:spPr>
          <a:xfrm>
            <a:off x="3980400" y="5582075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UDL</a:t>
            </a:r>
            <a:endParaRPr dirty="0"/>
          </a:p>
        </p:txBody>
      </p:sp>
      <p:sp>
        <p:nvSpPr>
          <p:cNvPr id="301" name="Google Shape;301;p38"/>
          <p:cNvSpPr/>
          <p:nvPr/>
        </p:nvSpPr>
        <p:spPr>
          <a:xfrm>
            <a:off x="5169375" y="3550988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IEP</a:t>
            </a:r>
            <a:endParaRPr sz="1200" dirty="0"/>
          </a:p>
        </p:txBody>
      </p:sp>
      <p:sp>
        <p:nvSpPr>
          <p:cNvPr id="302" name="Google Shape;302;p38"/>
          <p:cNvSpPr/>
          <p:nvPr/>
        </p:nvSpPr>
        <p:spPr>
          <a:xfrm>
            <a:off x="1982100" y="4900538"/>
            <a:ext cx="19899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Student Learning Plan</a:t>
            </a:r>
            <a:endParaRPr dirty="0"/>
          </a:p>
        </p:txBody>
      </p:sp>
      <p:sp>
        <p:nvSpPr>
          <p:cNvPr id="303" name="Google Shape;303;p38"/>
          <p:cNvSpPr/>
          <p:nvPr/>
        </p:nvSpPr>
        <p:spPr>
          <a:xfrm>
            <a:off x="5041225" y="3211088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FBA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268525" y="2880450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BIP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844213" y="2887150"/>
            <a:ext cx="14973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Decision Rules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2034900" y="5589338"/>
            <a:ext cx="18843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Universal Screeners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3099925" y="3215438"/>
            <a:ext cx="18843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Progress Monitoring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2500250" y="4214075"/>
            <a:ext cx="15183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Accommodations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3629425" y="2554450"/>
            <a:ext cx="14118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Modifications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4107788" y="4228588"/>
            <a:ext cx="21507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Intensive Interventions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2966725" y="3550438"/>
            <a:ext cx="21507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Targeted Interventions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6118100" y="5902650"/>
            <a:ext cx="12075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Co-teaching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1647325" y="5242238"/>
            <a:ext cx="26070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Supplementary Aid &amp; Services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2658200" y="3876475"/>
            <a:ext cx="20820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Request for Assistance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3899900" y="2221738"/>
            <a:ext cx="9876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Referral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1356738" y="5929700"/>
            <a:ext cx="17109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Shared Leadership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7" name="Google Shape;317;p38"/>
          <p:cNvSpPr/>
          <p:nvPr/>
        </p:nvSpPr>
        <p:spPr>
          <a:xfrm>
            <a:off x="3206125" y="5902650"/>
            <a:ext cx="27735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Data Informed Decision Making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4300400" y="5238513"/>
            <a:ext cx="26829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Problem Solving Team Process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19" name="Google Shape;319;p38"/>
          <p:cNvSpPr/>
          <p:nvPr/>
        </p:nvSpPr>
        <p:spPr>
          <a:xfrm>
            <a:off x="4572000" y="5582072"/>
            <a:ext cx="2666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Layered Continuum of Supports</a:t>
            </a:r>
            <a:endParaRPr sz="1200"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3168024" y="6265500"/>
            <a:ext cx="6309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FAPE</a:t>
            </a:r>
            <a:endParaRPr b="1" dirty="0">
              <a:solidFill>
                <a:schemeClr val="dk1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3906688" y="6265500"/>
            <a:ext cx="2297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Evidence Based Practices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2" name="Google Shape;322;p38"/>
          <p:cNvSpPr/>
          <p:nvPr/>
        </p:nvSpPr>
        <p:spPr>
          <a:xfrm>
            <a:off x="4359225" y="4571674"/>
            <a:ext cx="21507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Appropriate Evaluation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1443288" y="5589350"/>
            <a:ext cx="5304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LRE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4107800" y="4890950"/>
            <a:ext cx="18843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Parent Partnerships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6309800" y="6265500"/>
            <a:ext cx="13161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Student Input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6" name="Google Shape;326;p38"/>
          <p:cNvSpPr/>
          <p:nvPr/>
        </p:nvSpPr>
        <p:spPr>
          <a:xfrm>
            <a:off x="1070338" y="6270038"/>
            <a:ext cx="19899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Community Engagement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2218400" y="4559763"/>
            <a:ext cx="20820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Procedural Safeguards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3969200" y="1889038"/>
            <a:ext cx="849000" cy="2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Drivers</a:t>
            </a:r>
            <a:endParaRPr sz="1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E29E8E-A370-4CF1-8EF0-6D37C026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6452"/>
            <a:ext cx="8686799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Special Education in VTSS-2019</a:t>
            </a:r>
          </a:p>
        </p:txBody>
      </p:sp>
      <p:sp>
        <p:nvSpPr>
          <p:cNvPr id="335" name="Google Shape;335;p39" descr="tri-colored triangle with subjects listed"/>
          <p:cNvSpPr/>
          <p:nvPr/>
        </p:nvSpPr>
        <p:spPr>
          <a:xfrm>
            <a:off x="129302" y="1588748"/>
            <a:ext cx="8885400" cy="4551300"/>
          </a:xfrm>
          <a:prstGeom prst="triangle">
            <a:avLst>
              <a:gd name="adj" fmla="val 49672"/>
            </a:avLst>
          </a:prstGeom>
          <a:gradFill>
            <a:gsLst>
              <a:gs pos="0">
                <a:srgbClr val="008000"/>
              </a:gs>
              <a:gs pos="70000">
                <a:srgbClr val="FFFF00"/>
              </a:gs>
              <a:gs pos="88000">
                <a:srgbClr val="FF0000"/>
              </a:gs>
              <a:gs pos="100000">
                <a:srgbClr val="FF0000"/>
              </a:gs>
            </a:gsLst>
            <a:lin ang="16200038" scaled="0"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39" descr="text box"/>
          <p:cNvCxnSpPr>
            <a:stCxn id="335" idx="2"/>
          </p:cNvCxnSpPr>
          <p:nvPr/>
        </p:nvCxnSpPr>
        <p:spPr>
          <a:xfrm rot="10800000" flipH="1">
            <a:off x="129302" y="5834048"/>
            <a:ext cx="975600" cy="3060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39" descr="dot listing two subjects"/>
          <p:cNvCxnSpPr/>
          <p:nvPr/>
        </p:nvCxnSpPr>
        <p:spPr>
          <a:xfrm rot="10800000" flipH="1">
            <a:off x="1061347" y="4944324"/>
            <a:ext cx="693900" cy="8175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39"/>
          <p:cNvSpPr txBox="1"/>
          <p:nvPr/>
        </p:nvSpPr>
        <p:spPr>
          <a:xfrm>
            <a:off x="129299" y="1573575"/>
            <a:ext cx="226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October 2019</a:t>
            </a:r>
            <a:endParaRPr dirty="0"/>
          </a:p>
        </p:txBody>
      </p:sp>
      <p:sp>
        <p:nvSpPr>
          <p:cNvPr id="339" name="Google Shape;339;p39"/>
          <p:cNvSpPr/>
          <p:nvPr/>
        </p:nvSpPr>
        <p:spPr>
          <a:xfrm>
            <a:off x="687744" y="5578823"/>
            <a:ext cx="16884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Earth Science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39" descr="green dot&#10;"/>
          <p:cNvCxnSpPr>
            <a:endCxn id="341" idx="2"/>
          </p:cNvCxnSpPr>
          <p:nvPr/>
        </p:nvCxnSpPr>
        <p:spPr>
          <a:xfrm rot="10800000" flipH="1">
            <a:off x="2398003" y="2638651"/>
            <a:ext cx="2096400" cy="20253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39" descr="green dot marking attendance&#10;"/>
          <p:cNvCxnSpPr>
            <a:stCxn id="343" idx="0"/>
            <a:endCxn id="341" idx="2"/>
          </p:cNvCxnSpPr>
          <p:nvPr/>
        </p:nvCxnSpPr>
        <p:spPr>
          <a:xfrm rot="10800000" flipH="1">
            <a:off x="4185211" y="2638723"/>
            <a:ext cx="309300" cy="13893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p39"/>
          <p:cNvSpPr/>
          <p:nvPr/>
        </p:nvSpPr>
        <p:spPr>
          <a:xfrm>
            <a:off x="3783403" y="2231251"/>
            <a:ext cx="14220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Attendance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39" descr="green dot for theater&#10;"/>
          <p:cNvCxnSpPr>
            <a:endCxn id="343" idx="0"/>
          </p:cNvCxnSpPr>
          <p:nvPr/>
        </p:nvCxnSpPr>
        <p:spPr>
          <a:xfrm rot="10800000">
            <a:off x="4185211" y="4028023"/>
            <a:ext cx="486300" cy="13632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39" descr="dot listing two subjects&#10;"/>
          <p:cNvCxnSpPr/>
          <p:nvPr/>
        </p:nvCxnSpPr>
        <p:spPr>
          <a:xfrm rot="10800000" flipH="1">
            <a:off x="4813815" y="3648991"/>
            <a:ext cx="848100" cy="16671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6" name="Google Shape;346;p39" descr="green dot for history"/>
          <p:cNvCxnSpPr>
            <a:stCxn id="347" idx="2"/>
          </p:cNvCxnSpPr>
          <p:nvPr/>
        </p:nvCxnSpPr>
        <p:spPr>
          <a:xfrm rot="10800000">
            <a:off x="5756198" y="3508951"/>
            <a:ext cx="711600" cy="15168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39"/>
          <p:cNvSpPr/>
          <p:nvPr/>
        </p:nvSpPr>
        <p:spPr>
          <a:xfrm>
            <a:off x="5175451" y="3418619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Spanish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39" descr="dot for geometry&#10;"/>
          <p:cNvCxnSpPr>
            <a:endCxn id="347" idx="2"/>
          </p:cNvCxnSpPr>
          <p:nvPr/>
        </p:nvCxnSpPr>
        <p:spPr>
          <a:xfrm rot="10800000">
            <a:off x="6467798" y="5025751"/>
            <a:ext cx="1541400" cy="7785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Google Shape;347;p39"/>
          <p:cNvSpPr/>
          <p:nvPr/>
        </p:nvSpPr>
        <p:spPr>
          <a:xfrm>
            <a:off x="5981348" y="4618351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99000">
                <a:srgbClr val="FAD25C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History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7315241" y="5638535"/>
            <a:ext cx="12021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Geometry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1572268" y="4618352"/>
            <a:ext cx="11574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English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3698761" y="4028023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Theater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4279954" y="5168165"/>
            <a:ext cx="7998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P.E.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090D-D74F-43F0-B33B-6139C956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65" y="256452"/>
            <a:ext cx="8686799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Special Education in VTSS 2021</a:t>
            </a:r>
          </a:p>
        </p:txBody>
      </p:sp>
      <p:sp>
        <p:nvSpPr>
          <p:cNvPr id="359" name="Google Shape;359;p40" descr="white overlay triangle that says specially designed instruction&#10;"/>
          <p:cNvSpPr/>
          <p:nvPr/>
        </p:nvSpPr>
        <p:spPr>
          <a:xfrm>
            <a:off x="129302" y="1588748"/>
            <a:ext cx="8885400" cy="4551300"/>
          </a:xfrm>
          <a:prstGeom prst="triangle">
            <a:avLst>
              <a:gd name="adj" fmla="val 49672"/>
            </a:avLst>
          </a:prstGeom>
          <a:gradFill>
            <a:gsLst>
              <a:gs pos="0">
                <a:srgbClr val="008000"/>
              </a:gs>
              <a:gs pos="70000">
                <a:srgbClr val="FFFF00"/>
              </a:gs>
              <a:gs pos="88000">
                <a:srgbClr val="FF0000"/>
              </a:gs>
              <a:gs pos="100000">
                <a:srgbClr val="FF0000"/>
              </a:gs>
            </a:gsLst>
            <a:lin ang="16200038" scaled="0"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40" descr="Date "/>
          <p:cNvCxnSpPr>
            <a:stCxn id="359" idx="2"/>
          </p:cNvCxnSpPr>
          <p:nvPr/>
        </p:nvCxnSpPr>
        <p:spPr>
          <a:xfrm rot="10800000" flipH="1">
            <a:off x="129302" y="5769848"/>
            <a:ext cx="1579200" cy="3702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1" name="Google Shape;361;p40" descr="dot for science&#10;"/>
          <p:cNvCxnSpPr/>
          <p:nvPr/>
        </p:nvCxnSpPr>
        <p:spPr>
          <a:xfrm rot="10800000" flipH="1">
            <a:off x="1061347" y="4998624"/>
            <a:ext cx="852000" cy="7632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40"/>
          <p:cNvSpPr/>
          <p:nvPr/>
        </p:nvSpPr>
        <p:spPr>
          <a:xfrm>
            <a:off x="3265803" y="5580627"/>
            <a:ext cx="2538900" cy="407400"/>
          </a:xfrm>
          <a:prstGeom prst="roundRect">
            <a:avLst>
              <a:gd name="adj" fmla="val 16667"/>
            </a:avLst>
          </a:prstGeom>
          <a:solidFill>
            <a:srgbClr val="03750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Differentiated Learning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687744" y="5578823"/>
            <a:ext cx="16884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Earth Science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40" descr="dot for history and geometry"/>
          <p:cNvCxnSpPr/>
          <p:nvPr/>
        </p:nvCxnSpPr>
        <p:spPr>
          <a:xfrm rot="10800000">
            <a:off x="6871423" y="4675341"/>
            <a:ext cx="997500" cy="12582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40"/>
          <p:cNvSpPr/>
          <p:nvPr/>
        </p:nvSpPr>
        <p:spPr>
          <a:xfrm>
            <a:off x="7315241" y="5638535"/>
            <a:ext cx="12021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Geometry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40" descr="dots for Spanish and history&#10;"/>
          <p:cNvCxnSpPr>
            <a:stCxn id="367" idx="0"/>
            <a:endCxn id="368" idx="2"/>
          </p:cNvCxnSpPr>
          <p:nvPr/>
        </p:nvCxnSpPr>
        <p:spPr>
          <a:xfrm flipH="1">
            <a:off x="5683257" y="4454368"/>
            <a:ext cx="972900" cy="9426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40"/>
          <p:cNvSpPr/>
          <p:nvPr/>
        </p:nvSpPr>
        <p:spPr>
          <a:xfrm>
            <a:off x="6169707" y="4454368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History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40" descr="dots for attendance and theater&#10;"/>
          <p:cNvCxnSpPr>
            <a:stCxn id="370" idx="0"/>
          </p:cNvCxnSpPr>
          <p:nvPr/>
        </p:nvCxnSpPr>
        <p:spPr>
          <a:xfrm rot="10800000">
            <a:off x="3454054" y="3764771"/>
            <a:ext cx="373200" cy="11487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1" name="Google Shape;371;p40" descr="dots for attendance and English&#10;"/>
          <p:cNvCxnSpPr/>
          <p:nvPr/>
        </p:nvCxnSpPr>
        <p:spPr>
          <a:xfrm flipH="1">
            <a:off x="2411900" y="3880350"/>
            <a:ext cx="1145100" cy="10107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40"/>
          <p:cNvSpPr/>
          <p:nvPr/>
        </p:nvSpPr>
        <p:spPr>
          <a:xfrm>
            <a:off x="1572268" y="4775077"/>
            <a:ext cx="11574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English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3466765" y="2952754"/>
            <a:ext cx="2082600" cy="407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Check In-Check Out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2870912" y="3675614"/>
            <a:ext cx="14220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Attendance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375;p40" descr="dots for PE and Spanish&#10;"/>
          <p:cNvCxnSpPr>
            <a:stCxn id="376" idx="0"/>
            <a:endCxn id="368" idx="2"/>
          </p:cNvCxnSpPr>
          <p:nvPr/>
        </p:nvCxnSpPr>
        <p:spPr>
          <a:xfrm>
            <a:off x="4778054" y="4174465"/>
            <a:ext cx="905100" cy="12225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40"/>
          <p:cNvSpPr/>
          <p:nvPr/>
        </p:nvSpPr>
        <p:spPr>
          <a:xfrm>
            <a:off x="5196805" y="4989668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Spanish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0"/>
          <p:cNvSpPr txBox="1"/>
          <p:nvPr/>
        </p:nvSpPr>
        <p:spPr>
          <a:xfrm>
            <a:off x="228600" y="1534150"/>
            <a:ext cx="203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September 2021</a:t>
            </a:r>
            <a:endParaRPr dirty="0"/>
          </a:p>
        </p:txBody>
      </p:sp>
      <p:cxnSp>
        <p:nvCxnSpPr>
          <p:cNvPr id="378" name="Google Shape;378;p40" descr="dot for theater&#10;"/>
          <p:cNvCxnSpPr>
            <a:stCxn id="376" idx="0"/>
          </p:cNvCxnSpPr>
          <p:nvPr/>
        </p:nvCxnSpPr>
        <p:spPr>
          <a:xfrm flipH="1">
            <a:off x="4095854" y="4174465"/>
            <a:ext cx="682200" cy="8961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40"/>
          <p:cNvSpPr/>
          <p:nvPr/>
        </p:nvSpPr>
        <p:spPr>
          <a:xfrm>
            <a:off x="3265804" y="4913471"/>
            <a:ext cx="112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Theater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4378154" y="4174465"/>
            <a:ext cx="7998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P.E.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3783403" y="2231251"/>
            <a:ext cx="14220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Attendance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0"/>
          <p:cNvSpPr/>
          <p:nvPr/>
        </p:nvSpPr>
        <p:spPr>
          <a:xfrm>
            <a:off x="3698761" y="4180423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Theater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5175451" y="3418619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Spanish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5981348" y="4618351"/>
            <a:ext cx="972900" cy="40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99000">
                <a:srgbClr val="FAD25C"/>
              </a:gs>
              <a:gs pos="100000">
                <a:srgbClr val="FAD25C"/>
              </a:gs>
            </a:gsLst>
            <a:lin ang="5400012" scaled="0"/>
          </a:gra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History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40" descr="text box for SDI triangle&#10;"/>
          <p:cNvGrpSpPr/>
          <p:nvPr/>
        </p:nvGrpSpPr>
        <p:grpSpPr>
          <a:xfrm>
            <a:off x="3272700" y="1566600"/>
            <a:ext cx="2538900" cy="4551300"/>
            <a:chOff x="-2518500" y="880800"/>
            <a:chExt cx="2538900" cy="4551300"/>
          </a:xfrm>
        </p:grpSpPr>
        <p:sp>
          <p:nvSpPr>
            <p:cNvPr id="384" name="Google Shape;384;p40"/>
            <p:cNvSpPr/>
            <p:nvPr/>
          </p:nvSpPr>
          <p:spPr>
            <a:xfrm>
              <a:off x="-2518500" y="880800"/>
              <a:ext cx="2538900" cy="4551300"/>
            </a:xfrm>
            <a:prstGeom prst="triangle">
              <a:avLst>
                <a:gd name="adj" fmla="val 49672"/>
              </a:avLst>
            </a:prstGeom>
            <a:solidFill>
              <a:srgbClr val="FFFFFF">
                <a:alpha val="8471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9999" dist="23000" dir="5400000" rotWithShape="0">
                <a:srgbClr val="000000">
                  <a:alpha val="3412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 rot="-5400000">
              <a:off x="-3245978" y="3308535"/>
              <a:ext cx="371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Specially Designed Instruction </a:t>
              </a:r>
              <a:endParaRPr dirty="0"/>
            </a:p>
          </p:txBody>
        </p:sp>
        <p:sp>
          <p:nvSpPr>
            <p:cNvPr id="386" name="Google Shape;386;p40"/>
            <p:cNvSpPr/>
            <p:nvPr/>
          </p:nvSpPr>
          <p:spPr>
            <a:xfrm rot="-5553522">
              <a:off x="-2308038" y="3247128"/>
              <a:ext cx="2526719" cy="461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1" u="none" strike="noStrike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Virtual Learning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</a:rPr>
              <a:t>What is Special about Special Ed?</a:t>
            </a:r>
            <a:br>
              <a:rPr lang="en-US" sz="3800" dirty="0">
                <a:solidFill>
                  <a:schemeClr val="dk1"/>
                </a:solidFill>
              </a:rPr>
            </a:br>
            <a:r>
              <a:rPr lang="en-US" sz="3800" dirty="0">
                <a:solidFill>
                  <a:schemeClr val="dk1"/>
                </a:solidFill>
              </a:rPr>
              <a:t>Characteristics</a:t>
            </a:r>
            <a:endParaRPr dirty="0"/>
          </a:p>
        </p:txBody>
      </p:sp>
      <p:pic>
        <p:nvPicPr>
          <p:cNvPr id="393" name="Google Shape;393;p41" descr="screenshot of SDI table 1&#10;"/>
          <p:cNvPicPr preferRelativeResize="0"/>
          <p:nvPr/>
        </p:nvPicPr>
        <p:blipFill rotWithShape="1">
          <a:blip r:embed="rId3">
            <a:alphaModFix/>
          </a:blip>
          <a:srcRect l="24867" t="31676" r="23205" b="15457"/>
          <a:stretch/>
        </p:blipFill>
        <p:spPr>
          <a:xfrm>
            <a:off x="667700" y="1456575"/>
            <a:ext cx="7960222" cy="477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</a:rPr>
              <a:t>What is Special about Special Ed?</a:t>
            </a:r>
            <a:br>
              <a:rPr lang="en-US" sz="3800" dirty="0">
                <a:solidFill>
                  <a:schemeClr val="dk1"/>
                </a:solidFill>
              </a:rPr>
            </a:br>
            <a:r>
              <a:rPr lang="en-US" sz="3800" dirty="0">
                <a:solidFill>
                  <a:schemeClr val="dk1"/>
                </a:solidFill>
              </a:rPr>
              <a:t>For Whom, By Whom, Where</a:t>
            </a:r>
            <a:endParaRPr dirty="0"/>
          </a:p>
        </p:txBody>
      </p:sp>
      <p:pic>
        <p:nvPicPr>
          <p:cNvPr id="400" name="Google Shape;400;p42" descr="Screenshot of SDI table 2&#10;"/>
          <p:cNvPicPr preferRelativeResize="0"/>
          <p:nvPr/>
        </p:nvPicPr>
        <p:blipFill rotWithShape="1">
          <a:blip r:embed="rId3">
            <a:alphaModFix/>
          </a:blip>
          <a:srcRect l="24860" t="23877" r="22814" b="12871"/>
          <a:stretch/>
        </p:blipFill>
        <p:spPr>
          <a:xfrm>
            <a:off x="774775" y="1520900"/>
            <a:ext cx="7281849" cy="51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</a:rPr>
              <a:t>What is Special about Special Ed?</a:t>
            </a:r>
            <a:br>
              <a:rPr lang="en-US" sz="3800" dirty="0">
                <a:solidFill>
                  <a:schemeClr val="dk1"/>
                </a:solidFill>
              </a:rPr>
            </a:br>
            <a:r>
              <a:rPr lang="en-US" sz="3800" dirty="0">
                <a:solidFill>
                  <a:schemeClr val="dk1"/>
                </a:solidFill>
              </a:rPr>
              <a:t>Universal Design for Learning</a:t>
            </a:r>
            <a:endParaRPr dirty="0"/>
          </a:p>
        </p:txBody>
      </p:sp>
      <p:pic>
        <p:nvPicPr>
          <p:cNvPr id="407" name="Google Shape;407;p43" descr="Screenshot of SDI table 3&#10;"/>
          <p:cNvPicPr preferRelativeResize="0"/>
          <p:nvPr/>
        </p:nvPicPr>
        <p:blipFill rotWithShape="1">
          <a:blip r:embed="rId3">
            <a:alphaModFix/>
          </a:blip>
          <a:srcRect l="23574" t="25566" r="23282" b="10994"/>
          <a:stretch/>
        </p:blipFill>
        <p:spPr>
          <a:xfrm>
            <a:off x="753325" y="1468600"/>
            <a:ext cx="7272221" cy="51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3" descr="red oval circling UDL and assessment&#10;"/>
          <p:cNvSpPr/>
          <p:nvPr/>
        </p:nvSpPr>
        <p:spPr>
          <a:xfrm>
            <a:off x="637725" y="3939050"/>
            <a:ext cx="7826100" cy="1522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Universal Design Principles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15" name="Google Shape;415;p44" descr="screenshot of UDL principles ta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75" y="1371600"/>
            <a:ext cx="7496676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Break-Out Room Roles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Facilitator</a:t>
            </a:r>
            <a:r>
              <a:rPr lang="en-US" dirty="0"/>
              <a:t>-facilitate introductions and discussion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Recorder</a:t>
            </a:r>
            <a:r>
              <a:rPr lang="en-US" dirty="0"/>
              <a:t>-record responses on Padlet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Time Keeper</a:t>
            </a:r>
            <a:r>
              <a:rPr lang="en-US" dirty="0"/>
              <a:t>-prompt transition to next question and discussion end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/>
              <a:t>Reporter</a:t>
            </a:r>
            <a:r>
              <a:rPr lang="en-US" dirty="0"/>
              <a:t>-Share summary during large group report-out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Attendance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553526" y="1696526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Please register your attendance at: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     Break-out Rooms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28" name="Google Shape;428;p46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400" dirty="0"/>
              <a:t>VTSS &amp; Special Ed</a:t>
            </a:r>
            <a:endParaRPr sz="2400" dirty="0"/>
          </a:p>
        </p:txBody>
      </p:sp>
      <p:sp>
        <p:nvSpPr>
          <p:cNvPr id="429" name="Google Shape;429;p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“aha’s” did you have special education and VTSS alignment?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questions do you still have about VTSS and special education?</a:t>
            </a:r>
            <a:endParaRPr dirty="0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-US" dirty="0"/>
              <a:t>UDL</a:t>
            </a:r>
            <a:endParaRPr dirty="0"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Char char="•"/>
            </a:pPr>
            <a:r>
              <a:rPr lang="en-US" dirty="0">
                <a:solidFill>
                  <a:srgbClr val="191919"/>
                </a:solidFill>
              </a:rPr>
              <a:t>How does UDL support high expectations for all students and promote collaboration between general and special educators?</a:t>
            </a:r>
            <a:endParaRPr dirty="0">
              <a:solidFill>
                <a:srgbClr val="191919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Char char="•"/>
            </a:pPr>
            <a:r>
              <a:rPr lang="en-US" dirty="0">
                <a:solidFill>
                  <a:srgbClr val="191919"/>
                </a:solidFill>
              </a:rPr>
              <a:t>What effective UDL examples can you share?</a:t>
            </a:r>
            <a:endParaRPr dirty="0">
              <a:solidFill>
                <a:srgbClr val="191919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32" name="Google Shape;432;p46" descr="QR code to access padlet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975" y="0"/>
            <a:ext cx="2175024" cy="21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457201" y="1657976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Please complete the evaluation!</a:t>
            </a:r>
            <a:endParaRPr dirty="0"/>
          </a:p>
        </p:txBody>
      </p:sp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Evaluation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Advanced Tiers Summer Forum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for school teams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July 13-15,2021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9:00-3:00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Registration on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VTSS website</a:t>
            </a:r>
            <a:endParaRPr dirty="0"/>
          </a:p>
        </p:txBody>
      </p:sp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See You This Summer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228600" y="238625"/>
            <a:ext cx="8686800" cy="1143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Virtual Norms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25" name="Google Shape;225;p29" descr="Picture of virtual norms: Be engaged, Be Respectful, Be Prepared"/>
          <p:cNvPicPr preferRelativeResize="0"/>
          <p:nvPr/>
        </p:nvPicPr>
        <p:blipFill rotWithShape="1">
          <a:blip r:embed="rId3">
            <a:alphaModFix/>
          </a:blip>
          <a:srcRect l="4322" t="16833" r="5065"/>
          <a:stretch/>
        </p:blipFill>
        <p:spPr>
          <a:xfrm>
            <a:off x="712500" y="1431675"/>
            <a:ext cx="7719000" cy="47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Zoom Notes</a:t>
            </a:r>
            <a:endParaRPr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63500" y="1585953"/>
            <a:ext cx="8980500" cy="4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Watch for the flashing orange alert which notifies you of a new chat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Closed captions are available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don’t see a full screen; some of the slide is cut off, choose “display options” to change your screen display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30" descr="Chatbox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775" y="2408725"/>
            <a:ext cx="631575" cy="68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 descr="closed caption screenshot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725" y="3096025"/>
            <a:ext cx="1049304" cy="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Who is With Us?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241" name="Google Shape;241;p31" title="LIsting of types of attendees"/>
          <p:cNvGraphicFramePr/>
          <p:nvPr>
            <p:extLst>
              <p:ext uri="{D42A27DB-BD31-4B8C-83A1-F6EECF244321}">
                <p14:modId xmlns:p14="http://schemas.microsoft.com/office/powerpoint/2010/main" val="3319206008"/>
              </p:ext>
            </p:extLst>
          </p:nvPr>
        </p:nvGraphicFramePr>
        <p:xfrm>
          <a:off x="315150" y="1550573"/>
          <a:ext cx="8600250" cy="4266050"/>
        </p:xfrm>
        <a:graphic>
          <a:graphicData uri="http://schemas.openxmlformats.org/drawingml/2006/table">
            <a:tbl>
              <a:tblPr firstRow="1" bandRow="1">
                <a:noFill/>
                <a:tableStyleId>{0411126E-2A0A-4F83-AF31-40791B911CE9}</a:tableStyleId>
              </a:tblPr>
              <a:tblGrid>
                <a:gridCol w="28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District Administrators</a:t>
                      </a:r>
                      <a:endParaRPr sz="24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Building Administrators</a:t>
                      </a:r>
                      <a:endParaRPr sz="24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Counselors</a:t>
                      </a:r>
                      <a:endParaRPr sz="24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General and Special Education Elementary Teachers</a:t>
                      </a:r>
                      <a:endParaRPr sz="2400" b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General and Special Education Secondary Teachers</a:t>
                      </a:r>
                      <a:endParaRPr sz="2400" b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Other…Tell us in the Chat! </a:t>
                      </a:r>
                      <a:endParaRPr sz="2400" b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Current Learning Environment?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3" name="Table 2" title="Types of Learning Environments">
            <a:extLst>
              <a:ext uri="{FF2B5EF4-FFF2-40B4-BE49-F238E27FC236}">
                <a16:creationId xmlns:a16="http://schemas.microsoft.com/office/drawing/2014/main" id="{ED973630-657D-4170-A756-BD4A4F98B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8121"/>
              </p:ext>
            </p:extLst>
          </p:nvPr>
        </p:nvGraphicFramePr>
        <p:xfrm>
          <a:off x="331116" y="1696312"/>
          <a:ext cx="8481765" cy="3846136"/>
        </p:xfrm>
        <a:graphic>
          <a:graphicData uri="http://schemas.openxmlformats.org/drawingml/2006/table">
            <a:tbl>
              <a:tblPr firstRow="1" bandRow="1">
                <a:tableStyleId>{0411126E-2A0A-4F83-AF31-40791B911CE9}</a:tableStyleId>
              </a:tblPr>
              <a:tblGrid>
                <a:gridCol w="2827255">
                  <a:extLst>
                    <a:ext uri="{9D8B030D-6E8A-4147-A177-3AD203B41FA5}">
                      <a16:colId xmlns:a16="http://schemas.microsoft.com/office/drawing/2014/main" val="1795101725"/>
                    </a:ext>
                  </a:extLst>
                </a:gridCol>
                <a:gridCol w="2827255">
                  <a:extLst>
                    <a:ext uri="{9D8B030D-6E8A-4147-A177-3AD203B41FA5}">
                      <a16:colId xmlns:a16="http://schemas.microsoft.com/office/drawing/2014/main" val="3679327888"/>
                    </a:ext>
                  </a:extLst>
                </a:gridCol>
                <a:gridCol w="2827255">
                  <a:extLst>
                    <a:ext uri="{9D8B030D-6E8A-4147-A177-3AD203B41FA5}">
                      <a16:colId xmlns:a16="http://schemas.microsoft.com/office/drawing/2014/main" val="2978061518"/>
                    </a:ext>
                  </a:extLst>
                </a:gridCol>
              </a:tblGrid>
              <a:tr h="8045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 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84133"/>
                  </a:ext>
                </a:extLst>
              </a:tr>
              <a:tr h="3041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5422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Participants will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Align and clarify advanced tiers and special education core vocabulary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Describe specially designed instruction across tiers in a multi-tiered system of supports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Learning Intentions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A Warm Welcome...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554600" cy="47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i="1" dirty="0"/>
              <a:t>Region 5 T/TAC @ JMU: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Functional Behavioral Assessments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Classroom and Behavior Management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Standards-based IEPs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Specially Designed Instruction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Co-teaching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Assistive Technology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Tiered Systems of Support</a:t>
            </a:r>
            <a:endParaRPr sz="46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2" name="Google Shape;262;p34" descr="photo of Gina Marti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00" y="1600200"/>
            <a:ext cx="3062774" cy="38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>
            <a:spLocks noGrp="1"/>
          </p:cNvSpPr>
          <p:nvPr>
            <p:ph type="body" idx="1"/>
          </p:nvPr>
        </p:nvSpPr>
        <p:spPr>
          <a:xfrm>
            <a:off x="5322338" y="5486825"/>
            <a:ext cx="31437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</a:rPr>
              <a:t>Gina Martin, M.Ed</a:t>
            </a:r>
            <a:endParaRPr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Special Education in VTSS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70" name="Google Shape;270;p35" descr="Picture of pyramid with SDI triangle in the middl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50" y="1553700"/>
            <a:ext cx="8465650" cy="51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8C66DD6878247934C3032C88502BD" ma:contentTypeVersion="12" ma:contentTypeDescription="Create a new document." ma:contentTypeScope="" ma:versionID="a3349d0efec436aaebf6a6333b40ac31">
  <xsd:schema xmlns:xsd="http://www.w3.org/2001/XMLSchema" xmlns:xs="http://www.w3.org/2001/XMLSchema" xmlns:p="http://schemas.microsoft.com/office/2006/metadata/properties" xmlns:ns3="e57f6c35-541a-4073-a2f6-49dc8be0127c" xmlns:ns4="67ced3dd-177e-454b-b64a-ad68f0d994e1" targetNamespace="http://schemas.microsoft.com/office/2006/metadata/properties" ma:root="true" ma:fieldsID="c0f80d6cda4ddc43b66f3de99463ad98" ns3:_="" ns4:_="">
    <xsd:import namespace="e57f6c35-541a-4073-a2f6-49dc8be0127c"/>
    <xsd:import namespace="67ced3dd-177e-454b-b64a-ad68f0d994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f6c35-541a-4073-a2f6-49dc8be01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d3dd-177e-454b-b64a-ad68f0d99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817603-06E9-4435-B948-D2C5109DF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D2F03-8293-488A-A116-2E2AE06DE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f6c35-541a-4073-a2f6-49dc8be0127c"/>
    <ds:schemaRef ds:uri="67ced3dd-177e-454b-b64a-ad68f0d99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B1F95A-EF21-4AFC-8E0F-577D6E52C210}">
  <ds:schemaRefs>
    <ds:schemaRef ds:uri="http://purl.org/dc/dcmitype/"/>
    <ds:schemaRef ds:uri="http://purl.org/dc/terms/"/>
    <ds:schemaRef ds:uri="http://schemas.openxmlformats.org/package/2006/metadata/core-properties"/>
    <ds:schemaRef ds:uri="e57f6c35-541a-4073-a2f6-49dc8be0127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7ced3dd-177e-454b-b64a-ad68f0d994e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486</Words>
  <Application>Microsoft Office PowerPoint</Application>
  <PresentationFormat>On-screen Show (4:3)</PresentationFormat>
  <Paragraphs>151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Verdana</vt:lpstr>
      <vt:lpstr>Calibri</vt:lpstr>
      <vt:lpstr>Georgia</vt:lpstr>
      <vt:lpstr>Special Elite</vt:lpstr>
      <vt:lpstr>Arial</vt:lpstr>
      <vt:lpstr>Impact</vt:lpstr>
      <vt:lpstr>Office Theme</vt:lpstr>
      <vt:lpstr> Advanced Tiers and Special Education </vt:lpstr>
      <vt:lpstr>Attendance</vt:lpstr>
      <vt:lpstr>Virtual Norms </vt:lpstr>
      <vt:lpstr>Zoom Notes</vt:lpstr>
      <vt:lpstr>Who is With Us? </vt:lpstr>
      <vt:lpstr>Current Learning Environment? </vt:lpstr>
      <vt:lpstr>Learning Intentions</vt:lpstr>
      <vt:lpstr>A Warm Welcome... </vt:lpstr>
      <vt:lpstr>Special Education in VTSS</vt:lpstr>
      <vt:lpstr>Special Education T or F</vt:lpstr>
      <vt:lpstr>Words Matter! </vt:lpstr>
      <vt:lpstr>Words Matter!</vt:lpstr>
      <vt:lpstr>Special Education in VTSS-2019</vt:lpstr>
      <vt:lpstr>Special Education in VTSS 2021</vt:lpstr>
      <vt:lpstr>What is Special about Special Ed? Characteristics</vt:lpstr>
      <vt:lpstr>What is Special about Special Ed? For Whom, By Whom, Where</vt:lpstr>
      <vt:lpstr>What is Special about Special Ed? Universal Design for Learning</vt:lpstr>
      <vt:lpstr>Universal Design Principles</vt:lpstr>
      <vt:lpstr>Break-Out Room Roles</vt:lpstr>
      <vt:lpstr>     Break-out Rooms </vt:lpstr>
      <vt:lpstr>Evaluation</vt:lpstr>
      <vt:lpstr>See You This 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Tiers and Special Education</dc:title>
  <dc:creator>Karen S Berlin</dc:creator>
  <cp:lastModifiedBy>Marguerite Miles</cp:lastModifiedBy>
  <cp:revision>5</cp:revision>
  <dcterms:modified xsi:type="dcterms:W3CDTF">2021-03-03T20:51:36Z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0x0101009A88C66DD6878247934C3032C88502BD</vt:lpwstr>
  </property>
</Properties>
</file>