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D44D1-8678-43A6-B43F-0AF8D2B3C36A}">
  <a:tblStyle styleId="{03ED44D1-8678-43A6-B43F-0AF8D2B3C3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BF3AFD-C2A5-48B4-96FE-0AD73D641AB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CA6AE9-3F7F-402C-A5DD-AB9653A87CD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8172568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ym typeface="Verdana"/>
            </a:endParaRPr>
          </a:p>
        </p:txBody>
      </p:sp>
      <p:sp>
        <p:nvSpPr>
          <p:cNvPr id="208" name="Google Shape;208;g8817256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7c18074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a7c18074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a7c18074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8651f43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88651f43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283" name="Google Shape;283;g88651f438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98268c62d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ym typeface="Verdana"/>
            </a:endParaRPr>
          </a:p>
        </p:txBody>
      </p:sp>
      <p:sp>
        <p:nvSpPr>
          <p:cNvPr id="289" name="Google Shape;289;g898268c62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6460083c7_0_1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86460083c7_0_1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297" name="Google Shape;297;g86460083c7_0_16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6460083c7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86460083c7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ym typeface="Verdana"/>
            </a:endParaRPr>
          </a:p>
        </p:txBody>
      </p:sp>
      <p:sp>
        <p:nvSpPr>
          <p:cNvPr id="315" name="Google Shape;315;g86460083c7_0_16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6460083c7_0_1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86460083c7_0_1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323" name="Google Shape;323;g86460083c7_0_16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6460083c7_0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86460083c7_0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332" name="Google Shape;332;g86460083c7_0_17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6460083c7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86460083c7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339" name="Google Shape;339;g86460083c7_0_17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6460083c7_0_1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86460083c7_0_1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346" name="Google Shape;346;g86460083c7_0_17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6460083c7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86460083c7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86460083c7_0_17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be05c9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be05c9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abe05c96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6460083c7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86460083c7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86460083c7_0_17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6460083c7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86460083c7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Verdana"/>
            </a:endParaRPr>
          </a:p>
        </p:txBody>
      </p:sp>
      <p:sp>
        <p:nvSpPr>
          <p:cNvPr id="367" name="Google Shape;367;g86460083c7_0_17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48a95a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48a95a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b48a95a15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85e8bdb7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85e8bdb7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785e8bdb7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b654f278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b654f278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654f278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654f278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b654f278e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b654f278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07" name="Google Shape;407;gb654f278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b654f278ef_0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b762c2e643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b762c2e643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Verdana"/>
              <a:buNone/>
            </a:pPr>
            <a:endParaRPr>
              <a:sym typeface="Verdan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b2189eaf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b2189eaf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b2189eaf1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61ede86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61ede86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b61ede86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8172568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8172568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881725680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61ede86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61ede86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b61ede86e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6460083c7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86460083c7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762c2e6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762c2e6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30" name="Google Shape;230;gb762c2e64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762c2e64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b762c2e64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b762c2e643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762c2e64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762c2e64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b762c2e643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762c2e64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b762c2e64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ym typeface="Verdana"/>
            </a:endParaRPr>
          </a:p>
        </p:txBody>
      </p:sp>
      <p:sp>
        <p:nvSpPr>
          <p:cNvPr id="255" name="Google Shape;255;gb762c2e643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81725680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ym typeface="Verdana"/>
            </a:endParaRPr>
          </a:p>
        </p:txBody>
      </p:sp>
      <p:sp>
        <p:nvSpPr>
          <p:cNvPr id="262" name="Google Shape;262;g881725680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98dd54c7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98dd54c7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898dd54c7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1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2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9" name="Google Shape;109;p13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14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15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16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solidFill>
            <a:srgbClr val="026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Impact"/>
              <a:buNone/>
              <a:defRPr sz="4400" b="0" i="0" u="none" strike="noStrike" cap="none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4" name="Google Shape;204;p26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9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0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bmG8slZ2E01Ociu1uBmu3WkuQ0nrSqtNm8-rKhCufMd7rcA/viewform?usp=sf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du.co1.qualtrics.com/jfe/form/SV_b7omBOE9FzPcfH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tss-ric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bi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r>
              <a:rPr lang="en-US" sz="3600"/>
              <a:t>Check-in, Check-out (CICO)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r>
              <a:rPr lang="en-US" sz="4000"/>
              <a:t>Fading and Self-Monitoring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669400" y="5257800"/>
            <a:ext cx="7944300" cy="11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Advanced Tiers Community of Practice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January 21, 2021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rgbClr val="000000"/>
                </a:solidFill>
              </a:rPr>
              <a:t>Advanced Tiers Foundations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rgbClr val="000000"/>
                </a:solidFill>
              </a:rPr>
              <a:t>“The Elite Eight”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9" name="Google Shape;279;p36" descr="This graphic is comprised of 8 colored circles which are interlocked.  Going counterclockwise from the top circle, they read &quot;teaming&quot;, &quot;screening&quot;, Decision rules and Request for Assistance&quot;, Continuum of Supports&quot;, &quot;Alignment&quot;, &quot;Progress Monitoring&quot;, &quot;Data-Informed Decision Making&quot;, and &quot;Professional Learning and Coaching&quot;." title="VTSS Advanced Tiers Elite 8 Circle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900" y="1469025"/>
            <a:ext cx="5416208" cy="53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STUDENT PERFORMANCE DATA</a:t>
            </a:r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 sz="4000"/>
              <a:t>TFI 2.11 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109300" y="228600"/>
            <a:ext cx="89073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2.11b Student Performance Data </a:t>
            </a:r>
            <a:endParaRPr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93" name="Google Shape;293;p38" title="Student Performance Data 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243032"/>
              </p:ext>
            </p:extLst>
          </p:nvPr>
        </p:nvGraphicFramePr>
        <p:xfrm>
          <a:off x="167287" y="1497291"/>
          <a:ext cx="8791326" cy="4602450"/>
        </p:xfrm>
        <a:graphic>
          <a:graphicData uri="http://schemas.openxmlformats.org/drawingml/2006/table">
            <a:tbl>
              <a:tblPr firstRow="1">
                <a:noFill/>
                <a:tableStyleId>{50BF3AFD-C2A5-48B4-96FE-0AD73D641AB2}</a:tableStyleId>
              </a:tblPr>
              <a:tblGrid>
                <a:gridCol w="293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" dirty="0" smtClean="0">
                          <a:solidFill>
                            <a:schemeClr val="bg1"/>
                          </a:solidFill>
                        </a:rPr>
                        <a:t>There are no headers,</a:t>
                      </a:r>
                      <a:r>
                        <a:rPr lang="en-US" sz="200" baseline="0" dirty="0" smtClean="0">
                          <a:solidFill>
                            <a:schemeClr val="bg1"/>
                          </a:solidFill>
                        </a:rPr>
                        <a:t> just single boxes</a:t>
                      </a:r>
                      <a:endParaRPr sz="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584869"/>
                  </a:ext>
                </a:extLst>
              </a:tr>
              <a:tr h="45323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Tier II team </a:t>
                      </a:r>
                      <a:endParaRPr sz="24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uses Tier II intervention outcomes data and decision rules for progress monitoring and modification</a:t>
                      </a:r>
                      <a:endParaRPr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Student progress data 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Daily/Weekly Progress Report sheets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Family communication</a:t>
                      </a:r>
                      <a:endParaRPr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 = Student data not monitored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= Student data monitored / no data decision rules 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= Student data monitored at least monthly; use data decision rules to alter support 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1" name="Google Shape;291;p38" descr="TFI 2.11b Student performance data indicators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00" y="5920825"/>
            <a:ext cx="628975" cy="7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CICO Student Data Conversations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99" name="Google Shape;299;p39" descr="flow chart left to right listing entry, enrolled and exit cells"/>
          <p:cNvGrpSpPr/>
          <p:nvPr/>
        </p:nvGrpSpPr>
        <p:grpSpPr>
          <a:xfrm>
            <a:off x="312166" y="1886254"/>
            <a:ext cx="8302846" cy="2234700"/>
            <a:chOff x="7366" y="152398"/>
            <a:chExt cx="8302846" cy="2234700"/>
          </a:xfrm>
        </p:grpSpPr>
        <p:sp>
          <p:nvSpPr>
            <p:cNvPr id="300" name="Google Shape;300;p39"/>
            <p:cNvSpPr/>
            <p:nvPr/>
          </p:nvSpPr>
          <p:spPr>
            <a:xfrm>
              <a:off x="7366" y="152398"/>
              <a:ext cx="2202000" cy="22098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Entry</a:t>
              </a:r>
              <a:endParaRPr sz="3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1" name="Google Shape;301;p39"/>
            <p:cNvSpPr/>
            <p:nvPr/>
          </p:nvSpPr>
          <p:spPr>
            <a:xfrm>
              <a:off x="2429470" y="984262"/>
              <a:ext cx="466800" cy="5460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8FAF93"/>
                </a:gs>
                <a:gs pos="80000">
                  <a:srgbClr val="BCE6C1"/>
                </a:gs>
                <a:gs pos="100000">
                  <a:srgbClr val="BCE8C1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9"/>
            <p:cNvSpPr txBox="1"/>
            <p:nvPr/>
          </p:nvSpPr>
          <p:spPr>
            <a:xfrm>
              <a:off x="2429470" y="1093477"/>
              <a:ext cx="3267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Verdana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3" name="Google Shape;303;p39"/>
            <p:cNvSpPr/>
            <p:nvPr/>
          </p:nvSpPr>
          <p:spPr>
            <a:xfrm>
              <a:off x="3090043" y="152398"/>
              <a:ext cx="2202000" cy="22347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Enrolled</a:t>
              </a:r>
              <a:r>
                <a:rPr lang="en-US" sz="3200" b="1" dirty="0">
                  <a:solidFill>
                    <a:srgbClr val="F1C232"/>
                  </a:solidFill>
                  <a:latin typeface="Verdana"/>
                  <a:ea typeface="Verdana"/>
                  <a:cs typeface="Verdana"/>
                  <a:sym typeface="Verdana"/>
                </a:rPr>
                <a:t>	</a:t>
              </a:r>
              <a:endParaRPr sz="3200" b="1" dirty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4" name="Google Shape;304;p39"/>
            <p:cNvSpPr/>
            <p:nvPr/>
          </p:nvSpPr>
          <p:spPr>
            <a:xfrm>
              <a:off x="5512147" y="984262"/>
              <a:ext cx="466800" cy="5460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8FAF93"/>
                </a:gs>
                <a:gs pos="80000">
                  <a:srgbClr val="BCE6C1"/>
                </a:gs>
                <a:gs pos="100000">
                  <a:srgbClr val="BCE8C1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9"/>
            <p:cNvSpPr txBox="1"/>
            <p:nvPr/>
          </p:nvSpPr>
          <p:spPr>
            <a:xfrm>
              <a:off x="5512147" y="1093477"/>
              <a:ext cx="3267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Verdana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7" name="Google Shape;307;p39"/>
            <p:cNvSpPr txBox="1"/>
            <p:nvPr/>
          </p:nvSpPr>
          <p:spPr>
            <a:xfrm>
              <a:off x="6237212" y="216890"/>
              <a:ext cx="2073000" cy="2080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09550" tIns="209550" rIns="209550" bIns="20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635"/>
                </a:buClr>
                <a:buSzPts val="5500"/>
                <a:buFont typeface="Verdana"/>
                <a:buNone/>
              </a:pPr>
              <a:r>
                <a:rPr lang="en-US" sz="3000" b="1" dirty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Exit</a:t>
              </a:r>
              <a:endParaRPr sz="3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08" name="Google Shape;308;p39"/>
          <p:cNvSpPr/>
          <p:nvPr/>
        </p:nvSpPr>
        <p:spPr>
          <a:xfrm>
            <a:off x="312175" y="4373825"/>
            <a:ext cx="2396700" cy="2376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8FD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qualifies a student</a:t>
            </a: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receive intervention</a:t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3429000" y="4373825"/>
            <a:ext cx="2483100" cy="2234700"/>
          </a:xfrm>
          <a:prstGeom prst="roundRect">
            <a:avLst>
              <a:gd name="adj" fmla="val 22608"/>
            </a:avLst>
          </a:prstGeom>
          <a:solidFill>
            <a:srgbClr val="F2F2F2"/>
          </a:solidFill>
          <a:ln w="9525" cap="flat" cmpd="sng">
            <a:solidFill>
              <a:srgbClr val="8FD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Frequent progress monitoring while enrolled in intervention</a:t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6324600" y="4279377"/>
            <a:ext cx="2590800" cy="198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8FD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aluation to determine when to fade,  graduate, or change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/>
              <a:t>Exit: Fade to Graduate</a:t>
            </a:r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“5 students have met and maintained their goals”</a:t>
            </a:r>
            <a:endParaRPr sz="3000"/>
          </a:p>
        </p:txBody>
      </p:sp>
      <p:sp>
        <p:nvSpPr>
          <p:cNvPr id="319" name="Google Shape;319;p40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750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For two weeks, students will check in less frequently</a:t>
            </a:r>
            <a:endParaRPr sz="2400"/>
          </a:p>
          <a:p>
            <a:pPr marL="342900" lvl="0" indent="-3575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Move to student self-monitoring </a:t>
            </a:r>
            <a:endParaRPr sz="2400"/>
          </a:p>
          <a:p>
            <a:pPr marL="342900" lvl="0" indent="-3575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Participate as a student leader </a:t>
            </a:r>
            <a:endParaRPr sz="2400"/>
          </a:p>
          <a:p>
            <a:pPr marL="342900" lvl="0" indent="-3575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Participate in a Graduation Celebration</a:t>
            </a:r>
            <a:br>
              <a:rPr lang="en-US" sz="2400"/>
            </a:br>
            <a:endParaRPr sz="2400"/>
          </a:p>
          <a:p>
            <a:pPr marL="34290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CICO </a:t>
            </a:r>
            <a:r>
              <a:rPr lang="en-US" sz="4000">
                <a:solidFill>
                  <a:srgbClr val="000000"/>
                </a:solidFill>
              </a:rPr>
              <a:t>Self-Monitoring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1"/>
          </p:nvPr>
        </p:nvSpPr>
        <p:spPr>
          <a:xfrm>
            <a:off x="66050" y="1600200"/>
            <a:ext cx="4429800" cy="3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EBP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Sustains use of DPR and data collection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Shifts from teacher to student rating of own behavior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“I do, we do, you do”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28" name="Google Shape;328;p41" descr="Checklist delineating steps for teaching self-monitoring" title="screen shot of self-monitoring planning 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075" y="1600200"/>
            <a:ext cx="3653949" cy="312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 descr="Icon represents that the following slides outline activites for developing understanding." title="Icon of clip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050" y="5997550"/>
            <a:ext cx="872025" cy="8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>
                <a:solidFill>
                  <a:schemeClr val="dk1"/>
                </a:solidFill>
              </a:rPr>
              <a:t>Self-Monitoring Phase 1</a:t>
            </a:r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Student learns to accurately self-assess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Teacher and student score DPR simultaneously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Compare ratings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Success = ratings match (even if low rating)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Teacher rating assumed accurate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If discrepancy in score, discuss and teach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Provide acknowledgement for </a:t>
            </a:r>
            <a:r>
              <a:rPr lang="en-US" sz="2960" b="1"/>
              <a:t>accuracy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The initial goal when teaching self-monitoring is for the student rating to get closer and closer to the teacher rating until the student is reliable and accurate in rating his/her own behavior</a:t>
            </a:r>
            <a:endParaRPr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i="1"/>
              <a:t>(80% agreement between teacher and student for 5 consecutive days)</a:t>
            </a:r>
            <a:endParaRPr sz="2960" i="1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*Document % of agreement and continue to monitor daily progress scores</a:t>
            </a:r>
            <a:endParaRPr/>
          </a:p>
        </p:txBody>
      </p:sp>
      <p:sp>
        <p:nvSpPr>
          <p:cNvPr id="342" name="Google Shape;342;p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Initial Instruction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Fade Teacher Rating</a:t>
            </a:r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body" idx="1"/>
          </p:nvPr>
        </p:nvSpPr>
        <p:spPr>
          <a:xfrm>
            <a:off x="457200" y="1633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Teacher Rating Removed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Begins once a student demonstrates consistency in accurately rating  behavior for 5 consecutive days at 80%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Student continues to rate self for 2 weeks, checking in and out with facilitator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Talk about fading during initial orientation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Provide weekly alumni check-outs</a:t>
            </a:r>
            <a:endParaRPr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Small reinforcer for continuing to be successful after CICO intervention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Host quarterly alumni party</a:t>
            </a:r>
            <a:endParaRPr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Establish criteria (no ODRs during quarter)</a:t>
            </a:r>
            <a:endParaRPr/>
          </a:p>
          <a:p>
            <a:pPr marL="742950" lvl="1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45720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>
                <a:solidFill>
                  <a:schemeClr val="dk1"/>
                </a:solidFill>
              </a:rPr>
              <a:t>Fading Tips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Attendance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Please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register your attendance</a:t>
            </a:r>
            <a:endParaRPr/>
          </a:p>
        </p:txBody>
      </p:sp>
      <p:pic>
        <p:nvPicPr>
          <p:cNvPr id="219" name="Google Shape;219;p28" descr="QR code for attendance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600" y="28199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Provide other opportunities and experiences that access adult attention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Transfer enrollment to leadership roles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Alumni assistant to the CICO Coordinator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Help organize materials and reinforcers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Become an assistant to another adult in the building</a:t>
            </a:r>
            <a:endParaRPr/>
          </a:p>
          <a:p>
            <a:pPr marL="34290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More Fading Tips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Graduate!</a:t>
            </a:r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Graduation is a time of </a:t>
            </a:r>
            <a:r>
              <a:rPr lang="en-US" sz="3600" b="1"/>
              <a:t>celebration! 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1" name="Google Shape;371;p47" descr="picture of stick figures with party hats celebrating graduatio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4783" y="1866900"/>
            <a:ext cx="3733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Experience from the Field!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378" name="Google Shape;378;p48"/>
          <p:cNvSpPr txBox="1">
            <a:spLocks noGrp="1"/>
          </p:cNvSpPr>
          <p:nvPr>
            <p:ph type="body" idx="1"/>
          </p:nvPr>
        </p:nvSpPr>
        <p:spPr>
          <a:xfrm>
            <a:off x="163925" y="1600200"/>
            <a:ext cx="8811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b="1"/>
              <a:t>Prince William County Public Schools</a:t>
            </a:r>
            <a:r>
              <a:rPr lang="en-US" sz="3100"/>
              <a:t>: </a:t>
            </a:r>
            <a:endParaRPr sz="310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Rebecca Yellets-Supervisor of Special Education (ED/LD) MTSS Division Coordinator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Richard Terillion-Administrative Coordinator, Office of Special Education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Rebecca Massey-MTSS Specialist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Molly Jensen-MTSS Specialist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Tips for Success!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5" name="Google Shape;385;p4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Consistent data meeting structures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CICO is standing agenda item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Clearly defined tier definitions inclusive of entry/exit decision rules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Keep CICO light and fun!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Student voice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Clearly defined fading 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Differentiated support for successful transition to self-monitoring</a:t>
            </a: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3200" i="0" u="none" strike="noStrike" cap="none" dirty="0">
                <a:solidFill>
                  <a:srgbClr val="000000"/>
                </a:solidFill>
              </a:rPr>
              <a:t>2.10  Level of Use</a:t>
            </a:r>
            <a:endParaRPr sz="3200" i="0" u="none" strike="noStrike" cap="none" dirty="0">
              <a:solidFill>
                <a:srgbClr val="000000"/>
              </a:solidFill>
            </a:endParaRPr>
          </a:p>
        </p:txBody>
      </p:sp>
      <p:graphicFrame>
        <p:nvGraphicFramePr>
          <p:cNvPr id="392" name="Google Shape;392;p50" title="Level of Us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730267"/>
              </p:ext>
            </p:extLst>
          </p:nvPr>
        </p:nvGraphicFramePr>
        <p:xfrm>
          <a:off x="228600" y="1678208"/>
          <a:ext cx="8686799" cy="4433890"/>
        </p:xfrm>
        <a:graphic>
          <a:graphicData uri="http://schemas.openxmlformats.org/drawingml/2006/table">
            <a:tbl>
              <a:tblPr firstRow="1">
                <a:noFill/>
                <a:tableStyleId>{FACA6AE9-3F7F-402C-A5DD-AB9653A87CD4}</a:tableStyleId>
              </a:tblPr>
              <a:tblGrid>
                <a:gridCol w="234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00" u="none" strike="noStrike" cap="none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There are no headers; just</a:t>
                      </a:r>
                      <a:r>
                        <a:rPr lang="en-US" sz="100" u="none" strike="noStrike" cap="none" baseline="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 row of cells</a:t>
                      </a:r>
                      <a:endParaRPr sz="100" u="none" strike="noStrike" cap="none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224185"/>
                  </a:ext>
                </a:extLst>
              </a:tr>
              <a:tr h="4225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Team follows written process to track proportion of students participating in Tier II supports, and access is proportionate.</a:t>
                      </a:r>
                      <a:endParaRPr sz="2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Tier II enrollment data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Tier II team meeting minutes 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 Progress monitoring tool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0 = Team does not track Tier II data 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/>
                        <a:t>1 = </a:t>
                      </a:r>
                      <a:r>
                        <a:rPr lang="en-US" sz="2400" u="none" strike="noStrike" cap="none" dirty="0"/>
                        <a:t>Student data monitored but no data decision rules established to alter (e.g., intensify or fade) support 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2 = Team defines criteria and tracks proportion, with at least 5% of students receiving Tier II supports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0" name="Google Shape;390;p50" descr="TFI 2.10 level of use indicators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50" y="5880757"/>
            <a:ext cx="607218" cy="79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>
            <a:spLocks noGrp="1"/>
          </p:cNvSpPr>
          <p:nvPr>
            <p:ph type="title"/>
          </p:nvPr>
        </p:nvSpPr>
        <p:spPr>
          <a:xfrm>
            <a:off x="2743200" y="256825"/>
            <a:ext cx="6400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your Data Story?</a:t>
            </a:r>
            <a:endParaRPr/>
          </a:p>
        </p:txBody>
      </p:sp>
      <p:sp>
        <p:nvSpPr>
          <p:cNvPr id="398" name="Google Shape;398;p51" descr="three tiered triangle with green on bottom, yellow in middle and red on top"/>
          <p:cNvSpPr/>
          <p:nvPr/>
        </p:nvSpPr>
        <p:spPr>
          <a:xfrm>
            <a:off x="671650" y="1750225"/>
            <a:ext cx="3705300" cy="30861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1" descr="medium size yellow triangle with smaller red triangle on top"/>
          <p:cNvSpPr/>
          <p:nvPr/>
        </p:nvSpPr>
        <p:spPr>
          <a:xfrm>
            <a:off x="1530000" y="1750225"/>
            <a:ext cx="2012100" cy="1666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1" descr="small red triangle"/>
          <p:cNvSpPr/>
          <p:nvPr/>
        </p:nvSpPr>
        <p:spPr>
          <a:xfrm flipH="1">
            <a:off x="2095475" y="1750225"/>
            <a:ext cx="881100" cy="7143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1" descr="three tiered triangle with red on the bottom&#10;"/>
          <p:cNvSpPr/>
          <p:nvPr/>
        </p:nvSpPr>
        <p:spPr>
          <a:xfrm>
            <a:off x="4981550" y="1616875"/>
            <a:ext cx="3785400" cy="30861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1" descr="medium sized yellow triangle with red triangle on top&#10;"/>
          <p:cNvSpPr/>
          <p:nvPr/>
        </p:nvSpPr>
        <p:spPr>
          <a:xfrm>
            <a:off x="5842100" y="1616875"/>
            <a:ext cx="2062800" cy="1666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1" descr="small green triangle"/>
          <p:cNvSpPr/>
          <p:nvPr/>
        </p:nvSpPr>
        <p:spPr>
          <a:xfrm flipH="1">
            <a:off x="6432950" y="1616875"/>
            <a:ext cx="881100" cy="7143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none" strike="noStrike" cap="none">
                <a:solidFill>
                  <a:srgbClr val="000000"/>
                </a:solidFill>
              </a:rPr>
              <a:t>Student has:</a:t>
            </a:r>
            <a:endParaRPr sz="2600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1">
              <a:solidFill>
                <a:srgbClr val="000000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 i="0" u="none" strike="noStrike" cap="none">
                <a:solidFill>
                  <a:srgbClr val="000000"/>
                </a:solidFill>
              </a:rPr>
              <a:t> 2-5 ODR’s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 i="0" u="none" strike="noStrike" cap="none">
                <a:solidFill>
                  <a:srgbClr val="000000"/>
                </a:solidFill>
              </a:rPr>
              <a:t> 1 Suspension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 i="0" u="none" strike="noStrike" cap="none">
                <a:solidFill>
                  <a:srgbClr val="000000"/>
                </a:solidFill>
              </a:rPr>
              <a:t>more than </a:t>
            </a:r>
            <a:r>
              <a:rPr lang="en-US" sz="2600" i="0" u="sng" strike="noStrike" cap="none">
                <a:solidFill>
                  <a:srgbClr val="000000"/>
                </a:solidFill>
              </a:rPr>
              <a:t> ? </a:t>
            </a:r>
            <a:r>
              <a:rPr lang="en-US" sz="2600" i="0" u="none" strike="noStrike" cap="none">
                <a:solidFill>
                  <a:srgbClr val="000000"/>
                </a:solidFill>
              </a:rPr>
              <a:t> minutes out of instruction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–"/>
            </a:pPr>
            <a:r>
              <a:rPr lang="en-US" sz="2600" i="0" u="none" strike="noStrike" cap="none">
                <a:solidFill>
                  <a:srgbClr val="000000"/>
                </a:solidFill>
              </a:rPr>
              <a:t> </a:t>
            </a:r>
            <a:r>
              <a:rPr lang="en-US" sz="2600"/>
              <a:t>Visits to clinic, counselor, administrator etc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 i="0" u="none" strike="noStrike" cap="none">
                <a:solidFill>
                  <a:srgbClr val="000000"/>
                </a:solidFill>
              </a:rPr>
              <a:t>misses more than </a:t>
            </a:r>
            <a:r>
              <a:rPr lang="en-US" sz="2600" i="0" u="sng" strike="noStrike" cap="none">
                <a:solidFill>
                  <a:srgbClr val="000000"/>
                </a:solidFill>
              </a:rPr>
              <a:t> ? </a:t>
            </a:r>
            <a:r>
              <a:rPr lang="en-US" sz="2600" i="0" u="none" strike="noStrike" cap="none">
                <a:solidFill>
                  <a:srgbClr val="000000"/>
                </a:solidFill>
              </a:rPr>
              <a:t> days unexcused absences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 u="sng">
                <a:solidFill>
                  <a:srgbClr val="000000"/>
                </a:solidFill>
              </a:rPr>
              <a:t>? </a:t>
            </a:r>
            <a:r>
              <a:rPr lang="en-US" sz="2600" i="0" u="none" strike="noStrike" cap="none">
                <a:solidFill>
                  <a:srgbClr val="000000"/>
                </a:solidFill>
              </a:rPr>
              <a:t> incomplete classwork/homework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 u="sng">
                <a:solidFill>
                  <a:srgbClr val="000000"/>
                </a:solidFill>
              </a:rPr>
              <a:t>?</a:t>
            </a:r>
            <a:r>
              <a:rPr lang="en-US" sz="2600">
                <a:solidFill>
                  <a:srgbClr val="000000"/>
                </a:solidFill>
              </a:rPr>
              <a:t> t</a:t>
            </a:r>
            <a:r>
              <a:rPr lang="en-US" sz="2600" i="0" u="none" strike="noStrike" cap="none">
                <a:solidFill>
                  <a:srgbClr val="000000"/>
                </a:solidFill>
              </a:rPr>
              <a:t>ardies</a:t>
            </a:r>
            <a:endParaRPr sz="2600" i="0" u="none" strike="noStrike" cap="none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411" name="Google Shape;411;p5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8152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 w="19050" cap="flat" cmpd="sng">
            <a:solidFill>
              <a:srgbClr val="A9D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800">
                <a:solidFill>
                  <a:srgbClr val="000000"/>
                </a:solidFill>
              </a:rPr>
              <a:t>Entry Decision Rules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Break-Out Room Roles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7" name="Google Shape;417;p5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Facilitator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Recorder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Time Keeper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Reporter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         Break-out Rooms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4" name="Google Shape;424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3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3C4043"/>
                </a:solidFill>
                <a:highlight>
                  <a:srgbClr val="FFFFFF"/>
                </a:highlight>
              </a:rPr>
              <a:t>Entry Decision Rules</a:t>
            </a:r>
            <a:endParaRPr sz="3300" b="1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3C4043"/>
                </a:solidFill>
                <a:highlight>
                  <a:srgbClr val="FFFFFF"/>
                </a:highlight>
              </a:rPr>
              <a:t>What data is your team collecting and what are some of your decision rules for entry into advanced tier intervention within the current context? </a:t>
            </a:r>
            <a:endParaRPr sz="33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3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3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3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54" descr="QR code for padlet to be used in breeakout roo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350" y="228600"/>
            <a:ext cx="2340051" cy="234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Evaluation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31" name="Google Shape;431;p5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Please complete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evaluation!</a:t>
            </a:r>
            <a:endParaRPr/>
          </a:p>
        </p:txBody>
      </p:sp>
      <p:pic>
        <p:nvPicPr>
          <p:cNvPr id="433" name="Google Shape;433;p55" descr="QR code for evalu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675" y="27770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228600" y="238625"/>
            <a:ext cx="86868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Virtual Norms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6" name="Google Shape;226;p29" descr="Picture of virtual norms: Be engaged, Be Respectful, Be Prepared"/>
          <p:cNvPicPr preferRelativeResize="0"/>
          <p:nvPr/>
        </p:nvPicPr>
        <p:blipFill rotWithShape="1">
          <a:blip r:embed="rId3">
            <a:alphaModFix/>
          </a:blip>
          <a:srcRect l="4322" t="16833" r="5065"/>
          <a:stretch/>
        </p:blipFill>
        <p:spPr>
          <a:xfrm>
            <a:off x="712500" y="1431675"/>
            <a:ext cx="7719000" cy="47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Next Advanced Tiers Virtual Community of Practice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Advanced Tiers and Special Education!</a:t>
            </a: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March 9, 2021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3:00-4:00 PM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40" name="Google Shape;440;p5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Coming up Next!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7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</a:rPr>
              <a:t>•Visit</a:t>
            </a:r>
            <a:r>
              <a:rPr lang="en-US" sz="2400" dirty="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VTSS-RIC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hlinkClick r:id="rId4"/>
              </a:rPr>
              <a:t>PBIS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for more CICO resources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</a:rPr>
              <a:t>•Contact your VTSS Systems Coach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Thank you for completing the evaluation.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446" name="Google Shape;446;p5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A9DCF2">
              <a:alpha val="6667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sz="3800" b="1">
                <a:solidFill>
                  <a:srgbClr val="000000"/>
                </a:solidFill>
              </a:rPr>
              <a:t>For More Information</a:t>
            </a:r>
            <a:endParaRPr sz="3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Zoom Notes</a:t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208450" y="1578486"/>
            <a:ext cx="8980500" cy="4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Watch for the flashing orange alert which notifies you of a new chat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Closed captions are available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don’t see a full screen; some of the slide is cut off, choose display options” to change your screen display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5" name="Google Shape;235;p30" descr="Closed caption ico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368" y="2880500"/>
            <a:ext cx="1049304" cy="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Who is With Us?</a:t>
            </a:r>
            <a:r>
              <a:rPr lang="en-US"/>
              <a:t> </a:t>
            </a:r>
            <a:endParaRPr/>
          </a:p>
        </p:txBody>
      </p:sp>
      <p:graphicFrame>
        <p:nvGraphicFramePr>
          <p:cNvPr id="244" name="Google Shape;244;p31" title="Who is with us "/>
          <p:cNvGraphicFramePr/>
          <p:nvPr>
            <p:extLst>
              <p:ext uri="{D42A27DB-BD31-4B8C-83A1-F6EECF244321}">
                <p14:modId xmlns:p14="http://schemas.microsoft.com/office/powerpoint/2010/main" val="470981467"/>
              </p:ext>
            </p:extLst>
          </p:nvPr>
        </p:nvGraphicFramePr>
        <p:xfrm>
          <a:off x="315150" y="1550573"/>
          <a:ext cx="8600250" cy="4266050"/>
        </p:xfrm>
        <a:graphic>
          <a:graphicData uri="http://schemas.openxmlformats.org/drawingml/2006/table">
            <a:tbl>
              <a:tblPr firstRow="1" bandRow="1">
                <a:noFill/>
                <a:tableStyleId>{03ED44D1-8678-43A6-B43F-0AF8D2B3C36A}</a:tableStyleId>
              </a:tblPr>
              <a:tblGrid>
                <a:gridCol w="28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District Administrators</a:t>
                      </a:r>
                      <a:endParaRPr sz="24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Building Administrators</a:t>
                      </a:r>
                      <a:endParaRPr sz="24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 Counselors</a:t>
                      </a:r>
                      <a:endParaRPr sz="24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General and Special Education Elementary Teachers</a:t>
                      </a:r>
                      <a:endParaRPr sz="2400" b="1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General and Special Education Secondary Teachers</a:t>
                      </a:r>
                      <a:endParaRPr sz="2400" b="1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Other…Tell us in the Chat! </a:t>
                      </a:r>
                      <a:endParaRPr sz="2400" b="1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 title="Current Learning Environment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Current Learning Environment?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251" name="Google Shape;251;p32" title="Current Learning Environmen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136860"/>
              </p:ext>
            </p:extLst>
          </p:nvPr>
        </p:nvGraphicFramePr>
        <p:xfrm>
          <a:off x="952500" y="1687935"/>
          <a:ext cx="7239000" cy="4071125"/>
        </p:xfrm>
        <a:graphic>
          <a:graphicData uri="http://schemas.openxmlformats.org/drawingml/2006/table">
            <a:tbl>
              <a:tblPr firstRow="1">
                <a:noFill/>
                <a:tableStyleId>{50BF3AFD-C2A5-48B4-96FE-0AD73D641AB2}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Face-to Face</a:t>
                      </a:r>
                      <a:endParaRPr sz="2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Virtual</a:t>
                      </a:r>
                      <a:endParaRPr sz="2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Hybrid</a:t>
                      </a:r>
                      <a:endParaRPr sz="2400" b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457200" y="1399825"/>
            <a:ext cx="4038600" cy="35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rgbClr val="000000"/>
                </a:solidFill>
              </a:rPr>
              <a:t>Open “Chat” on your Screen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rgbClr val="000000"/>
                </a:solidFill>
              </a:rPr>
              <a:t>Click on the dropdown menu that says “everyone”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rgbClr val="000000"/>
                </a:solidFill>
              </a:rPr>
              <a:t>Select a name of someone you do NOT know to enable a private chat with this person</a:t>
            </a:r>
            <a:endParaRPr sz="2400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“Turn and Talk” in A Virtual World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2"/>
          </p:nvPr>
        </p:nvSpPr>
        <p:spPr>
          <a:xfrm>
            <a:off x="4439950" y="1600200"/>
            <a:ext cx="4453800" cy="335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Introduce yourself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Name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School division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Implementing CICO?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Celebrate!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Share one positive school </a:t>
            </a:r>
            <a:r>
              <a:rPr lang="en-US" sz="2400"/>
              <a:t>positive</a:t>
            </a:r>
            <a:r>
              <a:rPr lang="en-US"/>
              <a:t> you experience from </a:t>
            </a:r>
            <a:r>
              <a:rPr lang="en-US" sz="2400"/>
              <a:t>this week</a:t>
            </a:r>
            <a:endParaRPr sz="2400"/>
          </a:p>
          <a:p>
            <a:pPr marL="9144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Participants will:</a:t>
            </a:r>
            <a:endParaRPr sz="3000"/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increase understanding of decision rules for fading Check-in, Check-out and student self-monitoring strategies</a:t>
            </a:r>
            <a:endParaRPr sz="3000"/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Network with and learn from school division personnel effectively implementing CICO fading and self-monitoring strategies.</a:t>
            </a:r>
            <a:endParaRPr sz="3000"/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Consider data decision-making for advanced tier interventions in the current learning environment.</a:t>
            </a:r>
            <a:endParaRPr sz="3000"/>
          </a:p>
        </p:txBody>
      </p:sp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</a:rPr>
              <a:t>Learning Intentions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9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800"/>
              <a:t>School teams make data-informed decisions and follow a process for enrolling students and fading advanced tier interventions.</a:t>
            </a:r>
            <a:endParaRPr sz="3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Success Criteria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8C66DD6878247934C3032C88502BD" ma:contentTypeVersion="12" ma:contentTypeDescription="Create a new document." ma:contentTypeScope="" ma:versionID="a3349d0efec436aaebf6a6333b40ac31">
  <xsd:schema xmlns:xsd="http://www.w3.org/2001/XMLSchema" xmlns:xs="http://www.w3.org/2001/XMLSchema" xmlns:p="http://schemas.microsoft.com/office/2006/metadata/properties" xmlns:ns3="e57f6c35-541a-4073-a2f6-49dc8be0127c" xmlns:ns4="67ced3dd-177e-454b-b64a-ad68f0d994e1" targetNamespace="http://schemas.microsoft.com/office/2006/metadata/properties" ma:root="true" ma:fieldsID="c0f80d6cda4ddc43b66f3de99463ad98" ns3:_="" ns4:_="">
    <xsd:import namespace="e57f6c35-541a-4073-a2f6-49dc8be0127c"/>
    <xsd:import namespace="67ced3dd-177e-454b-b64a-ad68f0d994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f6c35-541a-4073-a2f6-49dc8be01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ed3dd-177e-454b-b64a-ad68f0d99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4ED8B-C27B-42A1-9208-7D275A1698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A4462-68C8-4E94-8B3F-EF046A235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f6c35-541a-4073-a2f6-49dc8be0127c"/>
    <ds:schemaRef ds:uri="67ced3dd-177e-454b-b64a-ad68f0d99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8AD9AB-EB61-4ADF-A146-6F0E3D0B1E23}">
  <ds:schemaRefs>
    <ds:schemaRef ds:uri="http://purl.org/dc/terms/"/>
    <ds:schemaRef ds:uri="e57f6c35-541a-4073-a2f6-49dc8be0127c"/>
    <ds:schemaRef ds:uri="http://www.w3.org/XML/1998/namespace"/>
    <ds:schemaRef ds:uri="http://purl.org/dc/elements/1.1/"/>
    <ds:schemaRef ds:uri="http://schemas.openxmlformats.org/package/2006/metadata/core-properties"/>
    <ds:schemaRef ds:uri="67ced3dd-177e-454b-b64a-ad68f0d994e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979</Words>
  <Application>Microsoft Office PowerPoint</Application>
  <PresentationFormat>On-screen Show (4:3)</PresentationFormat>
  <Paragraphs>203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Impact</vt:lpstr>
      <vt:lpstr>Verdana</vt:lpstr>
      <vt:lpstr>Office Theme</vt:lpstr>
      <vt:lpstr> Check-in, Check-out (CICO) Fading and Self-Monitoring </vt:lpstr>
      <vt:lpstr>Attendance</vt:lpstr>
      <vt:lpstr>Virtual Norms </vt:lpstr>
      <vt:lpstr>Zoom Notes</vt:lpstr>
      <vt:lpstr>Who is With Us? </vt:lpstr>
      <vt:lpstr>Current Learning Environment? </vt:lpstr>
      <vt:lpstr>“Turn and Talk” in A Virtual World</vt:lpstr>
      <vt:lpstr>Learning Intentions</vt:lpstr>
      <vt:lpstr>Success Criteria</vt:lpstr>
      <vt:lpstr>Advanced Tiers Foundations “The Elite Eight”</vt:lpstr>
      <vt:lpstr>STUDENT PERFORMANCE DATA</vt:lpstr>
      <vt:lpstr>2.11b Student Performance Data </vt:lpstr>
      <vt:lpstr>CICO Student Data Conversations</vt:lpstr>
      <vt:lpstr>Exit: Fade to Graduate</vt:lpstr>
      <vt:lpstr>CICO Self-Monitoring</vt:lpstr>
      <vt:lpstr>Self-Monitoring Phase 1</vt:lpstr>
      <vt:lpstr>Initial Instruction</vt:lpstr>
      <vt:lpstr>Fade Teacher Rating</vt:lpstr>
      <vt:lpstr>Fading Tips </vt:lpstr>
      <vt:lpstr>More Fading Tips</vt:lpstr>
      <vt:lpstr>Graduate!</vt:lpstr>
      <vt:lpstr>Experience from the Field!</vt:lpstr>
      <vt:lpstr>Tips for Success!</vt:lpstr>
      <vt:lpstr>2.10  Level of Use</vt:lpstr>
      <vt:lpstr>What is your Data Story?</vt:lpstr>
      <vt:lpstr>Entry Decision Rules</vt:lpstr>
      <vt:lpstr>Break-Out Room Roles</vt:lpstr>
      <vt:lpstr>         Break-out Rooms </vt:lpstr>
      <vt:lpstr>Evaluation</vt:lpstr>
      <vt:lpstr>Coming up Next!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Check-in, Check-out (CICO) Fading and Self-Monitoring</dc:title>
  <dc:creator>Karen S Berlin</dc:creator>
  <cp:lastModifiedBy>Marguerite Miles</cp:lastModifiedBy>
  <cp:revision>6</cp:revision>
  <dcterms:modified xsi:type="dcterms:W3CDTF">2021-01-21T15:17:39Z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0x0101009A88C66DD6878247934C3032C88502BD</vt:lpwstr>
  </property>
</Properties>
</file>