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FSYTsi108mheFsGvO9vez+vc+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7407" autoAdjust="0"/>
  </p:normalViewPr>
  <p:slideViewPr>
    <p:cSldViewPr snapToGrid="0">
      <p:cViewPr varScale="1">
        <p:scale>
          <a:sx n="33" d="100"/>
          <a:sy n="33" d="100"/>
        </p:scale>
        <p:origin x="30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5" name="Google Shape;265;p1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272" name="Google Shape;272;p1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sz="1100" dirty="0"/>
          </a:p>
        </p:txBody>
      </p:sp>
      <p:sp>
        <p:nvSpPr>
          <p:cNvPr id="279" name="Google Shape;279;p1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6" name="Google Shape;286;p13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299" name="Google Shape;2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18" name="Google Shape;3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b="1" dirty="0"/>
          </a:p>
        </p:txBody>
      </p:sp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37" name="Google Shape;3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43" name="Google Shape;3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55" name="Google Shape;3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62" name="Google Shape;3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b="1" dirty="0"/>
          </a:p>
        </p:txBody>
      </p:sp>
      <p:sp>
        <p:nvSpPr>
          <p:cNvPr id="369" name="Google Shape;3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375" name="Google Shape;3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b="1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60458e42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760458e425_2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60458e42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760458e425_2_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60458e425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760458e425_2_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60458e425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760458e425_2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/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60458e4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760458e425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3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3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b="1" dirty="0"/>
          </a:p>
        </p:txBody>
      </p:sp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231" name="Google Shape;2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lang="en-US" dirty="0"/>
          </a:p>
        </p:txBody>
      </p:sp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4" name="Google Shape;244;p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1" name="Google Shape;251;p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 sz="1100" dirty="0"/>
          </a:p>
        </p:txBody>
      </p:sp>
      <p:sp>
        <p:nvSpPr>
          <p:cNvPr id="258" name="Google Shape;258;p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7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48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97" name="Google Shape;9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49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5" name="Google Shape;10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9" name="Google Shape;109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50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13" name="Google Shape;11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51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2" name="Google Shape;12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52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52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31" name="Google Shape;13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53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53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0" name="Google Shape;14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5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54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9" name="Google Shape;14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5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55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6" name="Google Shape;156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55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55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Google Shape;16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9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" name="Google Shape;30;p39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31" name="Google Shape;3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8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4" name="Google Shape;174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58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9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3" name="Google Shape;183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59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59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88" name="Google Shape;18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3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4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5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6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ac-odu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tss-ric.org/data-collection/midyear-data-collection-instrument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irn.fpg.unc.edu/resources/district-capacity-assessment-d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bisva@od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teacher/#import-quiz/4345291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du.co1.qualtrics.com/jfe/form/SV_8q1ZtyO4vm3LUtT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dcap.vcu.edu/surveys/?s=FMA79LYJT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"/>
          <p:cNvSpPr txBox="1">
            <a:spLocks noGrp="1"/>
          </p:cNvSpPr>
          <p:nvPr>
            <p:ph type="ctrTitle"/>
          </p:nvPr>
        </p:nvSpPr>
        <p:spPr>
          <a:xfrm>
            <a:off x="460950" y="3541275"/>
            <a:ext cx="8222100" cy="1888681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to prepare for the Division Capacity Assessment (DCA) &amp; Tiered Fidelity Inventory (TFI)</a:t>
            </a:r>
            <a:endParaRPr sz="32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1"/>
          <p:cNvSpPr txBox="1">
            <a:spLocks noGrp="1"/>
          </p:cNvSpPr>
          <p:nvPr>
            <p:ph type="subTitle" idx="1"/>
          </p:nvPr>
        </p:nvSpPr>
        <p:spPr>
          <a:xfrm>
            <a:off x="1371600" y="5274289"/>
            <a:ext cx="6400800" cy="11886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Virtual Community of Practice</a:t>
            </a:r>
            <a:endParaRPr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December 17, 3:30 - 4:30</a:t>
            </a:r>
            <a:endParaRPr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Tiered Fidelity Inventory (TFI)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purpose of the TFI is to provide a valid, reliable, and efficient measure of the extent to which school personnel are applying the core features of school-wide positive behavioral interventions and supports (SWPBIS).</a:t>
            </a:r>
            <a:endParaRPr/>
          </a:p>
        </p:txBody>
      </p:sp>
      <p:sp>
        <p:nvSpPr>
          <p:cNvPr id="268" name="Google Shape;268;p1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b="1" dirty="0">
                <a:solidFill>
                  <a:schemeClr val="dk1"/>
                </a:solidFill>
              </a:rPr>
              <a:t>School Responsibility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/>
              <a:t>Tiered Fidelity Inventory (TFI)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Each School Leadership Team (SLT) will complete a TFI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Data will be entered by the registered school Point of Contact (POC) using their secure url</a:t>
            </a:r>
            <a:endParaRPr sz="3000"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View the current POC or change the current POC at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www.ttac-odu.org</a:t>
            </a:r>
            <a:r>
              <a:rPr lang="en-US" sz="2600"/>
              <a:t>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381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  <p:sp>
        <p:nvSpPr>
          <p:cNvPr id="275" name="Google Shape;275;p11"/>
          <p:cNvSpPr txBox="1">
            <a:spLocks noGrp="1"/>
          </p:cNvSpPr>
          <p:nvPr>
            <p:ph type="title"/>
          </p:nvPr>
        </p:nvSpPr>
        <p:spPr>
          <a:xfrm>
            <a:off x="228600" y="297700"/>
            <a:ext cx="86868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b="1">
                <a:solidFill>
                  <a:schemeClr val="dk1"/>
                </a:solidFill>
              </a:rPr>
              <a:t>School Responsibility (cont.)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/>
              <a:t>Tiered Fidelity Inventory (TFI)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45 items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3 tiers</a:t>
            </a:r>
            <a:endParaRPr/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12 subscales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Scoring criteria (2-, 1-, or 0-points)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TFI Action Plan </a:t>
            </a:r>
            <a:endParaRPr/>
          </a:p>
          <a:p>
            <a:pPr marL="342900" lvl="0" indent="-381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b="1">
                <a:solidFill>
                  <a:schemeClr val="dk1"/>
                </a:solidFill>
              </a:rPr>
              <a:t>TFI Components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Copies of the DCA and TFI along with supplemental documentation can be viewed at: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https://vtss-ric.org/data-collection/midyear-data-collection-instruments/</a:t>
            </a:r>
            <a:r>
              <a:rPr lang="en-US" sz="3600"/>
              <a:t> </a:t>
            </a:r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b="1">
                <a:solidFill>
                  <a:schemeClr val="dk1"/>
                </a:solidFill>
              </a:rPr>
              <a:t>View Full Instruments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621900" y="5505425"/>
            <a:ext cx="806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https://nirn.fpg.unc.edu/resources/district-capacity-assessment-dca</a:t>
            </a: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5" name="Google Shape;2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822" y="1591938"/>
            <a:ext cx="6951824" cy="37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>
            <a:spLocks noGrp="1"/>
          </p:cNvSpPr>
          <p:nvPr>
            <p:ph type="title"/>
          </p:nvPr>
        </p:nvSpPr>
        <p:spPr>
          <a:xfrm>
            <a:off x="336425" y="274650"/>
            <a:ext cx="85659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Verdana"/>
              <a:buNone/>
            </a:pPr>
            <a:r>
              <a:rPr lang="en-US" sz="4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new with the DCA?</a:t>
            </a:r>
            <a:endParaRPr sz="42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body" idx="4294967295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Opens: Monday, February 3</a:t>
            </a:r>
            <a:r>
              <a:rPr lang="en-US" sz="3000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rd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Deadline: T</a:t>
            </a:r>
            <a:r>
              <a:rPr lang="en-US" sz="3000">
                <a:solidFill>
                  <a:srgbClr val="000000"/>
                </a:solidFill>
              </a:rPr>
              <a:t>ues</a:t>
            </a: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day, </a:t>
            </a:r>
            <a:r>
              <a:rPr lang="en-US" sz="3000">
                <a:solidFill>
                  <a:srgbClr val="000000"/>
                </a:solidFill>
              </a:rPr>
              <a:t>March 31st </a:t>
            </a:r>
            <a:endParaRPr sz="3000" baseline="30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0" baseline="30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4000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Email your VTSS State </a:t>
            </a:r>
            <a:r>
              <a:rPr lang="en-US" sz="4000" baseline="30000">
                <a:solidFill>
                  <a:srgbClr val="000000"/>
                </a:solidFill>
              </a:rPr>
              <a:t>C</a:t>
            </a:r>
            <a:r>
              <a:rPr lang="en-US" sz="4000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oach or </a:t>
            </a:r>
            <a:r>
              <a:rPr lang="en-US" sz="4000" u="sng" baseline="3000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pbisva@odu.edu</a:t>
            </a:r>
            <a:r>
              <a:rPr lang="en-US" sz="4000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for questions.</a:t>
            </a:r>
            <a:endParaRPr sz="4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15"/>
          <p:cNvSpPr txBox="1">
            <a:spLocks noGrp="1"/>
          </p:cNvSpPr>
          <p:nvPr>
            <p:ph type="title"/>
          </p:nvPr>
        </p:nvSpPr>
        <p:spPr>
          <a:xfrm>
            <a:off x="457200" y="345038"/>
            <a:ext cx="82296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Midyear 2019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Academic TFI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380050" y="5435725"/>
            <a:ext cx="8550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25" y="1498250"/>
            <a:ext cx="6248825" cy="53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 txBox="1">
            <a:spLocks noGrp="1"/>
          </p:cNvSpPr>
          <p:nvPr>
            <p:ph type="title"/>
          </p:nvPr>
        </p:nvSpPr>
        <p:spPr>
          <a:xfrm>
            <a:off x="361244" y="241825"/>
            <a:ext cx="8331200" cy="994500"/>
          </a:xfrm>
          <a:prstGeom prst="rect">
            <a:avLst/>
          </a:prstGeom>
          <a:solidFill>
            <a:schemeClr val="accent6">
              <a:lumMod val="40000"/>
              <a:lumOff val="60000"/>
              <a:alpha val="6784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Academic TFI (cont.)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2" y="1466400"/>
            <a:ext cx="9067086" cy="51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Tips and Tools</a:t>
            </a:r>
            <a:endParaRPr sz="4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21" name="Google Shape;321;p18"/>
          <p:cNvSpPr txBox="1">
            <a:spLocks noGrp="1"/>
          </p:cNvSpPr>
          <p:nvPr>
            <p:ph type="body" idx="4294967295"/>
          </p:nvPr>
        </p:nvSpPr>
        <p:spPr>
          <a:xfrm>
            <a:off x="336450" y="1140000"/>
            <a:ext cx="8471100" cy="4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❏"/>
            </a:pP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BEFORE administering the DCA &amp; TFI</a:t>
            </a: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❏"/>
            </a:pP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DURING administration of the DCA &amp; TFI</a:t>
            </a: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❏"/>
            </a:pP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AFTER administering the DCA </a:t>
            </a: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200"/>
              <a:buNone/>
            </a:pP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&amp; TFI</a:t>
            </a: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2" name="Google Shape;322;p18" descr="Visual of circular arrows demonstrating a flow by pointing from before to during, and during to after, then after pointing back around to before" title="Visual repres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375" y="4076925"/>
            <a:ext cx="2451600" cy="2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457200" y="274657"/>
            <a:ext cx="8229600" cy="1794300"/>
          </a:xfrm>
          <a:prstGeom prst="rect">
            <a:avLst/>
          </a:prstGeom>
          <a:solidFill>
            <a:srgbClr val="A9DCF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Socrative </a:t>
            </a:r>
            <a:endParaRPr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 dirty="0">
                <a:solidFill>
                  <a:srgbClr val="000000"/>
                </a:solidFill>
              </a:rPr>
              <a:t>Copy of TFI (all 3 Tiers) and DCA (2020) 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639150" y="2500825"/>
            <a:ext cx="7624800" cy="4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https://b.socrative.com/teacher/#import-quiz/43452916</a:t>
            </a:r>
            <a:endParaRPr sz="24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222222"/>
                </a:solidFill>
                <a:highlight>
                  <a:srgbClr val="FFFFFF"/>
                </a:highlight>
              </a:rPr>
              <a:t>Keep in Mind: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State Coaches hold DCA Certification. The divison coordinator or division level coach must gain a DCA certification through NIRN before administering the DCA.  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222222"/>
                </a:solidFill>
                <a:highlight>
                  <a:srgbClr val="FFFFFF"/>
                </a:highlight>
              </a:rPr>
              <a:t>Keep in Mind: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you will need to open a Socrative account (free) to make a copy.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 txBox="1">
            <a:spLocks noGrp="1"/>
          </p:cNvSpPr>
          <p:nvPr>
            <p:ph type="title"/>
          </p:nvPr>
        </p:nvSpPr>
        <p:spPr>
          <a:xfrm>
            <a:off x="345500" y="3673850"/>
            <a:ext cx="8395500" cy="27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PLEASE INTRODUCE YOURSELF AND</a:t>
            </a:r>
            <a:endParaRPr sz="3000" b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SIGN IN TO THE CHAT BOX WITH: </a:t>
            </a:r>
            <a:endParaRPr sz="3000" b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YOUR NAME, DIVISION, ROLE, EMAIL ADDRESS, AND HOW LONG HAVE YOU BEEN WORKING WITH VTSS</a:t>
            </a: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2"/>
          <p:cNvSpPr txBox="1">
            <a:spLocks noGrp="1"/>
          </p:cNvSpPr>
          <p:nvPr>
            <p:ph type="body" idx="1"/>
          </p:nvPr>
        </p:nvSpPr>
        <p:spPr>
          <a:xfrm>
            <a:off x="722325" y="2399375"/>
            <a:ext cx="77724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Welcome!</a:t>
            </a:r>
            <a:endParaRPr sz="4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974400"/>
          </a:xfrm>
          <a:prstGeom prst="rect">
            <a:avLst/>
          </a:prstGeom>
          <a:solidFill>
            <a:srgbClr val="A9DCF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Poll Question </a:t>
            </a:r>
            <a:endParaRPr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endParaRPr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20"/>
          <p:cNvSpPr txBox="1"/>
          <p:nvPr/>
        </p:nvSpPr>
        <p:spPr>
          <a:xfrm>
            <a:off x="457200" y="2674775"/>
            <a:ext cx="8229600" cy="2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How do you vote on your team?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293675" y="274650"/>
            <a:ext cx="8393100" cy="1143000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Before Administering: DCA/TFI</a:t>
            </a:r>
            <a:endParaRPr sz="36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3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21"/>
          <p:cNvSpPr txBox="1">
            <a:spLocks noGrp="1"/>
          </p:cNvSpPr>
          <p:nvPr>
            <p:ph type="body" idx="1"/>
          </p:nvPr>
        </p:nvSpPr>
        <p:spPr>
          <a:xfrm>
            <a:off x="41975" y="1564425"/>
            <a:ext cx="9102000" cy="5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Assure administrator has been trained prior to facilitating 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Schedule carefully to ensure appropriate team members will be present	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Gather artifacts for quick access during administration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meeting minutes, attendance, etc.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Summary from TFI walkthrough, interviews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Matrix, lesson plans, product book, etc.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Print scoring guide for all team members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DCA requires an external facilitator and an internal administrator 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Determine how team members will “vote”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>
            <a:spLocks noGrp="1"/>
          </p:cNvSpPr>
          <p:nvPr>
            <p:ph type="title"/>
          </p:nvPr>
        </p:nvSpPr>
        <p:spPr>
          <a:xfrm>
            <a:off x="457200" y="120025"/>
            <a:ext cx="8229600" cy="1389000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Documents to Have Available for the TFI</a:t>
            </a: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6000" b="1" dirty="0"/>
          </a:p>
        </p:txBody>
      </p:sp>
      <p:sp>
        <p:nvSpPr>
          <p:cNvPr id="346" name="Google Shape;346;p22"/>
          <p:cNvSpPr txBox="1">
            <a:spLocks noGrp="1"/>
          </p:cNvSpPr>
          <p:nvPr>
            <p:ph type="body" idx="1"/>
          </p:nvPr>
        </p:nvSpPr>
        <p:spPr>
          <a:xfrm>
            <a:off x="190025" y="1639325"/>
            <a:ext cx="8823600" cy="4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Discipline handbook (could be in the student, parent and/or faculty handbooks or Code of Conduct)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School improvement plan goals  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Annual Action Plan for meeting school-wide behavior support goals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School wide matrix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Lesson plans for teaching the school-wide rules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Office discipline referral form(s)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Office discipline referral flow chart (what is class managed/office managed behavior)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List of PBIS team members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Artifacts, or evidence of the product (i.e. Google Drive)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b="1">
                <a:solidFill>
                  <a:srgbClr val="000000"/>
                </a:solidFill>
              </a:rPr>
              <a:t>A Way to Organize the Work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352" name="Google Shape;3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36463"/>
            <a:ext cx="77819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Documents to Have Available</a:t>
            </a:r>
            <a:endParaRPr sz="36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6000"/>
          </a:p>
        </p:txBody>
      </p:sp>
      <p:pic>
        <p:nvPicPr>
          <p:cNvPr id="358" name="Google Shape;358;p24" descr="Items necessary to have for conducting the DCA" title="Worksh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606" y="1556675"/>
            <a:ext cx="4605099" cy="53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457200" y="169333"/>
            <a:ext cx="8229600" cy="1344492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SAMPLE:  Before TFI Scheduling Tool: Newport News</a:t>
            </a:r>
            <a:endParaRPr sz="32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6000" dirty="0"/>
          </a:p>
        </p:txBody>
      </p:sp>
      <p:pic>
        <p:nvPicPr>
          <p:cNvPr id="366" name="Google Shape;366;p25" descr="This is an example of a google spreadsheet used for teams to sign up  for the TFI Walkthroughs.  The columns include Date, Time, External Coach, Internal Coach, School, School Principal, VTSS/PBIS Administrator, PBIS Coach and Confirmed." title="Picture of spreadshe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7" y="1670756"/>
            <a:ext cx="8962240" cy="454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 txBox="1">
            <a:spLocks noGrp="1"/>
          </p:cNvSpPr>
          <p:nvPr>
            <p:ph type="title"/>
          </p:nvPr>
        </p:nvSpPr>
        <p:spPr>
          <a:xfrm>
            <a:off x="457200" y="146755"/>
            <a:ext cx="8229600" cy="14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During Administration </a:t>
            </a: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the DCA and TFI</a:t>
            </a: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372" name="Google Shape;372;p26"/>
          <p:cNvSpPr txBox="1">
            <a:spLocks noGrp="1"/>
          </p:cNvSpPr>
          <p:nvPr>
            <p:ph type="body" idx="1"/>
          </p:nvPr>
        </p:nvSpPr>
        <p:spPr>
          <a:xfrm>
            <a:off x="457200" y="1616250"/>
            <a:ext cx="8229600" cy="4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Preserve the integrity and fidelity of the administration process to ensure that the DLT and school-based VTSS teams have accurate and objective results from which to plan. 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of purpose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administration protocol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Administrator 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Facilitator 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❏"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Note Taker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DCA glossary (pg. 31)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Treat as a formal process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During Administration </a:t>
            </a:r>
            <a:endParaRPr sz="36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the DCA and TFI (cont.)</a:t>
            </a:r>
            <a:endParaRPr sz="36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27"/>
          <p:cNvSpPr txBox="1">
            <a:spLocks noGrp="1"/>
          </p:cNvSpPr>
          <p:nvPr>
            <p:ph type="body" idx="1"/>
          </p:nvPr>
        </p:nvSpPr>
        <p:spPr>
          <a:xfrm>
            <a:off x="165300" y="1573125"/>
            <a:ext cx="8813400" cy="5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Each team member has an independent voice/vote.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“What is our </a:t>
            </a:r>
            <a:r>
              <a:rPr lang="en-US" sz="2300" u="sng">
                <a:solidFill>
                  <a:srgbClr val="00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CURRENT</a:t>
            </a: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status of implementation?”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Consider what your artifacts support.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Follow the established protocol for “brief” sharing of rationales when there is a split or no clear majority vote.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Embrace the “0”.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DCA and TFI are NOT external evaluation tools.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Verdana"/>
              <a:buChar char="❏"/>
            </a:pPr>
            <a:r>
              <a:rPr lang="en-US" sz="2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DCA and TFI are tools for your planning and decision-making purposes in developing your implementation (DCA)/ action (TFI) plans.</a:t>
            </a:r>
            <a:endParaRPr sz="2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457200" y="253125"/>
            <a:ext cx="8229600" cy="1383764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After Administration </a:t>
            </a: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the DCA and TFI</a:t>
            </a: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6000" b="1" dirty="0"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215350" y="1892650"/>
            <a:ext cx="8229600" cy="42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2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Plan a time to meet and work on 1 - 3 obtainable goals including a few quick wins - things that could be accomplished within the remainder of the year.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Define a few long-term SMART goals.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Progress monitor action plan regularly. (i.e. add to your team meeting agenda for consistent review)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Welcome Suffolk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0" name="Google Shape;39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85663"/>
            <a:ext cx="4065925" cy="34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9"/>
          <p:cNvSpPr txBox="1"/>
          <p:nvPr/>
        </p:nvSpPr>
        <p:spPr>
          <a:xfrm>
            <a:off x="4464175" y="2788225"/>
            <a:ext cx="42267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Suzanne Rice,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Asst. Supt. Student Services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" descr="Picture of Zoom screen" title="Zoom scr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50" y="1581900"/>
            <a:ext cx="4743300" cy="52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" descr="Red arrow is pointing to the word Everyone as screen on the Zoom app screen" title="Red arrow"/>
          <p:cNvSpPr/>
          <p:nvPr/>
        </p:nvSpPr>
        <p:spPr>
          <a:xfrm rot="-2308515">
            <a:off x="2177152" y="4396045"/>
            <a:ext cx="349097" cy="11885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"/>
          <p:cNvSpPr txBox="1">
            <a:spLocks noGrp="1"/>
          </p:cNvSpPr>
          <p:nvPr>
            <p:ph type="title"/>
          </p:nvPr>
        </p:nvSpPr>
        <p:spPr>
          <a:xfrm>
            <a:off x="457200" y="198013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Share your division name, email and primary role</a:t>
            </a:r>
            <a:endParaRPr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60458e425_2_0"/>
          <p:cNvSpPr txBox="1">
            <a:spLocks noGrp="1"/>
          </p:cNvSpPr>
          <p:nvPr>
            <p:ph type="title"/>
          </p:nvPr>
        </p:nvSpPr>
        <p:spPr>
          <a:xfrm>
            <a:off x="2788175" y="274650"/>
            <a:ext cx="5898600" cy="917100"/>
          </a:xfrm>
          <a:prstGeom prst="rect">
            <a:avLst/>
          </a:prstGeom>
          <a:solidFill>
            <a:schemeClr val="accent6">
              <a:lumMod val="40000"/>
              <a:lumOff val="60000"/>
              <a:alpha val="6745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rPr>
              <a:t>DCA Note-taking</a:t>
            </a:r>
            <a:endParaRPr/>
          </a:p>
        </p:txBody>
      </p:sp>
      <p:pic>
        <p:nvPicPr>
          <p:cNvPr id="397" name="Google Shape;397;g760458e425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" y="11"/>
            <a:ext cx="3175000" cy="2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760458e425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8525" y="1394075"/>
            <a:ext cx="4968051" cy="533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760458e425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0197">
            <a:off x="134563" y="2692952"/>
            <a:ext cx="4509050" cy="401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60458e425_2_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745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DCA Informed </a:t>
            </a:r>
            <a:b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PRIORITIES</a:t>
            </a:r>
            <a:endParaRPr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5" name="Google Shape;405;g760458e425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19504">
            <a:off x="762227" y="1521697"/>
            <a:ext cx="3574048" cy="476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760458e425_2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31626">
            <a:off x="5024101" y="1744127"/>
            <a:ext cx="3604750" cy="480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760458e425_2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15827">
            <a:off x="482382" y="3982325"/>
            <a:ext cx="5961360" cy="244383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760458e425_2_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745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rPr>
              <a:t>DCA Informed</a:t>
            </a:r>
            <a:br>
              <a:rPr lang="en-US" b="1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1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rPr>
              <a:t>ACTION PLANNING</a:t>
            </a:r>
            <a:endParaRPr/>
          </a:p>
        </p:txBody>
      </p:sp>
      <p:pic>
        <p:nvPicPr>
          <p:cNvPr id="413" name="Google Shape;413;g760458e425_2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213" y="198702"/>
            <a:ext cx="1423990" cy="12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760458e425_2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6085" y="1744082"/>
            <a:ext cx="4393559" cy="330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760458e425_2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023" y="1493574"/>
            <a:ext cx="4107062" cy="29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760458e425_2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43589">
            <a:off x="3537357" y="3146668"/>
            <a:ext cx="3324535" cy="340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60458e425_2_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7450"/>
            </a:schemeClr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rPr>
              <a:t>TFI Note-taking</a:t>
            </a:r>
            <a:endParaRPr/>
          </a:p>
        </p:txBody>
      </p:sp>
      <p:pic>
        <p:nvPicPr>
          <p:cNvPr id="422" name="Google Shape;422;g760458e425_2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1621455"/>
            <a:ext cx="1516925" cy="12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760458e425_2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100" y="1417650"/>
            <a:ext cx="4668242" cy="5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760458e425_2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775" y="1535482"/>
            <a:ext cx="7461226" cy="523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60458e425_0_0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974400"/>
          </a:xfrm>
          <a:prstGeom prst="rect">
            <a:avLst/>
          </a:prstGeom>
          <a:solidFill>
            <a:srgbClr val="A9DCF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Poll Question 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0" name="Google Shape;430;g760458e425_0_0"/>
          <p:cNvSpPr txBox="1"/>
          <p:nvPr/>
        </p:nvSpPr>
        <p:spPr>
          <a:xfrm>
            <a:off x="373800" y="1932750"/>
            <a:ext cx="8229600" cy="43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Building trust takes time.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Where is your team on establishing trust to ensure everyone’s voice is heard through their vote and open honest discussion?</a:t>
            </a: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4"/>
          <p:cNvSpPr txBox="1"/>
          <p:nvPr/>
        </p:nvSpPr>
        <p:spPr>
          <a:xfrm>
            <a:off x="628825" y="1784250"/>
            <a:ext cx="7341300" cy="4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4"/>
          <p:cNvSpPr txBox="1"/>
          <p:nvPr/>
        </p:nvSpPr>
        <p:spPr>
          <a:xfrm>
            <a:off x="457200" y="1333114"/>
            <a:ext cx="8229600" cy="3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well do you understand the purpose and structure of the DCA and TFI?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have the necessary tools and resources for conducting the DCA and TFI?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need any clarification on this process?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can your VTSS Coach support you?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Please share a glow and grow from your experiences!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7" name="Google Shape;43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6856" y="4601914"/>
            <a:ext cx="1846525" cy="17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4"/>
          <p:cNvSpPr txBox="1"/>
          <p:nvPr/>
        </p:nvSpPr>
        <p:spPr>
          <a:xfrm>
            <a:off x="0" y="4796592"/>
            <a:ext cx="69963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Take time now to schedule your DCA and TFI and gather the necessary materials.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Don’t forget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 possible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snow date.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485422" y="99263"/>
            <a:ext cx="82296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Discussion Questions</a:t>
            </a:r>
            <a:endParaRPr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2849875"/>
            <a:ext cx="8839198" cy="394412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>
            <a:spLocks noGrp="1"/>
          </p:cNvSpPr>
          <p:nvPr>
            <p:ph type="title"/>
          </p:nvPr>
        </p:nvSpPr>
        <p:spPr>
          <a:xfrm>
            <a:off x="457200" y="158044"/>
            <a:ext cx="8229600" cy="1259594"/>
          </a:xfrm>
          <a:prstGeom prst="rect">
            <a:avLst/>
          </a:prstGeom>
          <a:solidFill>
            <a:srgbClr val="A9DCF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Recordings networking events</a:t>
            </a:r>
            <a:endParaRPr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35"/>
          <p:cNvSpPr txBox="1"/>
          <p:nvPr/>
        </p:nvSpPr>
        <p:spPr>
          <a:xfrm>
            <a:off x="457200" y="1490475"/>
            <a:ext cx="8412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available on the VTSS site under the Professional Learning tab 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https://vtss-ric.org/</a:t>
            </a:r>
            <a:endParaRPr sz="3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7" name="Google Shape;447;p35"/>
          <p:cNvSpPr/>
          <p:nvPr/>
        </p:nvSpPr>
        <p:spPr>
          <a:xfrm rot="2842113">
            <a:off x="7025987" y="4245501"/>
            <a:ext cx="349043" cy="14889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/>
          <p:nvPr/>
        </p:nvSpPr>
        <p:spPr>
          <a:xfrm>
            <a:off x="1045375" y="2656900"/>
            <a:ext cx="7339500" cy="2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Please complete a quick 3 question evaluation!</a:t>
            </a:r>
            <a:endParaRPr sz="36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sng" strike="noStrike" cap="none" dirty="0">
              <a:solidFill>
                <a:srgbClr val="007AC0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https://redcap.vcu.edu/surveys/?s=FMA79LYJTT</a:t>
            </a:r>
            <a:endParaRPr sz="30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3" name="Google Shape;453;p36"/>
          <p:cNvSpPr txBox="1">
            <a:spLocks noGrp="1"/>
          </p:cNvSpPr>
          <p:nvPr>
            <p:ph type="title"/>
          </p:nvPr>
        </p:nvSpPr>
        <p:spPr>
          <a:xfrm>
            <a:off x="457200" y="416963"/>
            <a:ext cx="82296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Evaluation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457200" y="198013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Navigating ZOOM!</a:t>
            </a:r>
            <a:endParaRPr sz="48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dirty="0"/>
          </a:p>
        </p:txBody>
      </p:sp>
      <p:pic>
        <p:nvPicPr>
          <p:cNvPr id="219" name="Google Shape;219;p4" descr="Picture of top menu bar on Zoom app screen" title="Picture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66197"/>
            <a:ext cx="9144000" cy="4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" descr="Red arrow pointing to mute text button" title="Red arrow"/>
          <p:cNvSpPr/>
          <p:nvPr/>
        </p:nvSpPr>
        <p:spPr>
          <a:xfrm rot="2433865">
            <a:off x="408420" y="2051251"/>
            <a:ext cx="353835" cy="9451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 descr="Red arrow pointing to Chat" title="Red arrow"/>
          <p:cNvSpPr/>
          <p:nvPr/>
        </p:nvSpPr>
        <p:spPr>
          <a:xfrm>
            <a:off x="5437625" y="2127500"/>
            <a:ext cx="365700" cy="79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855875" y="1756100"/>
            <a:ext cx="2785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MUTE YOUR MICROPHONE</a:t>
            </a:r>
            <a:endParaRPr sz="2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4" descr="Red arrow pointing to hide your video camera" title="Red arrow"/>
          <p:cNvSpPr/>
          <p:nvPr/>
        </p:nvSpPr>
        <p:spPr>
          <a:xfrm rot="8322810">
            <a:off x="1161162" y="3537327"/>
            <a:ext cx="353730" cy="9449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1820075" y="3985525"/>
            <a:ext cx="2286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HIDE YOUR VIDEO CAMERA</a:t>
            </a:r>
            <a:endParaRPr sz="2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5163350" y="1545438"/>
            <a:ext cx="1398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CHAT</a:t>
            </a:r>
            <a:endParaRPr sz="2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4" descr="Red arrow pointing to Share your Screen" title="Red arrow"/>
          <p:cNvSpPr/>
          <p:nvPr/>
        </p:nvSpPr>
        <p:spPr>
          <a:xfrm rot="8869170">
            <a:off x="5000734" y="3614300"/>
            <a:ext cx="353744" cy="94481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/>
          <p:cNvSpPr txBox="1"/>
          <p:nvPr/>
        </p:nvSpPr>
        <p:spPr>
          <a:xfrm>
            <a:off x="5578550" y="4265650"/>
            <a:ext cx="25995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SHARE YOUR SCREEN</a:t>
            </a:r>
            <a:endParaRPr sz="2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457200" y="162325"/>
            <a:ext cx="8229600" cy="958800"/>
          </a:xfrm>
          <a:prstGeom prst="rect">
            <a:avLst/>
          </a:prstGeom>
          <a:solidFill>
            <a:srgbClr val="A9DCF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Learning Outcomes</a:t>
            </a:r>
            <a:endParaRPr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5"/>
          <p:cNvSpPr txBox="1">
            <a:spLocks noGrp="1"/>
          </p:cNvSpPr>
          <p:nvPr>
            <p:ph type="body" idx="4294967295"/>
          </p:nvPr>
        </p:nvSpPr>
        <p:spPr>
          <a:xfrm>
            <a:off x="279950" y="1563875"/>
            <a:ext cx="85122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Clarify purpose and structure of the DCA &amp; TFI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 ready access to tools and resources for conducting the DCA &amp; TFI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 opportunity for Division and Building Level Coaches to get clarification on processes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❏"/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 an opportunity for Division and Building Level Coaches to share insights and experiences using the DCA &amp; TFI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are the DCA and TFI?</a:t>
            </a:r>
            <a:endParaRPr sz="40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sz="4000" dirty="0"/>
          </a:p>
        </p:txBody>
      </p:sp>
      <p:sp>
        <p:nvSpPr>
          <p:cNvPr id="240" name="Google Shape;240;p6"/>
          <p:cNvSpPr txBox="1">
            <a:spLocks noGrp="1"/>
          </p:cNvSpPr>
          <p:nvPr>
            <p:ph type="body" idx="4294967295"/>
          </p:nvPr>
        </p:nvSpPr>
        <p:spPr>
          <a:xfrm>
            <a:off x="279950" y="1839525"/>
            <a:ext cx="8512200" cy="47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Reflection Tools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</a:rPr>
              <a:t>Scoring will be p</a:t>
            </a: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roduct dependent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Implementation (Action) Drivers</a:t>
            </a:r>
            <a:endParaRPr sz="30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Decisions regarding effectiveness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Decisions regarding current implementation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Decisions to drive on-going Action Planning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Progress Monitoring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/>
              <a:t>Division Capacity Assessment (DCA)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The purpose of the DCA is to assist school divisions to implement effective innovations including VTSS that benefit students.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b="1" dirty="0">
                <a:solidFill>
                  <a:schemeClr val="dk1"/>
                </a:solidFill>
              </a:rPr>
              <a:t>Division Responsibility</a:t>
            </a:r>
            <a:endParaRPr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/>
              <a:t>Division Capacity Assessment (DCA)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Each Division Leadership Team (DLT) will complete a DCA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Required for VTSS divisions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Optional for PBIS divisions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One individual (typically the Division Coordinator) will submit the data to VTSS using their secure url</a:t>
            </a:r>
            <a:endParaRPr sz="3000"/>
          </a:p>
          <a:p>
            <a:pPr marL="342900" lvl="0" indent="-381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b="1">
                <a:solidFill>
                  <a:schemeClr val="dk1"/>
                </a:solidFill>
              </a:rPr>
              <a:t>Division Responsibility (cont.)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/>
              <a:t>Division Capacity Assessment (DCA)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27 items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3 implementation drivers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9 subscales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Scoring criteria (2-, 1-, or 0-points)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Division Capacity Action Plan </a:t>
            </a:r>
            <a:endParaRPr/>
          </a:p>
          <a:p>
            <a:pPr marL="342900" lvl="0" indent="-381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b="1" dirty="0">
                <a:solidFill>
                  <a:schemeClr val="dk1"/>
                </a:solidFill>
              </a:rPr>
              <a:t>DCA Components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1195</Words>
  <Application>Microsoft Office PowerPoint</Application>
  <PresentationFormat>On-screen Show (4:3)</PresentationFormat>
  <Paragraphs>200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Roboto</vt:lpstr>
      <vt:lpstr>Calibri</vt:lpstr>
      <vt:lpstr>Verdana</vt:lpstr>
      <vt:lpstr>Arial</vt:lpstr>
      <vt:lpstr>Office Theme</vt:lpstr>
      <vt:lpstr>How to prepare for the Division Capacity Assessment (DCA) &amp; Tiered Fidelity Inventory (TFI)</vt:lpstr>
      <vt:lpstr>PLEASE INTRODUCE YOURSELF AND SIGN IN TO THE CHAT BOX WITH:  YOUR NAME, DIVISION, ROLE, EMAIL ADDRESS, AND HOW LONG HAVE YOU BEEN WORKING WITH VTSS</vt:lpstr>
      <vt:lpstr> Share your division name, email and primary role </vt:lpstr>
      <vt:lpstr> Navigating ZOOM! </vt:lpstr>
      <vt:lpstr> Learning Outcomes </vt:lpstr>
      <vt:lpstr> What are the DCA and TFI? </vt:lpstr>
      <vt:lpstr>Division Responsibility</vt:lpstr>
      <vt:lpstr>Division Responsibility (cont.)</vt:lpstr>
      <vt:lpstr>DCA Components</vt:lpstr>
      <vt:lpstr>School Responsibility</vt:lpstr>
      <vt:lpstr>School Responsibility (cont.)</vt:lpstr>
      <vt:lpstr>TFI Components</vt:lpstr>
      <vt:lpstr>View Full Instruments</vt:lpstr>
      <vt:lpstr>What is new with the DCA?</vt:lpstr>
      <vt:lpstr>Midyear 2019</vt:lpstr>
      <vt:lpstr>Academic TFI</vt:lpstr>
      <vt:lpstr>Academic TFI (cont.)</vt:lpstr>
      <vt:lpstr> Tips and Tools </vt:lpstr>
      <vt:lpstr> Socrative  Copy of TFI (all 3 Tiers) and DCA (2020) </vt:lpstr>
      <vt:lpstr> Poll Question  </vt:lpstr>
      <vt:lpstr> Before Administering: DCA/TFI </vt:lpstr>
      <vt:lpstr> Documents to Have Available for the TFI </vt:lpstr>
      <vt:lpstr>A Way to Organize the Work</vt:lpstr>
      <vt:lpstr> Documents to Have Available </vt:lpstr>
      <vt:lpstr>  SAMPLE:  Before TFI Scheduling Tool: Newport News </vt:lpstr>
      <vt:lpstr> During Administration  of the DCA and TFI </vt:lpstr>
      <vt:lpstr> During Administration  of the DCA and TFI (cont.) </vt:lpstr>
      <vt:lpstr>  After Administration  of the DCA and TFI </vt:lpstr>
      <vt:lpstr>Welcome Suffolk</vt:lpstr>
      <vt:lpstr>DCA Note-taking</vt:lpstr>
      <vt:lpstr>DCA Informed  PRIORITIES</vt:lpstr>
      <vt:lpstr>DCA Informed ACTION PLANNING</vt:lpstr>
      <vt:lpstr>TFI Note-taking</vt:lpstr>
      <vt:lpstr> Poll Question  </vt:lpstr>
      <vt:lpstr>Discussion Questions</vt:lpstr>
      <vt:lpstr>Recordings networking events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for the Division Capacity Assessment (DCA) &amp; Tiered Fidelity Inventory (TFI)</dc:title>
  <dc:creator>Jacklyn N Lewis</dc:creator>
  <cp:lastModifiedBy>Anna Hebb</cp:lastModifiedBy>
  <cp:revision>4</cp:revision>
  <cp:lastPrinted>2019-12-17T20:01:43Z</cp:lastPrinted>
  <dcterms:created xsi:type="dcterms:W3CDTF">2017-04-18T16:38:12Z</dcterms:created>
  <dcterms:modified xsi:type="dcterms:W3CDTF">2019-12-17T21:42:33Z</dcterms:modified>
</cp:coreProperties>
</file>