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84"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oE2Kql45Sk5SY1fuOL1ezGfPa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DBC199-EC84-42EE-9ED1-22DAA1F39368}">
  <a:tblStyle styleId="{92DBC199-EC84-42EE-9ED1-22DAA1F3936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188"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customschemas.google.com/relationships/presentationmetadata" Target="metadata"/><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fesupportivelearning.ed.gov/sites/default/files/03%20P2_Integrating%20Trauma-Sensitive%20Practices%20in%20Schools_10.15.15_to%20ED.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vyQdOLl6d2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raumasensitiveschools.org/about-tlpi/"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afesupportivelearning.ed.gov/sites/default/files/03%20P2_Integrating%20Trauma-Sensitive%20Practices%20in%20Schools_10.15.15_to%20ED.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afesupportivelearning.ed.gov/sites/default/files/03%20P2_Integrating%20Trauma-Sensitive%20Practices%20in%20Schools_10.15.15_to%20ED.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lesley.edu/sites/default/files/2017-06/trauma-sensitive-school-checklist.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22f732fd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922f732fd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922f732fd7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6da219570_1_8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76da219570_1_8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 use the words Trauma-Sensitive and Trauma Sensitivity. </a:t>
            </a:r>
            <a:r>
              <a:rPr lang="en-US">
                <a:solidFill>
                  <a:srgbClr val="222222"/>
                </a:solidFill>
                <a:highlight>
                  <a:srgbClr val="FFFFFF"/>
                </a:highlight>
                <a:latin typeface="Verdana"/>
                <a:ea typeface="Verdana"/>
                <a:cs typeface="Verdana"/>
                <a:sym typeface="Verdana"/>
              </a:rPr>
              <a:t>The term “</a:t>
            </a:r>
            <a:r>
              <a:rPr lang="en-US" b="1">
                <a:solidFill>
                  <a:srgbClr val="222222"/>
                </a:solidFill>
                <a:highlight>
                  <a:srgbClr val="FFFFFF"/>
                </a:highlight>
                <a:latin typeface="Verdana"/>
                <a:ea typeface="Verdana"/>
                <a:cs typeface="Verdana"/>
                <a:sym typeface="Verdana"/>
              </a:rPr>
              <a:t>trauma</a:t>
            </a:r>
            <a:r>
              <a:rPr lang="en-US">
                <a:solidFill>
                  <a:srgbClr val="222222"/>
                </a:solidFill>
                <a:highlight>
                  <a:srgbClr val="FFFFFF"/>
                </a:highlight>
                <a:latin typeface="Verdana"/>
                <a:ea typeface="Verdana"/>
                <a:cs typeface="Verdana"/>
                <a:sym typeface="Verdana"/>
              </a:rPr>
              <a:t>-</a:t>
            </a:r>
            <a:r>
              <a:rPr lang="en-US" b="1">
                <a:solidFill>
                  <a:srgbClr val="222222"/>
                </a:solidFill>
                <a:highlight>
                  <a:srgbClr val="FFFFFF"/>
                </a:highlight>
                <a:latin typeface="Verdana"/>
                <a:ea typeface="Verdana"/>
                <a:cs typeface="Verdana"/>
                <a:sym typeface="Verdana"/>
              </a:rPr>
              <a:t>sensitive</a:t>
            </a:r>
            <a:r>
              <a:rPr lang="en-US">
                <a:solidFill>
                  <a:srgbClr val="222222"/>
                </a:solidFill>
                <a:highlight>
                  <a:srgbClr val="FFFFFF"/>
                </a:highlight>
                <a:latin typeface="Verdana"/>
                <a:ea typeface="Verdana"/>
                <a:cs typeface="Verdana"/>
                <a:sym typeface="Verdana"/>
              </a:rPr>
              <a:t>” school describes a school in which all students feel safe, welcomed, and supported and where addressing </a:t>
            </a:r>
            <a:r>
              <a:rPr lang="en-US" b="1">
                <a:solidFill>
                  <a:srgbClr val="222222"/>
                </a:solidFill>
                <a:highlight>
                  <a:srgbClr val="FFFFFF"/>
                </a:highlight>
                <a:latin typeface="Verdana"/>
                <a:ea typeface="Verdana"/>
                <a:cs typeface="Verdana"/>
                <a:sym typeface="Verdana"/>
              </a:rPr>
              <a:t>trauma's</a:t>
            </a:r>
            <a:r>
              <a:rPr lang="en-US">
                <a:solidFill>
                  <a:srgbClr val="222222"/>
                </a:solidFill>
                <a:highlight>
                  <a:srgbClr val="FFFFFF"/>
                </a:highlight>
                <a:latin typeface="Verdana"/>
                <a:ea typeface="Verdana"/>
                <a:cs typeface="Verdana"/>
                <a:sym typeface="Verdana"/>
              </a:rPr>
              <a:t> impact on learning on a school-wide basis is at the center of its educational mission</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As you begin to understand the importance of trauma sensitivity, remember that you are not adding another initiative to your way of work. Take a look at the intersection of trauma sensitivity and VTSS. For example, creating a positive school culture with high quality instruction and positive behaviors interventions and supports (PBIS) upholds core principles within the work of trauma sensitivity. We will talk more about what that looks like in other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58000"/>
              </a:lnSpc>
              <a:spcBef>
                <a:spcPts val="500"/>
              </a:spcBef>
              <a:spcAft>
                <a:spcPts val="0"/>
              </a:spcAft>
              <a:buClr>
                <a:schemeClr val="dk1"/>
              </a:buClr>
              <a:buSzPts val="1100"/>
              <a:buFont typeface="Arial"/>
              <a:buNone/>
            </a:pPr>
            <a:r>
              <a:rPr lang="en-US" u="sng">
                <a:solidFill>
                  <a:srgbClr val="202124"/>
                </a:solidFill>
                <a:highlight>
                  <a:srgbClr val="FFFFFF"/>
                </a:highlight>
                <a:latin typeface="Verdana"/>
                <a:ea typeface="Verdana"/>
                <a:cs typeface="Verdana"/>
                <a:sym typeface="Verdana"/>
                <a:hlinkClick r:id="rId3">
                  <a:extLst>
                    <a:ext uri="{A12FA001-AC4F-418D-AE19-62706E023703}">
                      <ahyp:hlinkClr xmlns:ahyp="http://schemas.microsoft.com/office/drawing/2018/hyperlinkcolor" val="tx"/>
                    </a:ext>
                  </a:extLst>
                </a:hlinkClick>
              </a:rPr>
              <a:t>safesupportivelearning.ed.gov</a:t>
            </a:r>
            <a:endParaRPr u="sng">
              <a:solidFill>
                <a:srgbClr val="202124"/>
              </a:solidFill>
              <a:highlight>
                <a:srgbClr val="FFFFFF"/>
              </a:highlight>
              <a:latin typeface="Verdana"/>
              <a:ea typeface="Verdana"/>
              <a:cs typeface="Verdana"/>
              <a:sym typeface="Verdana"/>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2100"/>
              </a:spcBef>
              <a:spcAft>
                <a:spcPts val="0"/>
              </a:spcAft>
              <a:buSzPts val="1400"/>
              <a:buNone/>
            </a:pPr>
            <a:endParaRPr>
              <a:latin typeface="Verdana"/>
              <a:ea typeface="Verdana"/>
              <a:cs typeface="Verdana"/>
              <a:sym typeface="Verdana"/>
            </a:endParaRPr>
          </a:p>
        </p:txBody>
      </p:sp>
      <p:sp>
        <p:nvSpPr>
          <p:cNvPr id="260" name="Google Shape;260;g76da219570_1_8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6da219570_1_9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76da219570_1_9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152400" lvl="0" indent="0" algn="l" rtl="0">
              <a:lnSpc>
                <a:spcPct val="100000"/>
              </a:lnSpc>
              <a:spcBef>
                <a:spcPts val="400"/>
              </a:spcBef>
              <a:spcAft>
                <a:spcPts val="0"/>
              </a:spcAft>
              <a:buSzPts val="1100"/>
              <a:buNone/>
            </a:pPr>
            <a:r>
              <a:rPr lang="en-US" b="1">
                <a:latin typeface="Verdana"/>
                <a:ea typeface="Verdana"/>
                <a:cs typeface="Verdana"/>
                <a:sym typeface="Verdana"/>
              </a:rPr>
              <a:t>To Know/To Say: </a:t>
            </a:r>
            <a:endParaRPr b="1">
              <a:latin typeface="Verdana"/>
              <a:ea typeface="Verdana"/>
              <a:cs typeface="Verdana"/>
              <a:sym typeface="Verdana"/>
            </a:endParaRPr>
          </a:p>
          <a:p>
            <a:pPr marL="0" marR="152400" lvl="0" indent="0" algn="l" rtl="0">
              <a:lnSpc>
                <a:spcPct val="100000"/>
              </a:lnSpc>
              <a:spcBef>
                <a:spcPts val="400"/>
              </a:spcBef>
              <a:spcAft>
                <a:spcPts val="0"/>
              </a:spcAft>
              <a:buSzPts val="1100"/>
              <a:buNone/>
            </a:pPr>
            <a:r>
              <a:rPr lang="en-US">
                <a:latin typeface="Verdana"/>
                <a:ea typeface="Verdana"/>
                <a:cs typeface="Verdana"/>
                <a:sym typeface="Verdana"/>
              </a:rPr>
              <a:t>You will see as we work together, the development of trauma-sensitive practices are based on overarching ideas gathered from a blended model. Please take the time to read this slide.</a:t>
            </a:r>
            <a:endParaRPr>
              <a:latin typeface="Verdana"/>
              <a:ea typeface="Verdana"/>
              <a:cs typeface="Verdana"/>
              <a:sym typeface="Verdana"/>
            </a:endParaRPr>
          </a:p>
        </p:txBody>
      </p:sp>
      <p:sp>
        <p:nvSpPr>
          <p:cNvPr id="267" name="Google Shape;267;g76da219570_1_9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7bbc7059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77bbc70595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Have participants think about the commonalities that some of these universal components of each area.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In just a moment, we will ask you to consider resource mapping your tiered systems of supports. First, we wanted to share an example of what that might look like. You’ll notice behavioral, academic, and social-emotional wellbeing supports are all a part of their tiered system that supports an effective learning environment. Also notice areas in which there are commonalities as you begin to explore this work.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Chesterfield County Public Schools</a:t>
            </a:r>
            <a:endParaRPr>
              <a:latin typeface="Verdana"/>
              <a:ea typeface="Verdana"/>
              <a:cs typeface="Verdana"/>
              <a:sym typeface="Verdana"/>
            </a:endParaRPr>
          </a:p>
        </p:txBody>
      </p:sp>
      <p:sp>
        <p:nvSpPr>
          <p:cNvPr id="274" name="Google Shape;274;g77bbc70595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3a5374f60_2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73a5374f60_2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Before we look at the what and the how, it is so important to understand the why. The why will help you work with others in your division and help with buy-in. When we are knowledgeable about the why, we often find that staff are motivated to engage in the work.</a:t>
            </a:r>
            <a:endParaRPr>
              <a:latin typeface="Verdana"/>
              <a:ea typeface="Verdana"/>
              <a:cs typeface="Verdana"/>
              <a:sym typeface="Verdana"/>
            </a:endParaRPr>
          </a:p>
        </p:txBody>
      </p:sp>
      <p:sp>
        <p:nvSpPr>
          <p:cNvPr id="281" name="Google Shape;281;g73a5374f60_2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1b2821b4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b1b2821b4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Video is a little over 10 minutes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Study after study show that nearly every school have children who have been exposed to overwhelming experiences, such as violence, abuse, and poverty no matter what their background. We know that this exposure is common but may not always know who is impacted by trauma. A trauma sensitive school is one in which all children feel safe, supported, and welcomed and addressing the role that trauma plays in our students lives is at the center of its educational mission.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Resource</a:t>
            </a:r>
            <a:r>
              <a:rPr lang="en-US">
                <a:latin typeface="Verdana"/>
                <a:ea typeface="Verdana"/>
                <a:cs typeface="Verdana"/>
                <a:sym typeface="Verdana"/>
              </a:rPr>
              <a:t>:</a:t>
            </a:r>
            <a:r>
              <a:rPr lang="en-US">
                <a:solidFill>
                  <a:schemeClr val="hlink"/>
                </a:solidFill>
                <a:uFill>
                  <a:noFill/>
                </a:uFill>
                <a:latin typeface="Verdana"/>
                <a:ea typeface="Verdana"/>
                <a:cs typeface="Verdana"/>
                <a:sym typeface="Verdana"/>
                <a:hlinkClick r:id="rId3"/>
              </a:rPr>
              <a:t> </a:t>
            </a:r>
            <a:r>
              <a:rPr lang="en-US" u="sng">
                <a:solidFill>
                  <a:schemeClr val="hlink"/>
                </a:solidFill>
                <a:latin typeface="Verdana"/>
                <a:ea typeface="Verdana"/>
                <a:cs typeface="Verdana"/>
                <a:sym typeface="Verdana"/>
                <a:hlinkClick r:id="rId3"/>
              </a:rPr>
              <a:t>https://youtu.be/vyQdOLl6d2c</a:t>
            </a:r>
            <a:endParaRPr u="sng">
              <a:solidFill>
                <a:schemeClr val="hlink"/>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89" name="Google Shape;289;gb1b2821b4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In a trauma-sensitive school, all aspects of the educational environment are grounded in an understanding of the impact of trauma, and are designed to promote resilience for all. All includes staff, students, and families. Within a multitiered framework, trauma sensitivity is a universal approach. This universal support creates a solid foundation for all students regardless of your knowledge of the student’s background. We may not always know what is going on with everyone of your students, but when we approach all students with the lens of trauma sensitivity all students benefit. Along with the understand of the universal approach, we recognize that this works involves systems change. From the Superintendent to the teacher in the classroom, and all the supporting staff we are committed to the work and develop policies, practices, and a mindset that is trauma-sensitive.</a:t>
            </a:r>
            <a:endParaRPr>
              <a:latin typeface="Verdana"/>
              <a:ea typeface="Verdana"/>
              <a:cs typeface="Verdana"/>
              <a:sym typeface="Verdana"/>
            </a:endParaRPr>
          </a:p>
        </p:txBody>
      </p:sp>
      <p:sp>
        <p:nvSpPr>
          <p:cNvPr id="295" name="Google Shape;2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3a5374f60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73a5374f60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latin typeface="Verdana"/>
                <a:ea typeface="Verdana"/>
                <a:cs typeface="Verdana"/>
                <a:sym typeface="Verdana"/>
              </a:rPr>
              <a:t>T</a:t>
            </a:r>
            <a:r>
              <a:rPr lang="en-US" b="1">
                <a:latin typeface="Verdana"/>
                <a:ea typeface="Verdana"/>
                <a:cs typeface="Verdana"/>
                <a:sym typeface="Verdana"/>
              </a:rPr>
              <a:t>o Know: </a:t>
            </a:r>
            <a:endParaRPr b="1">
              <a:latin typeface="Verdana"/>
              <a:ea typeface="Verdana"/>
              <a:cs typeface="Verdana"/>
              <a:sym typeface="Verdana"/>
            </a:endParaRPr>
          </a:p>
          <a:p>
            <a:pPr marL="0" lvl="0" indent="0" algn="l" rtl="0">
              <a:lnSpc>
                <a:spcPct val="90000"/>
              </a:lnSpc>
              <a:spcBef>
                <a:spcPts val="0"/>
              </a:spcBef>
              <a:spcAft>
                <a:spcPts val="0"/>
              </a:spcAft>
              <a:buSzPts val="1400"/>
              <a:buNone/>
            </a:pPr>
            <a:r>
              <a:rPr lang="en-US">
                <a:latin typeface="Verdana"/>
                <a:ea typeface="Verdana"/>
                <a:cs typeface="Verdana"/>
                <a:sym typeface="Verdana"/>
              </a:rPr>
              <a:t>The circles represent our IMPLEMENTATION LOGIC. This is how we organize ourselves to affect systems change. Everything we do, we consider DATA, SYSTEMS and PRACTICES.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Remember we shared the definition of VTSS at the beginning of the module. We highlighted the importance of data. Here you see our way of work or the implementation logic. As we implement, we can use the logic to help us in our systems work and alignment. For example, you can use data to understand and identify what social emotional skills you need to teach. Once you’ve identified the skill, you can use evidence based practices in the classroom to help students with skill acquisition. Sometimes, we stop there. We have a problem. Let’s do this practice. A big part of systems change is supporting your adults. In this example, we’ve decided to promote adult wellness by creating a nurturing environment. You would also consider resources, professional learning, or any supports the adult needs to carry out the practice with fidelity. Once we’ve considered data, practices, and our systems work, we examine our outcomes. Did we achieve our set forth outcomes? Has the data point improved? You can see how this would be a continuous way of work as you review your outcomes. </a:t>
            </a:r>
            <a:endParaRPr i="1">
              <a:solidFill>
                <a:srgbClr val="000000"/>
              </a:solidFill>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3a5374f60_0_18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73a5374f60_0_18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process of creating a trauma-sensitive school often begins when an individual or small group of staff have a sense of urgency about the need to address an important school priority.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000">
              <a:solidFill>
                <a:srgbClr val="333333"/>
              </a:solidFill>
              <a:highlight>
                <a:srgbClr val="F7F2F9"/>
              </a:highlight>
              <a:latin typeface="Georgia"/>
              <a:ea typeface="Georgia"/>
              <a:cs typeface="Georgia"/>
              <a:sym typeface="Georgia"/>
            </a:endParaRPr>
          </a:p>
          <a:p>
            <a:pPr marL="0" lvl="0" indent="0" algn="l" rtl="0">
              <a:lnSpc>
                <a:spcPct val="100000"/>
              </a:lnSpc>
              <a:spcBef>
                <a:spcPts val="0"/>
              </a:spcBef>
              <a:spcAft>
                <a:spcPts val="0"/>
              </a:spcAft>
              <a:buSzPts val="1400"/>
              <a:buNone/>
            </a:pPr>
            <a:endParaRPr sz="1000">
              <a:solidFill>
                <a:srgbClr val="333333"/>
              </a:solidFill>
              <a:highlight>
                <a:srgbClr val="F7F2F9"/>
              </a:highlight>
              <a:latin typeface="Georgia"/>
              <a:ea typeface="Georgia"/>
              <a:cs typeface="Georgia"/>
              <a:sym typeface="Georgi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Let’s imagine that you’ve looked at your data, and you can show staff evidence for the need to consider a trauma-sensitive school. The data can help you convey a sense of urgency. When we find a concern, we often develop a sense of urgency to respond. As a staff, why is there an urgency and motivation to become trauma-sensitive in your school?  Is there an issue that the school is trying to address but seems to be missing the mark (attendance, low test scores, low graduation rates)? Take time to pause and reflect.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16" name="Google Shape;316;g73a5374f60_0_18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7802af572_1_7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77802af572_1_7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Nationally the data is there and we know that all schools and educators work with children who have experienced trauma. We need to look specifically at your population and your data to get your data story around trauma in your school. If we remember from the implementation logic we shared, we start with data. So our regular data tells us quite a bit – for example, attendance and absenteeism – how successful have we been at creating a culture where kids want to drop in instead of drop out?  Is school a successful place for them? </a:t>
            </a:r>
            <a:r>
              <a:rPr lang="en-US"/>
              <a:t>  </a:t>
            </a:r>
            <a:endParaRPr/>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We start with data. Some of our data may show concerns with attendance, suspensions, or low test scores.  To measure the impact of our trauma-sensitive work, we are considering other factors, too.  Other sources of data can include: </a:t>
            </a:r>
            <a:r>
              <a:rPr lang="en-US" sz="1200" i="0" u="none" strike="noStrike" cap="none">
                <a:solidFill>
                  <a:schemeClr val="dk1"/>
                </a:solidFill>
                <a:latin typeface="Verdana"/>
                <a:ea typeface="Verdana"/>
                <a:cs typeface="Verdana"/>
                <a:sym typeface="Verdana"/>
              </a:rPr>
              <a:t>community demographics, screening info</a:t>
            </a:r>
            <a:r>
              <a:rPr lang="en-US">
                <a:latin typeface="Verdana"/>
                <a:ea typeface="Verdana"/>
                <a:cs typeface="Verdana"/>
                <a:sym typeface="Verdana"/>
              </a:rPr>
              <a:t>rmation, </a:t>
            </a:r>
            <a:r>
              <a:rPr lang="en-US" sz="1200" i="0" u="none" strike="noStrike" cap="none">
                <a:solidFill>
                  <a:schemeClr val="dk1"/>
                </a:solidFill>
                <a:latin typeface="Verdana"/>
                <a:ea typeface="Verdana"/>
                <a:cs typeface="Verdana"/>
                <a:sym typeface="Verdana"/>
              </a:rPr>
              <a:t>attendance patterns, discipline patterns, climate surveys, family members deployed, family members impacted by drug use, domestic violence, and calls to crisis centers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324" name="Google Shape;324;g77802af572_1_7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6da219570_1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76da219570_1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It is important to dig deeper. This slide is a good example of looking at different forms of data.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What does your data say? Consider these data sources within your division. If you don’t have access to this data, how can you begin to find out how to gain access and have meaningful conversations?</a:t>
            </a:r>
            <a:endParaRPr>
              <a:latin typeface="Verdana"/>
              <a:ea typeface="Verdana"/>
              <a:cs typeface="Verdana"/>
              <a:sym typeface="Verdana"/>
            </a:endParaRPr>
          </a:p>
        </p:txBody>
      </p:sp>
      <p:sp>
        <p:nvSpPr>
          <p:cNvPr id="334" name="Google Shape;334;g76da219570_1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62ffa2b50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862ffa2b5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section of Learning Module 1 is designed to be completed in 1 hour. Together both sections of Learning Module 1 can be completed within 2 hours.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05" name="Google Shape;205;g862ffa2b50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3a5374f60_0_12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73a5374f60_0_12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In your division consider your existing data. Consider these three questions. </a:t>
            </a:r>
            <a:r>
              <a:rPr lang="en-US" i="1">
                <a:latin typeface="Verdana"/>
                <a:ea typeface="Verdana"/>
                <a:cs typeface="Verdana"/>
                <a:sym typeface="Verdana"/>
              </a:rPr>
              <a:t>What</a:t>
            </a:r>
            <a:r>
              <a:rPr lang="en-US">
                <a:latin typeface="Verdana"/>
                <a:ea typeface="Verdana"/>
                <a:cs typeface="Verdana"/>
                <a:sym typeface="Verdana"/>
              </a:rPr>
              <a:t> data might you want to add to your existing data at this point? </a:t>
            </a:r>
            <a:r>
              <a:rPr lang="en-US" i="1">
                <a:latin typeface="Verdana"/>
                <a:ea typeface="Verdana"/>
                <a:cs typeface="Verdana"/>
                <a:sym typeface="Verdana"/>
              </a:rPr>
              <a:t>How</a:t>
            </a:r>
            <a:r>
              <a:rPr lang="en-US">
                <a:latin typeface="Verdana"/>
                <a:ea typeface="Verdana"/>
                <a:cs typeface="Verdana"/>
                <a:sym typeface="Verdana"/>
              </a:rPr>
              <a:t> might you want to add to it?  </a:t>
            </a:r>
            <a:r>
              <a:rPr lang="en-US" i="1">
                <a:latin typeface="Verdana"/>
                <a:ea typeface="Verdana"/>
                <a:cs typeface="Verdana"/>
                <a:sym typeface="Verdana"/>
              </a:rPr>
              <a:t>Who</a:t>
            </a:r>
            <a:r>
              <a:rPr lang="en-US">
                <a:latin typeface="Verdana"/>
                <a:ea typeface="Verdana"/>
                <a:cs typeface="Verdana"/>
                <a:sym typeface="Verdana"/>
              </a:rPr>
              <a:t> do you need to include in order to add to it?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This is a good time to discuss as a group. Spend some time reviewing data.  </a:t>
            </a:r>
            <a:endParaRPr>
              <a:latin typeface="Verdana"/>
              <a:ea typeface="Verdana"/>
              <a:cs typeface="Verdana"/>
              <a:sym typeface="Verdana"/>
            </a:endParaRPr>
          </a:p>
        </p:txBody>
      </p:sp>
      <p:sp>
        <p:nvSpPr>
          <p:cNvPr id="342" name="Google Shape;342;g73a5374f60_0_1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7802af572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77802af57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learned that data can help us with a sense of urgency. Pause and reflect on your data story. Why is there an urgency and motivation to become trauma-sensitive? Take a moment to fill this in under “vision” on your action planning sheet.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Action Planner</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50" name="Google Shape;350;g77802af572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3a5374f60_2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73a5374f60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 will now review the “what” of becoming a trauma-sensitive school.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58" name="Google Shape;358;g73a5374f60_2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b59be9c837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b59be9c83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0"/>
              </a:spcBef>
              <a:spcAft>
                <a:spcPts val="0"/>
              </a:spcAft>
              <a:buClr>
                <a:schemeClr val="dk1"/>
              </a:buClr>
              <a:buSzPts val="1100"/>
              <a:buFont typeface="Arial"/>
              <a:buNone/>
            </a:pPr>
            <a:r>
              <a:rPr lang="en-US" b="1">
                <a:solidFill>
                  <a:srgbClr val="3C4043"/>
                </a:solidFill>
                <a:latin typeface="Verdana"/>
                <a:ea typeface="Verdana"/>
                <a:cs typeface="Verdana"/>
                <a:sym typeface="Verdana"/>
              </a:rPr>
              <a:t>To Know:</a:t>
            </a:r>
            <a:r>
              <a:rPr lang="en-US">
                <a:solidFill>
                  <a:srgbClr val="3C4043"/>
                </a:solidFill>
                <a:latin typeface="Verdana"/>
                <a:ea typeface="Verdana"/>
                <a:cs typeface="Verdana"/>
                <a:sym typeface="Verdana"/>
              </a:rPr>
              <a:t> </a:t>
            </a:r>
            <a:endParaRPr>
              <a:solidFill>
                <a:srgbClr val="3C4043"/>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solidFill>
                  <a:srgbClr val="3C4043"/>
                </a:solidFill>
                <a:latin typeface="Verdana"/>
                <a:ea typeface="Verdana"/>
                <a:cs typeface="Verdana"/>
                <a:sym typeface="Verdana"/>
              </a:rPr>
              <a:t>Language matters so it is important to distinguish between the terms “trauma-sensitive” and “trauma-informed.” This definition is defined in Virginia State Senate Bill 1300.</a:t>
            </a:r>
            <a:endParaRPr>
              <a:solidFill>
                <a:srgbClr val="3C4043"/>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3C4043"/>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How is trauma-informed defined?  "Trauma-informed" means an approach to childhood care and education that includes (i) an understanding of the impact childhood trauma has on a child's physical, emotional, and behavioral development and health; (ii) the ability to recognize signs that a child has experienced childhood trauma; (iii) the skills, knowledge, and resources to provide necessary and timely support to a child who has experienced childhood trauma; and (iv) the knowledge to facilitate a safe, stable, and trauma-sensitive classroom environment.</a:t>
            </a:r>
            <a:endParaRPr>
              <a:latin typeface="Verdana"/>
              <a:ea typeface="Verdana"/>
              <a:cs typeface="Verdana"/>
              <a:sym typeface="Verdana"/>
            </a:endParaRPr>
          </a:p>
          <a:p>
            <a:pPr marL="0" lvl="0" indent="0" algn="l" rtl="0">
              <a:spcBef>
                <a:spcPts val="0"/>
              </a:spcBef>
              <a:spcAft>
                <a:spcPts val="0"/>
              </a:spcAft>
              <a:buSzPts val="1400"/>
              <a:buNone/>
            </a:pP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latin typeface="Verdana"/>
                <a:ea typeface="Verdana"/>
                <a:cs typeface="Verdana"/>
                <a:sym typeface="Verdana"/>
              </a:rPr>
              <a:t>Reference: Virginia Senate Bill 1300 https://legiscan.com/VA/text/SB1300/id/2766879</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66" name="Google Shape;366;g2b59be9c837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b59be9c83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b59be9c8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42857"/>
              </a:lnSpc>
              <a:spcBef>
                <a:spcPts val="0"/>
              </a:spcBef>
              <a:spcAft>
                <a:spcPts val="0"/>
              </a:spcAft>
              <a:buClr>
                <a:schemeClr val="dk1"/>
              </a:buClr>
              <a:buSzPts val="1100"/>
              <a:buFont typeface="Arial"/>
              <a:buNone/>
            </a:pPr>
            <a:r>
              <a:rPr lang="en-US" b="1">
                <a:solidFill>
                  <a:srgbClr val="3C4043"/>
                </a:solidFill>
                <a:latin typeface="Verdana"/>
                <a:ea typeface="Verdana"/>
                <a:cs typeface="Verdana"/>
                <a:sym typeface="Verdana"/>
              </a:rPr>
              <a:t>To Know:</a:t>
            </a:r>
            <a:r>
              <a:rPr lang="en-US">
                <a:solidFill>
                  <a:srgbClr val="3C4043"/>
                </a:solidFill>
                <a:latin typeface="Verdana"/>
                <a:ea typeface="Verdana"/>
                <a:cs typeface="Verdana"/>
                <a:sym typeface="Verdana"/>
              </a:rPr>
              <a:t> </a:t>
            </a:r>
            <a:endParaRPr>
              <a:solidFill>
                <a:srgbClr val="3C4043"/>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solidFill>
                  <a:srgbClr val="3C4043"/>
                </a:solidFill>
                <a:latin typeface="Verdana"/>
                <a:ea typeface="Verdana"/>
                <a:cs typeface="Verdana"/>
                <a:sym typeface="Verdana"/>
              </a:rPr>
              <a:t>Language matters so it is important to distinguish between the terms “trauma-sensitive” and “trauma-informed” in order to recognize the roles of schools and that of our behavioral health providers. </a:t>
            </a:r>
            <a:endParaRPr>
              <a:solidFill>
                <a:srgbClr val="3C4043"/>
              </a:solidFill>
              <a:latin typeface="Verdana"/>
              <a:ea typeface="Verdana"/>
              <a:cs typeface="Verdana"/>
              <a:sym typeface="Verdana"/>
            </a:endParaRPr>
          </a:p>
          <a:p>
            <a:pPr marL="0" lvl="0" indent="0" algn="l" rtl="0">
              <a:lnSpc>
                <a:spcPct val="142857"/>
              </a:lnSpc>
              <a:spcBef>
                <a:spcPts val="0"/>
              </a:spcBef>
              <a:spcAft>
                <a:spcPts val="0"/>
              </a:spcAft>
              <a:buClr>
                <a:schemeClr val="dk1"/>
              </a:buClr>
              <a:buSzPts val="1100"/>
              <a:buFont typeface="Arial"/>
              <a:buNone/>
            </a:pPr>
            <a:endParaRPr>
              <a:solidFill>
                <a:srgbClr val="3C4043"/>
              </a:solidFill>
              <a:latin typeface="Verdana"/>
              <a:ea typeface="Verdana"/>
              <a:cs typeface="Verdana"/>
              <a:sym typeface="Verdana"/>
            </a:endParaRPr>
          </a:p>
          <a:p>
            <a:pPr marL="0" lvl="0" indent="0" algn="l" rtl="0">
              <a:lnSpc>
                <a:spcPct val="142857"/>
              </a:lnSpc>
              <a:spcBef>
                <a:spcPts val="0"/>
              </a:spcBef>
              <a:spcAft>
                <a:spcPts val="0"/>
              </a:spcAft>
              <a:buClr>
                <a:schemeClr val="dk1"/>
              </a:buClr>
              <a:buSzPts val="1100"/>
              <a:buFont typeface="Arial"/>
              <a:buNone/>
            </a:pPr>
            <a:r>
              <a:rPr lang="en-US" b="1">
                <a:solidFill>
                  <a:srgbClr val="3C4043"/>
                </a:solidFill>
                <a:latin typeface="Verdana"/>
                <a:ea typeface="Verdana"/>
                <a:cs typeface="Verdana"/>
                <a:sym typeface="Verdana"/>
              </a:rPr>
              <a:t>To Say: </a:t>
            </a:r>
            <a:endParaRPr b="1">
              <a:solidFill>
                <a:srgbClr val="3C4043"/>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solidFill>
                  <a:srgbClr val="000000"/>
                </a:solidFill>
                <a:latin typeface="Verdana"/>
                <a:ea typeface="Verdana"/>
                <a:cs typeface="Verdana"/>
                <a:sym typeface="Verdana"/>
              </a:rPr>
              <a:t>What do you think about the two definitions shared on this slide? Language matters. Trauma-sensitive is a framework in which schools acknow</a:t>
            </a:r>
            <a:r>
              <a:rPr lang="en-US">
                <a:latin typeface="Verdana"/>
                <a:ea typeface="Verdana"/>
                <a:cs typeface="Verdana"/>
                <a:sym typeface="Verdana"/>
              </a:rPr>
              <a:t>ledge the high prevalence of traumatic exposure for students, the importance of staff well-being and strives to meet the unique needs of all learners. Trauma informed arose in the behavioral field which recognizes all types of trauma and an awareness of the impact it can have across settings, services, and population. As we are working with our educators it is important to emphasize that they are not expected to take on the role of a mental health provider. </a:t>
            </a:r>
            <a:endParaRPr>
              <a:latin typeface="Verdana"/>
              <a:ea typeface="Verdana"/>
              <a:cs typeface="Verdana"/>
              <a:sym typeface="Verdana"/>
            </a:endParaRPr>
          </a:p>
          <a:p>
            <a:pPr marL="0" lvl="0" indent="0" algn="l" rtl="0">
              <a:lnSpc>
                <a:spcPct val="142857"/>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42857"/>
              </a:lnSpc>
              <a:spcBef>
                <a:spcPts val="0"/>
              </a:spcBef>
              <a:spcAft>
                <a:spcPts val="0"/>
              </a:spcAft>
              <a:buClr>
                <a:schemeClr val="dk1"/>
              </a:buClr>
              <a:buSzPts val="1100"/>
              <a:buFont typeface="Arial"/>
              <a:buNone/>
            </a:pPr>
            <a:r>
              <a:rPr lang="en-US" b="1">
                <a:latin typeface="Verdana"/>
                <a:ea typeface="Verdana"/>
                <a:cs typeface="Verdana"/>
                <a:sym typeface="Verdana"/>
              </a:rPr>
              <a:t>Reference: </a:t>
            </a:r>
            <a:endParaRPr b="1">
              <a:latin typeface="Verdana"/>
              <a:ea typeface="Verdana"/>
              <a:cs typeface="Verdana"/>
              <a:sym typeface="Verdana"/>
            </a:endParaRPr>
          </a:p>
          <a:p>
            <a:pPr marL="0" lvl="0" indent="0" algn="l" rtl="0">
              <a:lnSpc>
                <a:spcPct val="142857"/>
              </a:lnSpc>
              <a:spcBef>
                <a:spcPts val="0"/>
              </a:spcBef>
              <a:spcAft>
                <a:spcPts val="0"/>
              </a:spcAft>
              <a:buClr>
                <a:schemeClr val="dk1"/>
              </a:buClr>
              <a:buSzPts val="1100"/>
              <a:buFont typeface="Arial"/>
              <a:buNone/>
            </a:pPr>
            <a:r>
              <a:rPr lang="en-US">
                <a:latin typeface="Verdana"/>
                <a:ea typeface="Verdana"/>
                <a:cs typeface="Verdana"/>
                <a:sym typeface="Verdana"/>
              </a:rPr>
              <a:t>Helping Traumatized Children Learn: </a:t>
            </a:r>
            <a:r>
              <a:rPr lang="en-US" u="sng">
                <a:solidFill>
                  <a:schemeClr val="hlink"/>
                </a:solidFill>
                <a:latin typeface="Verdana"/>
                <a:ea typeface="Verdana"/>
                <a:cs typeface="Verdana"/>
                <a:sym typeface="Verdana"/>
                <a:hlinkClick r:id="rId3"/>
              </a:rPr>
              <a:t>https://traumasensitiveschools.org/about-tlpi/</a:t>
            </a:r>
            <a:endParaRPr>
              <a:latin typeface="Verdana"/>
              <a:ea typeface="Verdana"/>
              <a:cs typeface="Verdana"/>
              <a:sym typeface="Verdana"/>
            </a:endParaRPr>
          </a:p>
          <a:p>
            <a:pPr marL="0" lvl="0" indent="0" algn="l" rtl="0">
              <a:lnSpc>
                <a:spcPct val="142857"/>
              </a:lnSpc>
              <a:spcBef>
                <a:spcPts val="0"/>
              </a:spcBef>
              <a:spcAft>
                <a:spcPts val="0"/>
              </a:spcAft>
              <a:buClr>
                <a:schemeClr val="dk1"/>
              </a:buClr>
              <a:buSzPts val="1100"/>
              <a:buFont typeface="Arial"/>
              <a:buNone/>
            </a:pPr>
            <a:endParaRPr>
              <a:solidFill>
                <a:srgbClr val="3C4043"/>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br>
              <a:rPr lang="en-US">
                <a:latin typeface="Verdana"/>
                <a:ea typeface="Verdana"/>
                <a:cs typeface="Verdana"/>
                <a:sym typeface="Verdana"/>
              </a:rPr>
            </a:br>
            <a:endParaRPr>
              <a:latin typeface="Verdana"/>
              <a:ea typeface="Verdana"/>
              <a:cs typeface="Verdana"/>
              <a:sym typeface="Verdana"/>
            </a:endParaRPr>
          </a:p>
        </p:txBody>
      </p:sp>
      <p:sp>
        <p:nvSpPr>
          <p:cNvPr id="374" name="Google Shape;374;g2b59be9c8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27e4a1c50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727e4a1c50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Foundations create an environment where educators and staff can engage in trauma-sensitive action planning.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A Trauma-sensitive foundation includes the following components.  As you review the components Understanding trauma and its impact, Believing that healing happens in relationship, Ensuring physical and emotional safety, Supporting choice, control, and empowerment for all, Ensuring cultural awareness, Viewing students holistically, and Using a collaborative approach, you may reflect on your school’s practices and the division’s way of work. You may have many of these foundational components within your school or division. This is the foundation in which you can begin to action plan. Take note of what you feel needs more attention, and celebrate what you are doing well.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u="sng">
                <a:solidFill>
                  <a:schemeClr val="hlink"/>
                </a:solidFill>
                <a:latin typeface="Verdana"/>
                <a:ea typeface="Verdana"/>
                <a:cs typeface="Verdana"/>
                <a:sym typeface="Verdana"/>
                <a:hlinkClick r:id="rId3"/>
              </a:rPr>
              <a:t>https://safesupport</a:t>
            </a:r>
            <a:r>
              <a:rPr lang="en-US" sz="1100" u="sng">
                <a:solidFill>
                  <a:schemeClr val="hlink"/>
                </a:solidFill>
                <a:latin typeface="Arial"/>
                <a:ea typeface="Arial"/>
                <a:cs typeface="Arial"/>
                <a:sym typeface="Arial"/>
                <a:hlinkClick r:id="rId3"/>
              </a:rPr>
              <a:t>ivelearning.ed.gov/sites/default/files/03%20P2_Integrating%20Trauma-Sensitive%20Practices%20in%20Schools_10.15.15_to%20ED.pdf</a:t>
            </a:r>
            <a:endParaRPr/>
          </a:p>
        </p:txBody>
      </p:sp>
      <p:sp>
        <p:nvSpPr>
          <p:cNvPr id="384" name="Google Shape;384;g727e4a1c50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3a5374f60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73a5374f60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As you work through the modules, we will cover each of these strategies. Module 4 focuses on Trauma-Sensitive environments, regulation, SEL, problem solving, academic supports, school-wide discipline and self-care.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Trauma-sensitive at the universal level encomposes a trauma-sensitive environment, emotional and physical regulation, problem solving, school-wide discipline, staff self-care, social emotional learning, building relationships, academic supports, and family/community engagement. Throughout the learning modules we will cover all of these components.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latin typeface="Verdana"/>
                <a:ea typeface="Verdana"/>
                <a:cs typeface="Verdana"/>
                <a:sym typeface="Verdana"/>
                <a:hlinkClick r:id="rId3"/>
              </a:rPr>
              <a:t>https://safesupport</a:t>
            </a:r>
            <a:r>
              <a:rPr lang="en-US" sz="1100" u="sng">
                <a:solidFill>
                  <a:schemeClr val="hlink"/>
                </a:solidFill>
                <a:latin typeface="Arial"/>
                <a:ea typeface="Arial"/>
                <a:cs typeface="Arial"/>
                <a:sym typeface="Arial"/>
                <a:hlinkClick r:id="rId3"/>
              </a:rPr>
              <a:t>ivelearning.ed.gov/sites/default/files/03%20P2_Integrating%20Trauma-Sensitive%20Practices%20in%20Schools_10.15.15_to%20ED.pdf</a:t>
            </a:r>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2300">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91" name="Google Shape;391;g73a5374f60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6da219570_1_1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76da219570_1_1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Let’s circle back. Remember we shared that you would begin to think about your “what” through examining your tiered systems of supports. We want to show you another example of tiered systems of supports. Here you see Tier 1 supports that support social-emotional wellbeing. Take a look! Which practices do you have in your school? Are there some practices you are curious about? Are you seeing any duplication in services with any of these universal practices? Remember that Tier 1 practices are for all students. </a:t>
            </a:r>
            <a:endParaRPr>
              <a:latin typeface="Verdana"/>
              <a:ea typeface="Verdana"/>
              <a:cs typeface="Verdana"/>
              <a:sym typeface="Verdana"/>
            </a:endParaRPr>
          </a:p>
        </p:txBody>
      </p:sp>
      <p:sp>
        <p:nvSpPr>
          <p:cNvPr id="399" name="Google Shape;399;g76da219570_1_1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7bbc7059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77bbc7059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Tier 2 practices are for some students. While the student is receiving tier 1 supports, they may also need tier 2 supports. This is where many practices start to really differ. Take a look at these examples.</a:t>
            </a:r>
            <a:endParaRPr>
              <a:latin typeface="Verdana"/>
              <a:ea typeface="Verdana"/>
              <a:cs typeface="Verdana"/>
              <a:sym typeface="Verdana"/>
            </a:endParaRPr>
          </a:p>
        </p:txBody>
      </p:sp>
      <p:sp>
        <p:nvSpPr>
          <p:cNvPr id="409" name="Google Shape;409;g77bbc70595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77bbc7059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77bbc7059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Finally, maybe that student who is receiving tier 1 and 2 supports, also needs tier 3 supports. Tier 3 is for a few students within your school. Take a look at these examples of tier 3 supports. </a:t>
            </a:r>
            <a:endParaRPr>
              <a:latin typeface="Verdana"/>
              <a:ea typeface="Verdana"/>
              <a:cs typeface="Verdana"/>
              <a:sym typeface="Verdana"/>
            </a:endParaRPr>
          </a:p>
        </p:txBody>
      </p:sp>
      <p:sp>
        <p:nvSpPr>
          <p:cNvPr id="419" name="Google Shape;419;g77bbc70595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62ffa2b5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862ffa2b5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Trauma Introduction Module in-person training should take about 2 hours in its entirety. Each section takes at maximum 1 hour.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presentation provides the basics of trauma and trauma-sensitive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trauma and trauma-sensitive schools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2 hours for the entire module or 1 hour for each section</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2" name="Google Shape;212;g862ffa2b50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6da219570_1_6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Now it’s your turn. Pause and think about your resources within your school. You can use the handout we’ve provided, or you can simple write out on a piece of paper your initial thoughts. Be sure to share your work with others. It’s amazing all the practices that may be put in place that we are not aware of. That is one benefit of resource mapping. Getting everyone on the same page and examining our practices with common language and understanding.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Handouts</a:t>
            </a:r>
            <a:endParaRPr b="1">
              <a:latin typeface="Verdana"/>
              <a:ea typeface="Verdana"/>
              <a:cs typeface="Verdana"/>
              <a:sym typeface="Verdana"/>
            </a:endParaRPr>
          </a:p>
        </p:txBody>
      </p:sp>
      <p:sp>
        <p:nvSpPr>
          <p:cNvPr id="428" name="Google Shape;428;g76da219570_1_6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3a5374f60_2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73a5374f60_2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Let’s talk about the initial steps, or the “how” of becoming a trauma-sensitive school.</a:t>
            </a:r>
            <a:endParaRPr>
              <a:latin typeface="Verdana"/>
              <a:ea typeface="Verdana"/>
              <a:cs typeface="Verdana"/>
              <a:sym typeface="Verdana"/>
            </a:endParaRPr>
          </a:p>
        </p:txBody>
      </p:sp>
      <p:sp>
        <p:nvSpPr>
          <p:cNvPr id="435" name="Google Shape;435;g73a5374f60_2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727e4a1c50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727e4a1c5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000000"/>
                </a:solidFill>
                <a:highlight>
                  <a:srgbClr val="FFFFFF"/>
                </a:highlight>
                <a:latin typeface="Verdana"/>
                <a:ea typeface="Verdana"/>
                <a:cs typeface="Verdana"/>
                <a:sym typeface="Verdana"/>
              </a:rPr>
              <a:t>Readiness for change refers to organizational members' shared resolve to implement a change (change commitment) and shared belief in their collective capability to do so (change efficacy). When organizational readiness for change is high, organizational members are more likely to initiate change, exert greater effort, exhibit greater persistence, and display more cooperative behavior. The result is more effective implementation.</a:t>
            </a:r>
            <a:endParaRPr b="1">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Reflect back on your “why”. What is your data story? When you reviewed the foundations of trauma-sensitive schools, what were your initial thoughts about your school or division? All of this will help you determine readiness for change. Do you think most are ready to see a change in the school’s data story? Remember you don’t have to have all staff on board, but you do need a mighty crew to begin the work. There will always be some resistance to change, but a mighty crew can work on supporting staff and casting the vision.</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333333"/>
                </a:solidFill>
                <a:highlight>
                  <a:srgbClr val="FFFFFF"/>
                </a:highlight>
                <a:latin typeface="Verdana"/>
                <a:ea typeface="Verdana"/>
                <a:cs typeface="Verdana"/>
                <a:sym typeface="Verdana"/>
              </a:rPr>
              <a:t>https://rdcu.be/b4AWO</a:t>
            </a:r>
            <a:endParaRPr>
              <a:latin typeface="Verdana"/>
              <a:ea typeface="Verdana"/>
              <a:cs typeface="Verdana"/>
              <a:sym typeface="Verdana"/>
            </a:endParaRPr>
          </a:p>
        </p:txBody>
      </p:sp>
      <p:sp>
        <p:nvSpPr>
          <p:cNvPr id="443" name="Google Shape;443;g727e4a1c50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3a5374f60_0_4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You’ve reviewed your data. You have a team. Let’s talk as a team about these 6 key factors for readiness. </a:t>
            </a:r>
            <a:endParaRPr>
              <a:latin typeface="Verdana"/>
              <a:ea typeface="Verdana"/>
              <a:cs typeface="Verdana"/>
              <a:sym typeface="Verdana"/>
            </a:endParaRPr>
          </a:p>
          <a:p>
            <a:pPr marL="457200" lvl="0" indent="-3048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A commitment to a whole school approach and the need for a process for creating a trauma-sensitive school</a:t>
            </a:r>
            <a:endParaRPr>
              <a:latin typeface="Verdana"/>
              <a:ea typeface="Verdana"/>
              <a:cs typeface="Verdana"/>
              <a:sym typeface="Verdana"/>
            </a:endParaRPr>
          </a:p>
          <a:p>
            <a:pPr marL="457200" lvl="0" indent="-304800" algn="l" rtl="0">
              <a:lnSpc>
                <a:spcPct val="100000"/>
              </a:lnSpc>
              <a:spcBef>
                <a:spcPts val="1000"/>
              </a:spcBef>
              <a:spcAft>
                <a:spcPts val="0"/>
              </a:spcAft>
              <a:buClr>
                <a:schemeClr val="dk1"/>
              </a:buClr>
              <a:buSzPts val="1200"/>
              <a:buFont typeface="Verdana"/>
              <a:buAutoNum type="arabicPeriod"/>
            </a:pPr>
            <a:r>
              <a:rPr lang="en-US">
                <a:latin typeface="Verdana"/>
                <a:ea typeface="Verdana"/>
                <a:cs typeface="Verdana"/>
                <a:sym typeface="Verdana"/>
              </a:rPr>
              <a:t>A sense of urgency and motivation to become trauma-sensitive</a:t>
            </a:r>
            <a:endParaRPr>
              <a:latin typeface="Verdana"/>
              <a:ea typeface="Verdana"/>
              <a:cs typeface="Verdana"/>
              <a:sym typeface="Verdana"/>
            </a:endParaRPr>
          </a:p>
          <a:p>
            <a:pPr marL="457200" lvl="0" indent="-304800" algn="l" rtl="0">
              <a:lnSpc>
                <a:spcPct val="100000"/>
              </a:lnSpc>
              <a:spcBef>
                <a:spcPts val="1000"/>
              </a:spcBef>
              <a:spcAft>
                <a:spcPts val="0"/>
              </a:spcAft>
              <a:buClr>
                <a:schemeClr val="dk1"/>
              </a:buClr>
              <a:buSzPts val="1200"/>
              <a:buFont typeface="Verdana"/>
              <a:buAutoNum type="arabicPeriod"/>
            </a:pPr>
            <a:r>
              <a:rPr lang="en-US">
                <a:latin typeface="Verdana"/>
                <a:ea typeface="Verdana"/>
                <a:cs typeface="Verdana"/>
                <a:sym typeface="Verdana"/>
              </a:rPr>
              <a:t>Awareness of barriers and/or supports to implementation</a:t>
            </a:r>
            <a:endParaRPr>
              <a:latin typeface="Verdana"/>
              <a:ea typeface="Verdana"/>
              <a:cs typeface="Verdana"/>
              <a:sym typeface="Verdana"/>
            </a:endParaRPr>
          </a:p>
          <a:p>
            <a:pPr marL="457200" lvl="0" indent="-304800" algn="l" rtl="0">
              <a:lnSpc>
                <a:spcPct val="100000"/>
              </a:lnSpc>
              <a:spcBef>
                <a:spcPts val="1000"/>
              </a:spcBef>
              <a:spcAft>
                <a:spcPts val="0"/>
              </a:spcAft>
              <a:buClr>
                <a:schemeClr val="dk1"/>
              </a:buClr>
              <a:buSzPts val="1200"/>
              <a:buFont typeface="Verdana"/>
              <a:buAutoNum type="arabicPeriod"/>
            </a:pPr>
            <a:r>
              <a:rPr lang="en-US">
                <a:latin typeface="Verdana"/>
                <a:ea typeface="Verdana"/>
                <a:cs typeface="Verdana"/>
                <a:sym typeface="Verdana"/>
              </a:rPr>
              <a:t>Time to engage in the process</a:t>
            </a:r>
            <a:endParaRPr>
              <a:latin typeface="Verdana"/>
              <a:ea typeface="Verdana"/>
              <a:cs typeface="Verdana"/>
              <a:sym typeface="Verdana"/>
            </a:endParaRPr>
          </a:p>
          <a:p>
            <a:pPr marL="457200" lvl="0" indent="-304800" algn="l" rtl="0">
              <a:lnSpc>
                <a:spcPct val="100000"/>
              </a:lnSpc>
              <a:spcBef>
                <a:spcPts val="1000"/>
              </a:spcBef>
              <a:spcAft>
                <a:spcPts val="0"/>
              </a:spcAft>
              <a:buClr>
                <a:schemeClr val="dk1"/>
              </a:buClr>
              <a:buSzPts val="1200"/>
              <a:buFont typeface="Verdana"/>
              <a:buAutoNum type="arabicPeriod"/>
            </a:pPr>
            <a:r>
              <a:rPr lang="en-US">
                <a:latin typeface="Verdana"/>
                <a:ea typeface="Verdana"/>
                <a:cs typeface="Verdana"/>
                <a:sym typeface="Verdana"/>
              </a:rPr>
              <a:t>Alignment with other initiatives that support or compete with the work, and</a:t>
            </a:r>
            <a:endParaRPr>
              <a:latin typeface="Verdana"/>
              <a:ea typeface="Verdana"/>
              <a:cs typeface="Verdana"/>
              <a:sym typeface="Verdana"/>
            </a:endParaRPr>
          </a:p>
          <a:p>
            <a:pPr marL="457200" lvl="0" indent="-304800" algn="l" rtl="0">
              <a:lnSpc>
                <a:spcPct val="100000"/>
              </a:lnSpc>
              <a:spcBef>
                <a:spcPts val="1000"/>
              </a:spcBef>
              <a:spcAft>
                <a:spcPts val="0"/>
              </a:spcAft>
              <a:buClr>
                <a:schemeClr val="dk1"/>
              </a:buClr>
              <a:buSzPts val="1200"/>
              <a:buFont typeface="Verdana"/>
              <a:buAutoNum type="arabicPeriod"/>
            </a:pPr>
            <a:r>
              <a:rPr lang="en-US">
                <a:latin typeface="Verdana"/>
                <a:ea typeface="Verdana"/>
                <a:cs typeface="Verdana"/>
                <a:sym typeface="Verdana"/>
              </a:rPr>
              <a:t>Leadership commitment</a:t>
            </a:r>
            <a:endParaRPr>
              <a:latin typeface="Verdana"/>
              <a:ea typeface="Verdana"/>
              <a:cs typeface="Verdana"/>
              <a:sym typeface="Verdana"/>
            </a:endParaRPr>
          </a:p>
          <a:p>
            <a:pPr marL="0" lvl="0" indent="0" algn="l" rtl="0">
              <a:lnSpc>
                <a:spcPct val="100000"/>
              </a:lnSpc>
              <a:spcBef>
                <a:spcPts val="1000"/>
              </a:spcBef>
              <a:spcAft>
                <a:spcPts val="1000"/>
              </a:spcAft>
              <a:buSzPts val="1400"/>
              <a:buNone/>
            </a:pPr>
            <a:r>
              <a:rPr lang="en-US">
                <a:latin typeface="Verdana"/>
                <a:ea typeface="Verdana"/>
                <a:cs typeface="Verdana"/>
                <a:sym typeface="Verdana"/>
              </a:rPr>
              <a:t>You may not have time to discuss these six key factors right now. Schedule a time to review and examine, Are we ready? What do you need to work on to increase readiness?</a:t>
            </a:r>
            <a:endParaRPr>
              <a:latin typeface="Verdana"/>
              <a:ea typeface="Verdana"/>
              <a:cs typeface="Verdana"/>
              <a:sym typeface="Verdana"/>
            </a:endParaRPr>
          </a:p>
        </p:txBody>
      </p:sp>
      <p:sp>
        <p:nvSpPr>
          <p:cNvPr id="449" name="Google Shape;449;g73a5374f60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b1b2821b4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b1b2821b4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At VTSS we use the Evidence Based Selection Tool to determine readiness and fit.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As the team completes the exploratory phase of implementation, the next fit is to determine if this is a right fit for your school. VTSS developed the Evidence Based Selection Tool to help schools determine readiness to implement a new practice or initiative. This is an important part of the process to determine sustainability.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Handout</a:t>
            </a:r>
            <a:r>
              <a:rPr lang="en-US">
                <a:latin typeface="Verdana"/>
                <a:ea typeface="Verdana"/>
                <a:cs typeface="Verdana"/>
                <a:sym typeface="Verdana"/>
              </a:rPr>
              <a:t>: Tool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456" name="Google Shape;456;gb1b2821b43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3a5374f60_0_5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73a5374f60_0_5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To Know</a:t>
            </a:r>
            <a:r>
              <a:rPr lang="en-U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0000"/>
                </a:solidFill>
                <a:latin typeface="Verdana"/>
                <a:ea typeface="Verdana"/>
                <a:cs typeface="Verdana"/>
                <a:sym typeface="Verdana"/>
              </a:rPr>
              <a:t>We share this checklist with our schools in the trauma-sensitive training – there are many to pick from, and it's always good to explore what is currently out there and select what fits your context.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To Say: </a:t>
            </a:r>
            <a:endParaRPr b="1">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000000"/>
                </a:solidFill>
                <a:latin typeface="Verdana"/>
                <a:ea typeface="Verdana"/>
                <a:cs typeface="Verdana"/>
                <a:sym typeface="Verdana"/>
              </a:rPr>
              <a:t>This is another resource we’ve provided for you from Lesley University and found in your resources is the trauma-sensitive school checklist. Take the time now to locate this resource and review for readiness.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Handout</a:t>
            </a:r>
            <a:r>
              <a:rPr lang="en-U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References</a:t>
            </a:r>
            <a:r>
              <a:rPr lang="en-US" sz="1100" b="1">
                <a:solidFill>
                  <a:srgbClr val="000000"/>
                </a:solidFill>
                <a:latin typeface="Times New Roman"/>
                <a:ea typeface="Times New Roman"/>
                <a:cs typeface="Times New Roman"/>
                <a:sym typeface="Times New Roman"/>
              </a:rPr>
              <a:t>: </a:t>
            </a:r>
            <a:endParaRPr sz="1100"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3"/>
              </a:rPr>
              <a:t>https://lesley.edu/sites/default/files/2017-06/trauma-sensitive-school-checklist.pdf</a:t>
            </a:r>
            <a:endParaRPr sz="1100">
              <a:solidFill>
                <a:srgbClr val="000000"/>
              </a:solidFill>
              <a:latin typeface="Times New Roman"/>
              <a:ea typeface="Times New Roman"/>
              <a:cs typeface="Times New Roman"/>
              <a:sym typeface="Times New Roman"/>
            </a:endParaRPr>
          </a:p>
        </p:txBody>
      </p:sp>
      <p:sp>
        <p:nvSpPr>
          <p:cNvPr id="463" name="Google Shape;463;g73a5374f60_0_5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922f732fd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922f732fd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Another big piece of the “how” is systems change. This is a simple picture to show the importance of full support from the top down and the bottom up. We, as a system, are dedicated to our practices, policies, and way of work to becoming trauma-sensitive.</a:t>
            </a:r>
            <a:endParaRPr>
              <a:latin typeface="Verdana"/>
              <a:ea typeface="Verdana"/>
              <a:cs typeface="Verdana"/>
              <a:sym typeface="Verdana"/>
            </a:endParaRPr>
          </a:p>
        </p:txBody>
      </p:sp>
      <p:sp>
        <p:nvSpPr>
          <p:cNvPr id="471" name="Google Shape;471;g922f732fd7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74563ea09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To Know/To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Managing complex change can be hard. This diagram from the work of Knoster shows the importance of vision, action planning, skills, resources, and motivators for meaningful change. Remove one aspect of the change process and you will have confusion, false starts, anxiety, frustration, and resistence or limited outcomes. Let’s talk about skills. Suppose you discover with your data that students are struggling with social emotional skills. You research evidence based practices, select a practice to teach social emotional learning in the classroom during circle time. If your school does not support the staff through professional learning of the skills, modeling, feedback, and ongoing coaching and observations, you may have a staff with heightened anxiety. In turn, this will impact the fidelity of the practice in the classroom and staff morale.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Handout:</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Reference: </a:t>
            </a:r>
            <a:r>
              <a:rPr lang="en-US">
                <a:latin typeface="Verdana"/>
                <a:ea typeface="Verdana"/>
                <a:cs typeface="Verdana"/>
                <a:sym typeface="Verdana"/>
              </a:rPr>
              <a:t>Adapted from Knoster, T., Villa R., &amp; Thousand, J. (2000). A framework for thinking about systems change. In R. villa &amp; J. Thousand (Eds.), Restructuring for caring and effective education: Piecing the puzzle together (pp. 93-128). Baltimore: Paul H. Brookes Publishing Co.</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477" name="Google Shape;477;g74563ea09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727e4a1c50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727e4a1c50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The framework of data, practices, systems, and examining our outcomes supports the alignment of our work.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Remember alignment within the framework of the implementation logic. Take the time upfront to align your work to all the great things you are already doing with behavior, social emotional wellbeing, and academics. The trauma-sensitive practices are embedded within the framework and become a way of work for your school and division.</a:t>
            </a:r>
            <a:endParaRPr>
              <a:latin typeface="Verdana"/>
              <a:ea typeface="Verdana"/>
              <a:cs typeface="Verdana"/>
              <a:sym typeface="Verdana"/>
            </a:endParaRPr>
          </a:p>
        </p:txBody>
      </p:sp>
      <p:sp>
        <p:nvSpPr>
          <p:cNvPr id="485" name="Google Shape;485;g727e4a1c50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77802af572_1_3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77802af572_1_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rgbClr val="000000"/>
                </a:solidFill>
                <a:latin typeface="Verdana"/>
                <a:ea typeface="Verdana"/>
                <a:cs typeface="Verdana"/>
                <a:sym typeface="Verdana"/>
              </a:rPr>
              <a:t>To Know</a:t>
            </a:r>
            <a:r>
              <a:rPr lang="en-U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0000"/>
                </a:solidFill>
                <a:latin typeface="Verdana"/>
                <a:ea typeface="Verdana"/>
                <a:cs typeface="Verdana"/>
                <a:sym typeface="Verdana"/>
              </a:rPr>
              <a:t>It is always important to look at your team representation.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solidFill>
                  <a:srgbClr val="000000"/>
                </a:solidFill>
                <a:latin typeface="Verdana"/>
                <a:ea typeface="Verdana"/>
                <a:cs typeface="Verdana"/>
                <a:sym typeface="Verdana"/>
              </a:rPr>
              <a:t>To Say</a:t>
            </a:r>
            <a:r>
              <a:rPr lang="en-US">
                <a:solidFill>
                  <a:srgbClr val="000000"/>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0000"/>
                </a:solidFill>
                <a:latin typeface="Verdana"/>
                <a:ea typeface="Verdana"/>
                <a:cs typeface="Verdana"/>
                <a:sym typeface="Verdana"/>
              </a:rPr>
              <a:t>Another important aspect of the “how” is to re-look at your tier 1 team. Consider these items, and what changes need to take place?</a:t>
            </a:r>
            <a:endParaRPr>
              <a:solidFill>
                <a:srgbClr val="000000"/>
              </a:solidFill>
              <a:latin typeface="Verdana"/>
              <a:ea typeface="Verdana"/>
              <a:cs typeface="Verdana"/>
              <a:sym typeface="Verdana"/>
            </a:endParaRPr>
          </a:p>
          <a:p>
            <a:pPr marL="342900" lvl="0" indent="-231140" algn="l" rtl="0">
              <a:lnSpc>
                <a:spcPct val="90000"/>
              </a:lnSpc>
              <a:spcBef>
                <a:spcPts val="0"/>
              </a:spcBef>
              <a:spcAft>
                <a:spcPts val="0"/>
              </a:spcAft>
              <a:buClr>
                <a:schemeClr val="dk1"/>
              </a:buClr>
              <a:buSzPts val="1200"/>
              <a:buFont typeface="Verdana"/>
              <a:buChar char="•"/>
            </a:pPr>
            <a:r>
              <a:rPr lang="en-US">
                <a:latin typeface="Verdana"/>
                <a:ea typeface="Verdana"/>
                <a:cs typeface="Verdana"/>
                <a:sym typeface="Verdana"/>
              </a:rPr>
              <a:t>Representatives from all grade levels, departments</a:t>
            </a:r>
            <a:endParaRPr>
              <a:latin typeface="Verdana"/>
              <a:ea typeface="Verdana"/>
              <a:cs typeface="Verdana"/>
              <a:sym typeface="Verdana"/>
            </a:endParaRPr>
          </a:p>
          <a:p>
            <a:pPr marL="342900" lvl="0" indent="-231140" algn="l" rtl="0">
              <a:lnSpc>
                <a:spcPct val="90000"/>
              </a:lnSpc>
              <a:spcBef>
                <a:spcPts val="1000"/>
              </a:spcBef>
              <a:spcAft>
                <a:spcPts val="0"/>
              </a:spcAft>
              <a:buClr>
                <a:schemeClr val="dk1"/>
              </a:buClr>
              <a:buSzPts val="1200"/>
              <a:buFont typeface="Verdana"/>
              <a:buChar char="•"/>
            </a:pPr>
            <a:r>
              <a:rPr lang="en-US">
                <a:latin typeface="Verdana"/>
                <a:ea typeface="Verdana"/>
                <a:cs typeface="Verdana"/>
                <a:sym typeface="Verdana"/>
              </a:rPr>
              <a:t>Administrator is an active member of the team</a:t>
            </a:r>
            <a:endParaRPr>
              <a:latin typeface="Verdana"/>
              <a:ea typeface="Verdana"/>
              <a:cs typeface="Verdana"/>
              <a:sym typeface="Verdana"/>
            </a:endParaRPr>
          </a:p>
          <a:p>
            <a:pPr marL="342900" lvl="0" indent="-231140" algn="l" rtl="0">
              <a:lnSpc>
                <a:spcPct val="90000"/>
              </a:lnSpc>
              <a:spcBef>
                <a:spcPts val="1000"/>
              </a:spcBef>
              <a:spcAft>
                <a:spcPts val="0"/>
              </a:spcAft>
              <a:buClr>
                <a:schemeClr val="dk1"/>
              </a:buClr>
              <a:buSzPts val="1200"/>
              <a:buFont typeface="Verdana"/>
              <a:buChar char="•"/>
            </a:pPr>
            <a:r>
              <a:rPr lang="en-US">
                <a:latin typeface="Verdana"/>
                <a:ea typeface="Verdana"/>
                <a:cs typeface="Verdana"/>
                <a:sym typeface="Verdana"/>
              </a:rPr>
              <a:t>Team should form around the data points you want to move and your “</a:t>
            </a:r>
            <a:r>
              <a:rPr lang="en-US" i="1">
                <a:latin typeface="Verdana"/>
                <a:ea typeface="Verdana"/>
                <a:cs typeface="Verdana"/>
                <a:sym typeface="Verdana"/>
              </a:rPr>
              <a:t>why.</a:t>
            </a:r>
            <a:r>
              <a:rPr lang="en-US">
                <a:latin typeface="Verdana"/>
                <a:ea typeface="Verdana"/>
                <a:cs typeface="Verdana"/>
                <a:sym typeface="Verdana"/>
              </a:rPr>
              <a:t>”</a:t>
            </a:r>
            <a:endParaRPr>
              <a:latin typeface="Verdana"/>
              <a:ea typeface="Verdana"/>
              <a:cs typeface="Verdana"/>
              <a:sym typeface="Verdana"/>
            </a:endParaRPr>
          </a:p>
          <a:p>
            <a:pPr marL="342900" lvl="0" indent="-215900" algn="l" rtl="0">
              <a:lnSpc>
                <a:spcPct val="90000"/>
              </a:lnSpc>
              <a:spcBef>
                <a:spcPts val="1000"/>
              </a:spcBef>
              <a:spcAft>
                <a:spcPts val="0"/>
              </a:spcAft>
              <a:buClr>
                <a:schemeClr val="dk1"/>
              </a:buClr>
              <a:buSzPts val="1200"/>
              <a:buFont typeface="Verdana"/>
              <a:buChar char="•"/>
            </a:pPr>
            <a:r>
              <a:rPr lang="en-US">
                <a:latin typeface="Verdana"/>
                <a:ea typeface="Verdana"/>
                <a:cs typeface="Verdana"/>
                <a:sym typeface="Verdana"/>
              </a:rPr>
              <a:t>Student representatives/voice, especially with high school</a:t>
            </a:r>
            <a:endParaRPr>
              <a:latin typeface="Verdana"/>
              <a:ea typeface="Verdana"/>
              <a:cs typeface="Verdana"/>
              <a:sym typeface="Verdana"/>
            </a:endParaRPr>
          </a:p>
          <a:p>
            <a:pPr marL="342900" lvl="0" indent="-215900" algn="l" rtl="0">
              <a:lnSpc>
                <a:spcPct val="90000"/>
              </a:lnSpc>
              <a:spcBef>
                <a:spcPts val="1000"/>
              </a:spcBef>
              <a:spcAft>
                <a:spcPts val="0"/>
              </a:spcAft>
              <a:buClr>
                <a:schemeClr val="dk1"/>
              </a:buClr>
              <a:buSzPts val="1200"/>
              <a:buFont typeface="Verdana"/>
              <a:buChar char="•"/>
            </a:pPr>
            <a:r>
              <a:rPr lang="en-US">
                <a:latin typeface="Verdana"/>
                <a:ea typeface="Verdana"/>
                <a:cs typeface="Verdana"/>
                <a:sym typeface="Verdana"/>
              </a:rPr>
              <a:t>Representative/voice of families</a:t>
            </a:r>
            <a:endParaRPr>
              <a:latin typeface="Verdana"/>
              <a:ea typeface="Verdana"/>
              <a:cs typeface="Verdana"/>
              <a:sym typeface="Verdana"/>
            </a:endParaRPr>
          </a:p>
          <a:p>
            <a:pPr marL="342900" lvl="0" indent="-215900" algn="l" rtl="0">
              <a:lnSpc>
                <a:spcPct val="90000"/>
              </a:lnSpc>
              <a:spcBef>
                <a:spcPts val="1000"/>
              </a:spcBef>
              <a:spcAft>
                <a:spcPts val="0"/>
              </a:spcAft>
              <a:buClr>
                <a:schemeClr val="dk1"/>
              </a:buClr>
              <a:buSzPts val="1200"/>
              <a:buFont typeface="Verdana"/>
              <a:buChar char="•"/>
            </a:pPr>
            <a:r>
              <a:rPr lang="en-US">
                <a:latin typeface="Verdana"/>
                <a:ea typeface="Verdana"/>
                <a:cs typeface="Verdana"/>
                <a:sym typeface="Verdana"/>
              </a:rPr>
              <a:t>Representative/voice of your school community</a:t>
            </a:r>
            <a:endParaRPr>
              <a:solidFill>
                <a:srgbClr val="000000"/>
              </a:solidFill>
              <a:latin typeface="Verdana"/>
              <a:ea typeface="Verdana"/>
              <a:cs typeface="Verdana"/>
              <a:sym typeface="Verdana"/>
            </a:endParaRPr>
          </a:p>
          <a:p>
            <a:pPr marL="0" lvl="0" indent="0" algn="l" rtl="0">
              <a:lnSpc>
                <a:spcPct val="100000"/>
              </a:lnSpc>
              <a:spcBef>
                <a:spcPts val="1000"/>
              </a:spcBef>
              <a:spcAft>
                <a:spcPts val="0"/>
              </a:spcAft>
              <a:buClr>
                <a:schemeClr val="dk1"/>
              </a:buClr>
              <a:buSzPts val="1400"/>
              <a:buFont typeface="Arial"/>
              <a:buNone/>
            </a:pPr>
            <a:endParaRPr>
              <a:solidFill>
                <a:srgbClr val="006387"/>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marR="0" lvl="0" indent="0" algn="l" rtl="0">
              <a:lnSpc>
                <a:spcPct val="100000"/>
              </a:lnSpc>
              <a:spcBef>
                <a:spcPts val="0"/>
              </a:spcBef>
              <a:spcAft>
                <a:spcPts val="0"/>
              </a:spcAft>
              <a:buSzPts val="1400"/>
              <a:buNone/>
            </a:pPr>
            <a:endParaRPr>
              <a:latin typeface="Verdana"/>
              <a:ea typeface="Verdana"/>
              <a:cs typeface="Verdana"/>
              <a:sym typeface="Verdana"/>
            </a:endParaRPr>
          </a:p>
          <a:p>
            <a:pPr marL="0" marR="0" lvl="0" indent="0" algn="l" rtl="0">
              <a:lnSpc>
                <a:spcPct val="100000"/>
              </a:lnSpc>
              <a:spcBef>
                <a:spcPts val="0"/>
              </a:spcBef>
              <a:spcAft>
                <a:spcPts val="0"/>
              </a:spcAft>
              <a:buSzPts val="1400"/>
              <a:buNone/>
            </a:pPr>
            <a:endParaRPr i="0" u="none" strike="noStrike" cap="none">
              <a:solidFill>
                <a:schemeClr val="dk1"/>
              </a:solidFill>
              <a:latin typeface="Verdana"/>
              <a:ea typeface="Verdana"/>
              <a:cs typeface="Verdana"/>
              <a:sym typeface="Verdana"/>
            </a:endParaRPr>
          </a:p>
        </p:txBody>
      </p:sp>
      <p:sp>
        <p:nvSpPr>
          <p:cNvPr id="494" name="Google Shape;494;g77802af572_1_3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62ffa2b50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862ffa2b5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9" name="Google Shape;219;g862ffa2b50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77802af572_1_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rgbClr val="000000"/>
                </a:solidFill>
                <a:latin typeface="Verdana"/>
                <a:ea typeface="Verdana"/>
                <a:cs typeface="Verdana"/>
                <a:sym typeface="Verdana"/>
              </a:rPr>
              <a:t>To Know: </a:t>
            </a:r>
            <a:r>
              <a:rPr lang="en-US">
                <a:solidFill>
                  <a:srgbClr val="000000"/>
                </a:solidFill>
                <a:latin typeface="Verdana"/>
                <a:ea typeface="Verdana"/>
                <a:cs typeface="Verdana"/>
                <a:sym typeface="Verdana"/>
              </a:rPr>
              <a:t>Consider other service providers that may have expertise in trauma and support staff, students, and families</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solidFill>
                  <a:srgbClr val="000000"/>
                </a:solidFill>
                <a:latin typeface="Verdana"/>
                <a:ea typeface="Verdana"/>
                <a:cs typeface="Verdana"/>
                <a:sym typeface="Verdana"/>
              </a:rPr>
              <a:t>To Say: </a:t>
            </a:r>
            <a:endParaRPr b="1">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solidFill>
                  <a:srgbClr val="000000"/>
                </a:solidFill>
                <a:latin typeface="Verdana"/>
                <a:ea typeface="Verdana"/>
                <a:cs typeface="Verdana"/>
                <a:sym typeface="Verdana"/>
              </a:rPr>
              <a:t>Remember that it can be challenging to be an expert in all areas of practice. When you consider your resources such as school psychologist, school social workers, school nurses, and your community mental health providers, how can they support the work of a trauma-sensitive school?</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500" name="Google Shape;500;g77802af572_1_5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727e4a1c5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727e4a1c50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Professional Learning is imperative and specialized. We also use data to inform the need for professional learning and designing of content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 shared an example in managing complex change of the importance of professional learning. Let’s pause and take a look specifically at tier 1, 2, and 3 examples of professional learning. Take a moment to read. What are you curious about? Who on your staff can help with the professional learning? Do you need external supports or training?</a:t>
            </a:r>
            <a:endParaRPr>
              <a:latin typeface="Verdana"/>
              <a:ea typeface="Verdana"/>
              <a:cs typeface="Verdana"/>
              <a:sym typeface="Verdana"/>
            </a:endParaRPr>
          </a:p>
        </p:txBody>
      </p:sp>
      <p:sp>
        <p:nvSpPr>
          <p:cNvPr id="507" name="Google Shape;507;g727e4a1c50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73a5374f60_0_18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73a5374f60_0_18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Using all data available to you will be important. We have to consider evidence that shows we are becoming more trauma-sensitive.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How will you know your school has become trauma-sensitive? Let’s take a look at qualitative changes and outcome measures.</a:t>
            </a:r>
            <a:endParaRPr>
              <a:latin typeface="Verdana"/>
              <a:ea typeface="Verdana"/>
              <a:cs typeface="Verdana"/>
              <a:sym typeface="Verdana"/>
            </a:endParaRPr>
          </a:p>
        </p:txBody>
      </p:sp>
      <p:sp>
        <p:nvSpPr>
          <p:cNvPr id="518" name="Google Shape;518;g73a5374f60_0_18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3a5374f60_0_18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73a5374f60_0_18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Qualitative changes are important to examine changes and outcomes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Your team will want to always examine data. Qualitative data is often overlooked and is so important. These data items are often collected anecdotally or through surveys with open-ended questions. You can also collect data through focus groups and discussions. </a:t>
            </a:r>
            <a:endParaRPr>
              <a:latin typeface="Verdana"/>
              <a:ea typeface="Verdana"/>
              <a:cs typeface="Verdana"/>
              <a:sym typeface="Verdana"/>
            </a:endParaRPr>
          </a:p>
        </p:txBody>
      </p:sp>
      <p:sp>
        <p:nvSpPr>
          <p:cNvPr id="525" name="Google Shape;525;g73a5374f60_0_18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a5374f60_0_18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73a5374f60_0_18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Quantitative data will provide evidence of intended outcomes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Here are examples of quantitative data. Take a look at the data you probably have access to if you were to consider collaboration. For example, collaborating with the school nurse to examine number of students coming to the clinic, and the reasons why they come. </a:t>
            </a:r>
            <a:endParaRPr>
              <a:latin typeface="Verdana"/>
              <a:ea typeface="Verdana"/>
              <a:cs typeface="Verdana"/>
              <a:sym typeface="Verdana"/>
            </a:endParaRPr>
          </a:p>
        </p:txBody>
      </p:sp>
      <p:sp>
        <p:nvSpPr>
          <p:cNvPr id="532" name="Google Shape;532;g73a5374f60_0_18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73a5374f60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73a5374f60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“Becoming a Trauma-Sensitive School”.  This is your time to pause and reflect on the “how”. Are you ready to engage in the work? How will you begin implementation of the work?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 </a:t>
            </a:r>
            <a:endParaRPr b="1">
              <a:latin typeface="Verdana"/>
              <a:ea typeface="Verdana"/>
              <a:cs typeface="Verdana"/>
              <a:sym typeface="Verdana"/>
            </a:endParaRPr>
          </a:p>
        </p:txBody>
      </p:sp>
      <p:sp>
        <p:nvSpPr>
          <p:cNvPr id="539" name="Google Shape;539;g73a5374f60_4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62ffa2b50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862ffa2b50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547" name="Google Shape;547;g862ffa2b50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62ffa2b50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862ffa2b5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6" name="Google Shape;226;g862ffa2b50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62ffa2b50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862ffa2b50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3" name="Google Shape;233;g862ffa2b50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trauma-sensitive schools. This powerpoint shares key information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Welcome to the learning module, “Becoming a Trauma-Sensitive School”. Let’s get started!</a:t>
            </a:r>
            <a:endParaRPr>
              <a:latin typeface="Verdana"/>
              <a:ea typeface="Verdana"/>
              <a:cs typeface="Verdana"/>
              <a:sym typeface="Verdana"/>
            </a:endParaRPr>
          </a:p>
        </p:txBody>
      </p:sp>
      <p:sp>
        <p:nvSpPr>
          <p:cNvPr id="239" name="Google Shape;23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3a5374f6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73a5374f60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During this module we hope you will begin to understand the importance of using data to inform the importance of trauma-sensitive practices and the importance of the alignment of trauma-sensitive practices into a multi-tiered systems of supports. Lastly, how will you know if your school is ready for implementation?</a:t>
            </a:r>
            <a:endParaRPr>
              <a:latin typeface="Verdana"/>
              <a:ea typeface="Verdana"/>
              <a:cs typeface="Verdana"/>
              <a:sym typeface="Verdana"/>
            </a:endParaRPr>
          </a:p>
        </p:txBody>
      </p:sp>
      <p:sp>
        <p:nvSpPr>
          <p:cNvPr id="245" name="Google Shape;245;g73a5374f60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6da21957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76da21957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Definition of Virginia Tiered Systems of Supports (VTSS)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best place to start with this module is the definition of Virginia Tiered Systems of Supports, or VTSS.  </a:t>
            </a:r>
            <a:r>
              <a:rPr lang="en-US">
                <a:solidFill>
                  <a:srgbClr val="2C2C2C"/>
                </a:solidFill>
                <a:highlight>
                  <a:schemeClr val="lt1"/>
                </a:highlight>
                <a:latin typeface="Verdana"/>
                <a:ea typeface="Verdana"/>
                <a:cs typeface="Verdana"/>
                <a:sym typeface="Verdana"/>
              </a:rPr>
              <a:t>Virginia Tiered Systems of Supports is a </a:t>
            </a:r>
            <a:r>
              <a:rPr lang="en-US" b="1">
                <a:highlight>
                  <a:schemeClr val="lt1"/>
                </a:highlight>
                <a:latin typeface="Verdana"/>
                <a:ea typeface="Verdana"/>
                <a:cs typeface="Verdana"/>
                <a:sym typeface="Verdana"/>
              </a:rPr>
              <a:t>data-informed decision making </a:t>
            </a:r>
            <a:r>
              <a:rPr lang="en-US">
                <a:solidFill>
                  <a:srgbClr val="2C2C2C"/>
                </a:solidFill>
                <a:highlight>
                  <a:schemeClr val="lt1"/>
                </a:highlight>
                <a:latin typeface="Verdana"/>
                <a:ea typeface="Verdana"/>
                <a:cs typeface="Verdana"/>
                <a:sym typeface="Verdana"/>
              </a:rPr>
              <a:t>framework for establishing the </a:t>
            </a:r>
            <a:r>
              <a:rPr lang="en-US" b="1">
                <a:highlight>
                  <a:schemeClr val="lt1"/>
                </a:highlight>
                <a:latin typeface="Verdana"/>
                <a:ea typeface="Verdana"/>
                <a:cs typeface="Verdana"/>
                <a:sym typeface="Verdana"/>
              </a:rPr>
              <a:t>social culture</a:t>
            </a:r>
            <a:r>
              <a:rPr lang="en-US">
                <a:highlight>
                  <a:schemeClr val="lt1"/>
                </a:highlight>
                <a:latin typeface="Verdana"/>
                <a:ea typeface="Verdana"/>
                <a:cs typeface="Verdana"/>
                <a:sym typeface="Verdana"/>
              </a:rPr>
              <a:t> </a:t>
            </a:r>
            <a:r>
              <a:rPr lang="en-US">
                <a:solidFill>
                  <a:srgbClr val="2C2C2C"/>
                </a:solidFill>
                <a:highlight>
                  <a:schemeClr val="lt1"/>
                </a:highlight>
                <a:latin typeface="Verdana"/>
                <a:ea typeface="Verdana"/>
                <a:cs typeface="Verdana"/>
                <a:sym typeface="Verdana"/>
              </a:rPr>
              <a:t>and </a:t>
            </a:r>
            <a:r>
              <a:rPr lang="en-US" b="1">
                <a:highlight>
                  <a:schemeClr val="lt1"/>
                </a:highlight>
                <a:latin typeface="Verdana"/>
                <a:ea typeface="Verdana"/>
                <a:cs typeface="Verdana"/>
                <a:sym typeface="Verdana"/>
              </a:rPr>
              <a:t>academic</a:t>
            </a:r>
            <a:r>
              <a:rPr lang="en-US">
                <a:highlight>
                  <a:schemeClr val="lt1"/>
                </a:highlight>
                <a:latin typeface="Verdana"/>
                <a:ea typeface="Verdana"/>
                <a:cs typeface="Verdana"/>
                <a:sym typeface="Verdana"/>
              </a:rPr>
              <a:t> </a:t>
            </a:r>
            <a:r>
              <a:rPr lang="en-US">
                <a:solidFill>
                  <a:srgbClr val="2C2C2C"/>
                </a:solidFill>
                <a:highlight>
                  <a:schemeClr val="lt1"/>
                </a:highlight>
                <a:latin typeface="Verdana"/>
                <a:ea typeface="Verdana"/>
                <a:cs typeface="Verdana"/>
                <a:sym typeface="Verdana"/>
              </a:rPr>
              <a:t>and </a:t>
            </a:r>
            <a:r>
              <a:rPr lang="en-US" b="1">
                <a:highlight>
                  <a:schemeClr val="lt1"/>
                </a:highlight>
                <a:latin typeface="Verdana"/>
                <a:ea typeface="Verdana"/>
                <a:cs typeface="Verdana"/>
                <a:sym typeface="Verdana"/>
              </a:rPr>
              <a:t>behavioral</a:t>
            </a:r>
            <a:r>
              <a:rPr lang="en-US" b="1">
                <a:solidFill>
                  <a:schemeClr val="accent3"/>
                </a:solidFill>
                <a:highlight>
                  <a:schemeClr val="lt1"/>
                </a:highlight>
                <a:latin typeface="Verdana"/>
                <a:ea typeface="Verdana"/>
                <a:cs typeface="Verdana"/>
                <a:sym typeface="Verdana"/>
              </a:rPr>
              <a:t> </a:t>
            </a:r>
            <a:r>
              <a:rPr lang="en-US">
                <a:solidFill>
                  <a:srgbClr val="2C2C2C"/>
                </a:solidFill>
                <a:highlight>
                  <a:schemeClr val="lt1"/>
                </a:highlight>
                <a:latin typeface="Verdana"/>
                <a:ea typeface="Verdana"/>
                <a:cs typeface="Verdana"/>
                <a:sym typeface="Verdana"/>
              </a:rPr>
              <a:t>supports needed for the school to be an effective learning environment, for academics, behavior and social-emotional wellbeing, for </a:t>
            </a:r>
            <a:r>
              <a:rPr lang="en-US" b="1" i="1">
                <a:highlight>
                  <a:schemeClr val="lt1"/>
                </a:highlight>
                <a:latin typeface="Verdana"/>
                <a:ea typeface="Verdana"/>
                <a:cs typeface="Verdana"/>
                <a:sym typeface="Verdana"/>
              </a:rPr>
              <a:t>all</a:t>
            </a:r>
            <a:r>
              <a:rPr lang="en-US">
                <a:highlight>
                  <a:schemeClr val="lt1"/>
                </a:highlight>
                <a:latin typeface="Verdana"/>
                <a:ea typeface="Verdana"/>
                <a:cs typeface="Verdana"/>
                <a:sym typeface="Verdana"/>
              </a:rPr>
              <a:t> </a:t>
            </a:r>
            <a:r>
              <a:rPr lang="en-US">
                <a:solidFill>
                  <a:srgbClr val="2C2C2C"/>
                </a:solidFill>
                <a:highlight>
                  <a:schemeClr val="lt1"/>
                </a:highlight>
                <a:latin typeface="Verdana"/>
                <a:ea typeface="Verdana"/>
                <a:cs typeface="Verdana"/>
                <a:sym typeface="Verdana"/>
              </a:rPr>
              <a:t>students. Notice the bolded words. Our data-informed decisions are key to establishing supports needed for all students. Also, we all tend to have a preference. Maybe you are a teacher skilled in high quality instruction. Maybe you are a school counselor who supports the division with social-emotional learning. Or, maybe you are a behavior specialist who is an expert in managing behaviors. Think of behavior, academics, and social-emotional wellbeing as a three-legged stool. All three are important to the success of the student. How do we work together to provide an effective learning environment?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52" name="Google Shape;252;g76da219570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hyperlink" Target="https://www.facebook.com/vtssric/" TargetMode="Externa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33185840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457200" y="274638"/>
            <a:ext cx="8229600" cy="1143000"/>
          </a:xfrm>
          <a:prstGeom prst="rect">
            <a:avLst/>
          </a:prstGeom>
          <a:solidFill>
            <a:srgbClr val="E8E8E8">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87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solidFill>
            <a:srgbClr val="E8E8E8">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233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228600"/>
            <a:ext cx="8686799" cy="11430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9402507-FB67-3E1F-1DB6-F5112B306E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100909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er and Content N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228600"/>
            <a:ext cx="8686799" cy="11430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889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8E8E8"/>
          </a:solidFill>
          <a:ln w="28575">
            <a:noFill/>
          </a:ln>
        </p:spPr>
        <p:txBody>
          <a:bodyPr>
            <a:no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9A5E429F-778F-4134-A28E-A68AB88014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51133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Header Only NL">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8E8E8"/>
          </a:solidFill>
          <a:ln w="28575">
            <a:noFill/>
          </a:ln>
        </p:spPr>
        <p:txBody>
          <a:bodyPr>
            <a:no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865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ometric Header">
    <p:spTree>
      <p:nvGrpSpPr>
        <p:cNvPr id="1" name=""/>
        <p:cNvGrpSpPr/>
        <p:nvPr/>
      </p:nvGrpSpPr>
      <p:grpSpPr>
        <a:xfrm>
          <a:off x="0" y="0"/>
          <a:ext cx="0" cy="0"/>
          <a:chOff x="0" y="0"/>
          <a:chExt cx="0" cy="0"/>
        </a:xfrm>
      </p:grpSpPr>
      <p:pic>
        <p:nvPicPr>
          <p:cNvPr id="5" name="Google Shape;26;p16">
            <a:extLst>
              <a:ext uri="{FF2B5EF4-FFF2-40B4-BE49-F238E27FC236}">
                <a16:creationId xmlns:a16="http://schemas.microsoft.com/office/drawing/2014/main" id="{369982F6-8B59-9342-7F93-0C14A9446E18}"/>
              </a:ext>
            </a:extLst>
          </p:cNvPr>
          <p:cNvPicPr preferRelativeResize="0"/>
          <p:nvPr userDrawn="1"/>
        </p:nvPicPr>
        <p:blipFill rotWithShape="1">
          <a:blip r:embed="rId2">
            <a:alphaModFix/>
          </a:blip>
          <a:srcRect t="38740" b="38740"/>
          <a:stretch/>
        </p:blipFill>
        <p:spPr>
          <a:xfrm>
            <a:off x="0" y="0"/>
            <a:ext cx="9144000" cy="1554480"/>
          </a:xfrm>
          <a:prstGeom prst="rect">
            <a:avLst/>
          </a:prstGeom>
          <a:noFill/>
          <a:ln>
            <a:noFill/>
          </a:ln>
        </p:spPr>
      </p:pic>
      <p:pic>
        <p:nvPicPr>
          <p:cNvPr id="10" name="Picture 9">
            <a:extLst>
              <a:ext uri="{FF2B5EF4-FFF2-40B4-BE49-F238E27FC236}">
                <a16:creationId xmlns:a16="http://schemas.microsoft.com/office/drawing/2014/main" id="{B0CE34E5-20C8-4035-B66F-5236093F0B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200" y="148669"/>
            <a:ext cx="1050987" cy="530748"/>
          </a:xfrm>
          <a:prstGeom prst="rect">
            <a:avLst/>
          </a:prstGeom>
        </p:spPr>
      </p:pic>
      <p:sp>
        <p:nvSpPr>
          <p:cNvPr id="6" name="Content Placeholder 2">
            <a:extLst>
              <a:ext uri="{FF2B5EF4-FFF2-40B4-BE49-F238E27FC236}">
                <a16:creationId xmlns:a16="http://schemas.microsoft.com/office/drawing/2014/main" id="{F7E6B9A3-1060-70A1-B76F-F4CA7810D477}"/>
              </a:ext>
            </a:extLst>
          </p:cNvPr>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53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4BD600-4804-475D-A57F-0EA3A59DE8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242043429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N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9137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w/Footer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6" t="10365" r="-236" b="30817"/>
          <a:stretch/>
        </p:blipFill>
        <p:spPr>
          <a:xfrm>
            <a:off x="0" y="5249173"/>
            <a:ext cx="9144000" cy="1680713"/>
          </a:xfrm>
          <a:prstGeom prst="rect">
            <a:avLst/>
          </a:prstGeom>
        </p:spPr>
      </p:pic>
    </p:spTree>
    <p:extLst>
      <p:ext uri="{BB962C8B-B14F-4D97-AF65-F5344CB8AC3E}">
        <p14:creationId xmlns:p14="http://schemas.microsoft.com/office/powerpoint/2010/main" val="53812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113121692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w/Foote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descr="A group of people smiling&#10;&#10;Description automatically generated with medium confidence">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01" b="7407"/>
          <a:stretch/>
        </p:blipFill>
        <p:spPr>
          <a:xfrm>
            <a:off x="0" y="5249173"/>
            <a:ext cx="9144000" cy="1680713"/>
          </a:xfrm>
          <a:prstGeom prst="rect">
            <a:avLst/>
          </a:prstGeom>
        </p:spPr>
      </p:pic>
    </p:spTree>
    <p:extLst>
      <p:ext uri="{BB962C8B-B14F-4D97-AF65-F5344CB8AC3E}">
        <p14:creationId xmlns:p14="http://schemas.microsoft.com/office/powerpoint/2010/main" val="936637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a:blip r:embed="rId3">
            <a:extLst>
              <a:ext uri="{28A0092B-C50C-407E-A947-70E740481C1C}">
                <a14:useLocalDpi xmlns:a14="http://schemas.microsoft.com/office/drawing/2010/main" val="0"/>
              </a:ext>
            </a:extLst>
          </a:blip>
          <a:srcRect t="11971" b="11971"/>
          <a:stretch/>
        </p:blipFill>
        <p:spPr>
          <a:xfrm>
            <a:off x="0" y="5249173"/>
            <a:ext cx="9144000" cy="1680713"/>
          </a:xfrm>
          <a:prstGeom prst="rect">
            <a:avLst/>
          </a:prstGeom>
        </p:spPr>
      </p:pic>
    </p:spTree>
    <p:extLst>
      <p:ext uri="{BB962C8B-B14F-4D97-AF65-F5344CB8AC3E}">
        <p14:creationId xmlns:p14="http://schemas.microsoft.com/office/powerpoint/2010/main" val="134496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w/Footer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a:blip r:embed="rId3">
            <a:extLst>
              <a:ext uri="{28A0092B-C50C-407E-A947-70E740481C1C}">
                <a14:useLocalDpi xmlns:a14="http://schemas.microsoft.com/office/drawing/2010/main" val="0"/>
              </a:ext>
            </a:extLst>
          </a:blip>
          <a:srcRect t="11971" b="11971"/>
          <a:stretch/>
        </p:blipFill>
        <p:spPr>
          <a:xfrm>
            <a:off x="0" y="5249173"/>
            <a:ext cx="9144000" cy="1680713"/>
          </a:xfrm>
          <a:prstGeom prst="rect">
            <a:avLst/>
          </a:prstGeom>
        </p:spPr>
      </p:pic>
    </p:spTree>
    <p:extLst>
      <p:ext uri="{BB962C8B-B14F-4D97-AF65-F5344CB8AC3E}">
        <p14:creationId xmlns:p14="http://schemas.microsoft.com/office/powerpoint/2010/main" val="1964477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w/Footer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 t="52" r="-126" b="39102"/>
          <a:stretch/>
        </p:blipFill>
        <p:spPr>
          <a:xfrm>
            <a:off x="11502" y="5183038"/>
            <a:ext cx="9144000" cy="1680713"/>
          </a:xfrm>
          <a:prstGeom prst="rect">
            <a:avLst/>
          </a:prstGeom>
        </p:spPr>
      </p:pic>
    </p:spTree>
    <p:extLst>
      <p:ext uri="{BB962C8B-B14F-4D97-AF65-F5344CB8AC3E}">
        <p14:creationId xmlns:p14="http://schemas.microsoft.com/office/powerpoint/2010/main" val="265704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rgbClr val="E8E8E8"/>
          </a:solidFill>
          <a:ln w="28575">
            <a:noFill/>
            <a:prstDash val="solid"/>
          </a:ln>
        </p:spPr>
        <p:txBody>
          <a:bodyPr>
            <a:noAutofit/>
          </a:bodyPr>
          <a:lstStyle>
            <a:lvl1pPr algn="ctr">
              <a:defRPr sz="38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9309413-1D8D-4738-8130-ACE8AB09F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26" y="154896"/>
            <a:ext cx="2667000" cy="1346835"/>
          </a:xfrm>
          <a:prstGeom prst="rect">
            <a:avLst/>
          </a:prstGeom>
        </p:spPr>
      </p:pic>
      <p:pic>
        <p:nvPicPr>
          <p:cNvPr id="5" name="Picture 4">
            <a:extLst>
              <a:ext uri="{FF2B5EF4-FFF2-40B4-BE49-F238E27FC236}">
                <a16:creationId xmlns:a16="http://schemas.microsoft.com/office/drawing/2014/main" id="{D64B602A-3E52-412C-3182-91FAAB2348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2317584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mparison NL">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rgbClr val="E8E8E8"/>
          </a:solidFill>
          <a:ln w="28575">
            <a:noFill/>
            <a:prstDash val="solid"/>
          </a:ln>
        </p:spPr>
        <p:txBody>
          <a:bodyPr>
            <a:noAutofit/>
          </a:bodyPr>
          <a:lstStyle>
            <a:lvl1pPr algn="ctr">
              <a:defRPr sz="38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9309413-1D8D-4738-8130-ACE8AB09F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26" y="154896"/>
            <a:ext cx="2667000" cy="1346835"/>
          </a:xfrm>
          <a:prstGeom prst="rect">
            <a:avLst/>
          </a:prstGeom>
        </p:spPr>
      </p:pic>
    </p:spTree>
    <p:extLst>
      <p:ext uri="{BB962C8B-B14F-4D97-AF65-F5344CB8AC3E}">
        <p14:creationId xmlns:p14="http://schemas.microsoft.com/office/powerpoint/2010/main" val="374260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0507"/>
            <a:ext cx="8229600" cy="1325563"/>
          </a:xfrm>
          <a:solidFill>
            <a:srgbClr val="E8E8E8"/>
          </a:solidFill>
          <a:ln w="28575">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b="0" dirty="0">
                <a:effectLst/>
              </a:rPr>
              <a:t> Click to add text</a:t>
            </a:r>
            <a:endParaRPr lang="en-US" dirty="0"/>
          </a:p>
        </p:txBody>
      </p:sp>
      <p:sp>
        <p:nvSpPr>
          <p:cNvPr id="3" name="Text Placeholder 2"/>
          <p:cNvSpPr>
            <a:spLocks noGrp="1"/>
          </p:cNvSpPr>
          <p:nvPr>
            <p:ph type="body" idx="1"/>
          </p:nvPr>
        </p:nvSpPr>
        <p:spPr>
          <a:xfrm>
            <a:off x="912813" y="1666567"/>
            <a:ext cx="3582988" cy="657533"/>
          </a:xfrm>
          <a:solidFill>
            <a:srgbClr val="F2F2F2">
              <a:alpha val="74902"/>
            </a:srgbClr>
          </a:solidFill>
        </p:spPr>
        <p:txBody>
          <a:bodyPr anchor="b">
            <a:no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826" y="2451651"/>
            <a:ext cx="4040188" cy="3674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673500"/>
            <a:ext cx="3581400" cy="639762"/>
          </a:xfrm>
          <a:solidFill>
            <a:srgbClr val="F2F2F2">
              <a:alpha val="75000"/>
            </a:srgbClr>
          </a:solidFill>
        </p:spPr>
        <p:txBody>
          <a:bodyPr anchor="b">
            <a:norm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451649"/>
            <a:ext cx="4038600" cy="3674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672590"/>
            <a:ext cx="457200" cy="651510"/>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a:effectLst/>
              </a:rPr>
              <a:t> </a:t>
            </a:r>
            <a:endParaRPr lang="en-US"/>
          </a:p>
        </p:txBody>
      </p:sp>
      <p:sp>
        <p:nvSpPr>
          <p:cNvPr id="11" name="Rectangle 10"/>
          <p:cNvSpPr/>
          <p:nvPr userDrawn="1"/>
        </p:nvSpPr>
        <p:spPr>
          <a:xfrm>
            <a:off x="4648200" y="1666566"/>
            <a:ext cx="457200" cy="646695"/>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7CB0B77-3D71-4414-AC21-15FFEA2CFD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2230518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2 N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7375"/>
            <a:ext cx="8229600" cy="1325563"/>
          </a:xfrm>
          <a:solidFill>
            <a:srgbClr val="E8E8E8"/>
          </a:solidFill>
          <a:ln w="28575">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b="0" dirty="0">
                <a:effectLst/>
              </a:rPr>
              <a:t> Click to add text</a:t>
            </a:r>
            <a:endParaRPr lang="en-US" dirty="0"/>
          </a:p>
        </p:txBody>
      </p:sp>
      <p:sp>
        <p:nvSpPr>
          <p:cNvPr id="3" name="Text Placeholder 2"/>
          <p:cNvSpPr>
            <a:spLocks noGrp="1"/>
          </p:cNvSpPr>
          <p:nvPr>
            <p:ph type="body" idx="1"/>
          </p:nvPr>
        </p:nvSpPr>
        <p:spPr>
          <a:xfrm>
            <a:off x="912813" y="1666567"/>
            <a:ext cx="3582988" cy="657533"/>
          </a:xfrm>
          <a:solidFill>
            <a:srgbClr val="F2F2F2">
              <a:alpha val="75000"/>
            </a:srgbClr>
          </a:solidFill>
        </p:spPr>
        <p:txBody>
          <a:bodyPr anchor="b">
            <a:no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826" y="2451651"/>
            <a:ext cx="4040188" cy="3674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673500"/>
            <a:ext cx="3581400" cy="639762"/>
          </a:xfrm>
          <a:solidFill>
            <a:srgbClr val="F2F2F2">
              <a:alpha val="75000"/>
            </a:srgbClr>
          </a:solidFill>
        </p:spPr>
        <p:txBody>
          <a:bodyPr anchor="b">
            <a:norm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451649"/>
            <a:ext cx="4038600" cy="3674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672590"/>
            <a:ext cx="457200" cy="651510"/>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a:effectLst/>
              </a:rPr>
              <a:t> </a:t>
            </a:r>
            <a:endParaRPr lang="en-US"/>
          </a:p>
        </p:txBody>
      </p:sp>
      <p:sp>
        <p:nvSpPr>
          <p:cNvPr id="11" name="Rectangle 10"/>
          <p:cNvSpPr/>
          <p:nvPr userDrawn="1"/>
        </p:nvSpPr>
        <p:spPr>
          <a:xfrm>
            <a:off x="4648200" y="1666566"/>
            <a:ext cx="457200" cy="646695"/>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019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12778"/>
          </a:xfrm>
          <a:solidFill>
            <a:srgbClr val="E8E8E8">
              <a:alpha val="75000"/>
            </a:srgbClr>
          </a:solidFill>
        </p:spPr>
        <p:txBody>
          <a:bodyPr>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457200" y="273362"/>
            <a:ext cx="457200" cy="1161288"/>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FDE338-D81B-482A-ABA8-F071B82124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362249295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NL">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12778"/>
          </a:xfrm>
          <a:solidFill>
            <a:srgbClr val="E8E8E8">
              <a:alpha val="75000"/>
            </a:srgbClr>
          </a:solidFill>
        </p:spPr>
        <p:txBody>
          <a:bodyPr>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457200" y="273362"/>
            <a:ext cx="457200" cy="1161288"/>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805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61011361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2259"/>
            <a:ext cx="7886700" cy="1325563"/>
          </a:xfrm>
          <a:solidFill>
            <a:srgbClr val="E8E8E8"/>
          </a:solidFill>
          <a:ln w="28575">
            <a:noFill/>
          </a:ln>
        </p:spPr>
        <p:txBody>
          <a:bodyPr>
            <a:no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dirty="0"/>
              <a:t>VTSS Social Media</a:t>
            </a:r>
          </a:p>
        </p:txBody>
      </p:sp>
      <p:pic>
        <p:nvPicPr>
          <p:cNvPr id="9" name="Picture 8">
            <a:extLst>
              <a:ext uri="{FF2B5EF4-FFF2-40B4-BE49-F238E27FC236}">
                <a16:creationId xmlns:a16="http://schemas.microsoft.com/office/drawing/2014/main" id="{9A5E429F-778F-4134-A28E-A68AB88014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grpSp>
        <p:nvGrpSpPr>
          <p:cNvPr id="6" name="Google Shape;113;p32">
            <a:extLst>
              <a:ext uri="{FF2B5EF4-FFF2-40B4-BE49-F238E27FC236}">
                <a16:creationId xmlns:a16="http://schemas.microsoft.com/office/drawing/2014/main" id="{42B8E812-B16D-ADE3-4C6C-EEF306840C1D}"/>
              </a:ext>
            </a:extLst>
          </p:cNvPr>
          <p:cNvGrpSpPr/>
          <p:nvPr userDrawn="1"/>
        </p:nvGrpSpPr>
        <p:grpSpPr>
          <a:xfrm>
            <a:off x="2144995" y="3177707"/>
            <a:ext cx="4854010" cy="1143000"/>
            <a:chOff x="1981200" y="1826567"/>
            <a:chExt cx="4854010" cy="1143000"/>
          </a:xfrm>
        </p:grpSpPr>
        <p:pic>
          <p:nvPicPr>
            <p:cNvPr id="7" name="Google Shape;114;p32">
              <a:hlinkClick r:id="rId3"/>
              <a:extLst>
                <a:ext uri="{FF2B5EF4-FFF2-40B4-BE49-F238E27FC236}">
                  <a16:creationId xmlns:a16="http://schemas.microsoft.com/office/drawing/2014/main" id="{6FC5BCFB-5F64-02C2-02A2-548628F73656}"/>
                </a:ext>
              </a:extLst>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8" name="Google Shape;115;p32">
              <a:extLst>
                <a:ext uri="{FF2B5EF4-FFF2-40B4-BE49-F238E27FC236}">
                  <a16:creationId xmlns:a16="http://schemas.microsoft.com/office/drawing/2014/main" id="{A2931D83-EC5F-280D-B78C-B3D81DBCEABA}"/>
                </a:ext>
              </a:extLst>
            </p:cNvPr>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Verdana" panose="020B0604030504040204" pitchFamily="34" charset="0"/>
                  <a:ea typeface="Verdana" panose="020B0604030504040204" pitchFamily="34" charset="0"/>
                  <a:cs typeface="Arial"/>
                  <a:sym typeface="Arial"/>
                </a:rPr>
                <a:t>Twitter – </a:t>
              </a:r>
              <a:r>
                <a:rPr lang="en-US" sz="2400" b="0" i="0" u="sng" strike="noStrike" cap="none" dirty="0">
                  <a:solidFill>
                    <a:schemeClr val="dk1"/>
                  </a:solidFill>
                  <a:latin typeface="Verdana" panose="020B0604030504040204" pitchFamily="34" charset="0"/>
                  <a:ea typeface="Verdana" panose="020B0604030504040204" pitchFamily="34" charset="0"/>
                  <a:cs typeface="Arial"/>
                  <a:sym typeface="Arial"/>
                  <a:hlinkClick r:id="rId3">
                    <a:extLst>
                      <a:ext uri="{A12FA001-AC4F-418D-AE19-62706E023703}">
                        <ahyp:hlinkClr xmlns:ahyp="http://schemas.microsoft.com/office/drawing/2018/hyperlinkcolor" val="tx"/>
                      </a:ext>
                    </a:extLst>
                  </a:hlinkClick>
                </a:rPr>
                <a:t>VTSS_RIC</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grpSp>
      <p:grpSp>
        <p:nvGrpSpPr>
          <p:cNvPr id="10" name="Google Shape;116;p32">
            <a:extLst>
              <a:ext uri="{FF2B5EF4-FFF2-40B4-BE49-F238E27FC236}">
                <a16:creationId xmlns:a16="http://schemas.microsoft.com/office/drawing/2014/main" id="{4014FE97-15DA-DCFE-4CDB-BD4F721E8FB7}"/>
              </a:ext>
            </a:extLst>
          </p:cNvPr>
          <p:cNvGrpSpPr/>
          <p:nvPr userDrawn="1"/>
        </p:nvGrpSpPr>
        <p:grpSpPr>
          <a:xfrm>
            <a:off x="2050634" y="4545484"/>
            <a:ext cx="5042731" cy="1143000"/>
            <a:chOff x="1981200" y="3426768"/>
            <a:chExt cx="5042731" cy="1143000"/>
          </a:xfrm>
        </p:grpSpPr>
        <p:pic>
          <p:nvPicPr>
            <p:cNvPr id="11" name="Google Shape;117;p32">
              <a:hlinkClick r:id="rId5"/>
              <a:extLst>
                <a:ext uri="{FF2B5EF4-FFF2-40B4-BE49-F238E27FC236}">
                  <a16:creationId xmlns:a16="http://schemas.microsoft.com/office/drawing/2014/main" id="{F1908D97-BC2F-CEC4-4999-9E8AE94CC3A6}"/>
                </a:ext>
              </a:extLst>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2" name="Google Shape;118;p32">
              <a:extLst>
                <a:ext uri="{FF2B5EF4-FFF2-40B4-BE49-F238E27FC236}">
                  <a16:creationId xmlns:a16="http://schemas.microsoft.com/office/drawing/2014/main" id="{64FE0FA9-F8A4-F14B-45C2-BDB59DC9ECED}"/>
                </a:ext>
              </a:extLst>
            </p:cNvPr>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Arial"/>
                  <a:sym typeface="Arial"/>
                </a:rPr>
                <a:t>Facebook – </a:t>
              </a:r>
              <a:r>
                <a:rPr lang="en-US" sz="2400" u="sng" dirty="0">
                  <a:solidFill>
                    <a:schemeClr val="dk1"/>
                  </a:solidFill>
                  <a:latin typeface="Verdana" panose="020B0604030504040204" pitchFamily="34" charset="0"/>
                  <a:ea typeface="Verdana" panose="020B0604030504040204" pitchFamily="34" charset="0"/>
                  <a:cs typeface="Arial"/>
                  <a:sym typeface="Arial"/>
                  <a:hlinkClick r:id="rId5">
                    <a:extLst>
                      <a:ext uri="{A12FA001-AC4F-418D-AE19-62706E023703}">
                        <ahyp:hlinkClr xmlns:ahyp="http://schemas.microsoft.com/office/drawing/2018/hyperlinkcolor" val="tx"/>
                      </a:ext>
                    </a:extLst>
                  </a:hlinkClick>
                </a:rPr>
                <a:t>VTSSRIC</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grpSp>
      <p:sp>
        <p:nvSpPr>
          <p:cNvPr id="13" name="TextBox 12">
            <a:extLst>
              <a:ext uri="{FF2B5EF4-FFF2-40B4-BE49-F238E27FC236}">
                <a16:creationId xmlns:a16="http://schemas.microsoft.com/office/drawing/2014/main" id="{FBA517D6-76D7-E052-1463-80BA0CA2BA41}"/>
              </a:ext>
            </a:extLst>
          </p:cNvPr>
          <p:cNvSpPr txBox="1"/>
          <p:nvPr userDrawn="1"/>
        </p:nvSpPr>
        <p:spPr>
          <a:xfrm>
            <a:off x="1066800" y="1752600"/>
            <a:ext cx="6781800"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Thank you for attending and please feel free to tag us at any of our social media handles below!</a:t>
            </a:r>
          </a:p>
        </p:txBody>
      </p:sp>
    </p:spTree>
    <p:extLst>
      <p:ext uri="{BB962C8B-B14F-4D97-AF65-F5344CB8AC3E}">
        <p14:creationId xmlns:p14="http://schemas.microsoft.com/office/powerpoint/2010/main" val="265661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1" y="104910"/>
            <a:ext cx="2666998" cy="1346833"/>
          </a:xfrm>
          <a:prstGeom prst="rect">
            <a:avLst/>
          </a:prstGeom>
        </p:spPr>
      </p:pic>
    </p:spTree>
    <p:extLst>
      <p:ext uri="{BB962C8B-B14F-4D97-AF65-F5344CB8AC3E}">
        <p14:creationId xmlns:p14="http://schemas.microsoft.com/office/powerpoint/2010/main" val="1572583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99831"/>
            <a:ext cx="9147018" cy="276316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1" y="104910"/>
            <a:ext cx="2666998" cy="1346833"/>
          </a:xfrm>
          <a:prstGeom prst="rect">
            <a:avLst/>
          </a:prstGeom>
        </p:spPr>
      </p:pic>
    </p:spTree>
    <p:extLst>
      <p:ext uri="{BB962C8B-B14F-4D97-AF65-F5344CB8AC3E}">
        <p14:creationId xmlns:p14="http://schemas.microsoft.com/office/powerpoint/2010/main" val="73732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BC70F05F-BEC9-4681-BCCE-AB04C8A371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14140339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 VTSS Text">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60F2AAEC-6B64-E080-B0A8-225065C1AFAB}"/>
              </a:ext>
            </a:extLst>
          </p:cNvPr>
          <p:cNvSpPr txBox="1"/>
          <p:nvPr/>
        </p:nvSpPr>
        <p:spPr>
          <a:xfrm>
            <a:off x="152400" y="471984"/>
            <a:ext cx="8763000" cy="738664"/>
          </a:xfrm>
          <a:prstGeom prst="rect">
            <a:avLst/>
          </a:prstGeom>
          <a:noFill/>
        </p:spPr>
        <p:txBody>
          <a:bodyPr wrap="square" rtlCol="0">
            <a:spAutoFit/>
          </a:bodyPr>
          <a:lstStyle/>
          <a:p>
            <a:pPr algn="ctr"/>
            <a:r>
              <a:rPr lang="en-US" sz="4200" b="1" dirty="0">
                <a:solidFill>
                  <a:srgbClr val="003369"/>
                </a:solidFill>
                <a:latin typeface="Quattrocento Sans" panose="020B0502050000020003" pitchFamily="34" charset="0"/>
              </a:rPr>
              <a:t>Virginia Tiered Systems of Supports</a:t>
            </a:r>
          </a:p>
        </p:txBody>
      </p:sp>
    </p:spTree>
    <p:extLst>
      <p:ext uri="{BB962C8B-B14F-4D97-AF65-F5344CB8AC3E}">
        <p14:creationId xmlns:p14="http://schemas.microsoft.com/office/powerpoint/2010/main" val="28117912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E8E8E8">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83074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0"/>
        <p:cNvGrpSpPr/>
        <p:nvPr/>
      </p:nvGrpSpPr>
      <p:grpSpPr>
        <a:xfrm>
          <a:off x="0" y="0"/>
          <a:ext cx="0" cy="0"/>
          <a:chOff x="0" y="0"/>
          <a:chExt cx="0" cy="0"/>
        </a:xfrm>
      </p:grpSpPr>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269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409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7F05-971A-3008-889E-FA99EDBB85E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F8B68F-6526-30F5-111A-1EF41197CD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647B1-62A7-F05E-EB09-1C8AA328ADD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55EAA-EC24-4F94-B6F9-6980D3CA7310}" type="datetimeFigureOut">
              <a:rPr lang="en-US" smtClean="0"/>
              <a:t>2/21/2024</a:t>
            </a:fld>
            <a:endParaRPr lang="en-US"/>
          </a:p>
        </p:txBody>
      </p:sp>
      <p:sp>
        <p:nvSpPr>
          <p:cNvPr id="5" name="Footer Placeholder 4">
            <a:extLst>
              <a:ext uri="{FF2B5EF4-FFF2-40B4-BE49-F238E27FC236}">
                <a16:creationId xmlns:a16="http://schemas.microsoft.com/office/drawing/2014/main" id="{EFFBA8E3-E9C5-5F79-9D50-04BF724BD6D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BAFC7-C0AE-2A61-6A21-89786E3E27D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3391-620D-432B-945C-DCE6E8E7CD09}" type="slidenum">
              <a:rPr lang="en-US" smtClean="0"/>
              <a:t>‹#›</a:t>
            </a:fld>
            <a:endParaRPr lang="en-US"/>
          </a:p>
        </p:txBody>
      </p:sp>
    </p:spTree>
    <p:extLst>
      <p:ext uri="{BB962C8B-B14F-4D97-AF65-F5344CB8AC3E}">
        <p14:creationId xmlns:p14="http://schemas.microsoft.com/office/powerpoint/2010/main" val="784428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yQdOLl6d2c"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bis.org/Common/Cms/files/pbisresources/TeachingSocialEmotionalCompetenciesWithinAPBISFramework.pdf"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traumasensitiveschools.org/about-tlpi/"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safesupportivelearning.ed.gov/sites/default/files/03%20P2_Integrating%20Trauma-Sensitive%20Practices%20in%20Schools_10.15.15_to%20ED.pdf"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hyperlink" Target="https://lesley.edu/sites/default/files/2017-06/trauma-sensitive-school-checklist.pdf" TargetMode="External"/><Relationship Id="rId4" Type="http://schemas.openxmlformats.org/officeDocument/2006/relationships/hyperlink" Target="https://rdcu.be/b4AW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g922f732fd7_1_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600" dirty="0">
                <a:solidFill>
                  <a:srgbClr val="000000"/>
                </a:solidFill>
                <a:highlight>
                  <a:srgbClr val="FFFFFF"/>
                </a:highlight>
              </a:rPr>
              <a:t>Welcome to our on-line trauma learning modules for Virginia Tiered Systems of Supports. We believe that becoming a Trauma-Sensitive School is a journey. Throughout this journey will provide you tools to develop the systems to gain knowledge, to build practices, and to have the skills to support a Trauma-Sensitive School. Your  professional journey includes engaging and practical learning modules. Within the learning modules you will interact with content that is focused on developing a Trauma Sensitive School. Supplemental activities, resources, and an action planner are included to help guide your implementation. Videos from experts and division staff implementers are also included with each module to enrich your experience.</a:t>
            </a:r>
          </a:p>
          <a:p>
            <a:pPr marL="0" lvl="0" indent="0" algn="l" rtl="0">
              <a:lnSpc>
                <a:spcPct val="100000"/>
              </a:lnSpc>
              <a:spcBef>
                <a:spcPts val="360"/>
              </a:spcBef>
              <a:spcAft>
                <a:spcPts val="0"/>
              </a:spcAft>
              <a:buSzPts val="1800"/>
              <a:buNone/>
            </a:pPr>
            <a:r>
              <a:rPr lang="en-US" sz="1600" dirty="0">
                <a:solidFill>
                  <a:srgbClr val="000000"/>
                </a:solidFill>
                <a:highlight>
                  <a:srgbClr val="FFFFFF"/>
                </a:highlight>
              </a:rPr>
              <a:t>Finally, our six modules are focused on the following topics: Module 1: Introduction to Trauma and Becoming a Trauma-Sensitive School; Module 2: Families and Communities as Partners; Module 3: How Trauma Impacts Learning; Module 4: Strategies and Classroom Practices (academic, social emotional learning, trauma-sensitive environments, regulation, cognitive problem solving, relationships, school wide discipline, self care); Module 5: Implementation and Systems (division, staff, administrators); Module 6: Resilience. </a:t>
            </a:r>
            <a:endParaRPr lang="en-US" sz="1600" dirty="0">
              <a:solidFill>
                <a:srgbClr val="000000"/>
              </a:solidFill>
            </a:endParaRPr>
          </a:p>
        </p:txBody>
      </p:sp>
      <p:sp>
        <p:nvSpPr>
          <p:cNvPr id="201" name="Google Shape;201;g922f732fd7_1_0"/>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Module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76da219570_1_804"/>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Intersection of Trauma Sensitivity and VTSS</a:t>
            </a:r>
            <a:endParaRPr dirty="0">
              <a:solidFill>
                <a:srgbClr val="000000"/>
              </a:solidFill>
            </a:endParaRPr>
          </a:p>
        </p:txBody>
      </p:sp>
      <p:graphicFrame>
        <p:nvGraphicFramePr>
          <p:cNvPr id="263" name="Google Shape;263;g76da219570_1_804"/>
          <p:cNvGraphicFramePr/>
          <p:nvPr>
            <p:extLst>
              <p:ext uri="{D42A27DB-BD31-4B8C-83A1-F6EECF244321}">
                <p14:modId xmlns:p14="http://schemas.microsoft.com/office/powerpoint/2010/main" val="3686578506"/>
              </p:ext>
            </p:extLst>
          </p:nvPr>
        </p:nvGraphicFramePr>
        <p:xfrm>
          <a:off x="228625" y="1559675"/>
          <a:ext cx="8686800" cy="5029050"/>
        </p:xfrm>
        <a:graphic>
          <a:graphicData uri="http://schemas.openxmlformats.org/drawingml/2006/table">
            <a:tbl>
              <a:tblPr firstRow="1">
                <a:noFill/>
                <a:tableStyleId>{92DBC199-EC84-42EE-9ED1-22DAA1F39368}</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solidFill>
                          <a:schemeClr val="tx1"/>
                        </a:solidFill>
                      </a:endParaRPr>
                    </a:p>
                  </a:txBody>
                  <a:tcPr marL="91425" marR="91425" marT="91425" marB="91425">
                    <a:solidFill>
                      <a:schemeClr val="bg1">
                        <a:lumMod val="75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solidFill>
                          <a:schemeClr val="tx1"/>
                        </a:solidFill>
                      </a:endParaRPr>
                    </a:p>
                  </a:txBody>
                  <a:tcPr marL="91425" marR="91425" marT="91425" marB="91425">
                    <a:solidFill>
                      <a:schemeClr val="bg1">
                        <a:lumMod val="75000"/>
                      </a:schemeClr>
                    </a:solidFill>
                  </a:tcPr>
                </a:tc>
                <a:extLst>
                  <a:ext uri="{0D108BD9-81ED-4DB2-BD59-A6C34878D82A}">
                    <a16:rowId xmlns:a16="http://schemas.microsoft.com/office/drawing/2014/main" val="3282391524"/>
                  </a:ext>
                </a:extLst>
              </a:tr>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tx1"/>
                          </a:solidFill>
                        </a:rPr>
                        <a:t>Multi-tiered Systems of Supports</a:t>
                      </a:r>
                      <a:endParaRPr sz="1800" b="1" u="none" strike="noStrike" cap="none" dirty="0">
                        <a:solidFill>
                          <a:schemeClr val="tx1"/>
                        </a:solidFill>
                      </a:endParaRPr>
                    </a:p>
                  </a:txBody>
                  <a:tcPr marL="91425" marR="91425" marT="91425" marB="91425">
                    <a:solidFill>
                      <a:schemeClr val="bg1">
                        <a:lumMod val="75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chemeClr val="tx1"/>
                          </a:solidFill>
                        </a:rPr>
                        <a:t>Trauma-Sensitive</a:t>
                      </a:r>
                      <a:endParaRPr sz="1800" b="1" u="none" strike="noStrike" cap="none" dirty="0">
                        <a:solidFill>
                          <a:schemeClr val="tx1"/>
                        </a:solidFill>
                      </a:endParaRPr>
                    </a:p>
                  </a:txBody>
                  <a:tcPr marL="91425" marR="91425" marT="91425" marB="91425">
                    <a:solidFill>
                      <a:schemeClr val="bg1">
                        <a:lumMod val="75000"/>
                      </a:schemeClr>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Tier 3:</a:t>
                      </a:r>
                      <a:r>
                        <a:rPr lang="en-US" sz="1800" u="none" strike="noStrike" cap="none" dirty="0"/>
                        <a:t>  Functional Behavioral Assessments and individualized plans and supports.</a:t>
                      </a:r>
                      <a:endParaRPr sz="1800" u="none" strike="noStrike" cap="none" dirty="0"/>
                    </a:p>
                  </a:txBody>
                  <a:tcPr marL="91425" marR="91425" marT="91425" marB="91425">
                    <a:solidFill>
                      <a:srgbClr val="E8E8E8"/>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Tier 3:</a:t>
                      </a:r>
                      <a:r>
                        <a:rPr lang="en-US" sz="1800" u="none" strike="noStrike" cap="none" dirty="0"/>
                        <a:t>  Trauma-related factors are considered in individual assessments and plans. School provides or connects to trauma-specific mental health services.</a:t>
                      </a:r>
                      <a:endParaRPr sz="1800" u="none" strike="noStrike" cap="none" dirty="0"/>
                    </a:p>
                  </a:txBody>
                  <a:tcPr marL="91425" marR="91425" marT="91425" marB="91425">
                    <a:solidFill>
                      <a:srgbClr val="E8E8E8"/>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Tier 2: </a:t>
                      </a:r>
                      <a:r>
                        <a:rPr lang="en-US" sz="1800" u="none" strike="noStrike" cap="none" dirty="0"/>
                        <a:t> Behavioral and academic skill development groups.</a:t>
                      </a:r>
                      <a:endParaRPr sz="1800" u="none" strike="noStrike" cap="none" dirty="0"/>
                    </a:p>
                  </a:txBody>
                  <a:tcPr marL="91425" marR="91425" marT="91425" marB="91425">
                    <a:solidFill>
                      <a:srgbClr val="E8E8E8"/>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Tier 2: </a:t>
                      </a:r>
                      <a:r>
                        <a:rPr lang="en-US" sz="1800" u="none" strike="noStrike" cap="none" dirty="0"/>
                        <a:t> Group-level skill-building considers trauma and key factors for resilience-building.</a:t>
                      </a:r>
                      <a:endParaRPr sz="1800" u="none" strike="noStrike" cap="none" dirty="0"/>
                    </a:p>
                  </a:txBody>
                  <a:tcPr marL="91425" marR="91425" marT="91425" marB="91425">
                    <a:solidFill>
                      <a:srgbClr val="E8E8E8"/>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Tier 1:</a:t>
                      </a:r>
                      <a:r>
                        <a:rPr lang="en-US" sz="1800" u="none" strike="noStrike" cap="none"/>
                        <a:t>  Creating a positive school culture, teaching social skills, positively reinforcing prosocial behaviors, structuring the environment to prevent undesirable  behaviors.</a:t>
                      </a:r>
                      <a:endParaRPr sz="1800" u="none" strike="noStrike" cap="none"/>
                    </a:p>
                  </a:txBody>
                  <a:tcPr marL="91425" marR="91425" marT="91425" marB="91425">
                    <a:solidFill>
                      <a:srgbClr val="E8E8E8"/>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Tier 1:</a:t>
                      </a:r>
                      <a:r>
                        <a:rPr lang="en-US" sz="1800" u="none" strike="noStrike" cap="none" dirty="0"/>
                        <a:t>  Training all staff on trauma and its impact.  Identifying and minimizing trauma-related triggers. Upholding core principles of that support positive school culture. Teaching self-regulation</a:t>
                      </a:r>
                      <a:endParaRPr sz="1800" u="none" strike="noStrike" cap="none" dirty="0"/>
                    </a:p>
                  </a:txBody>
                  <a:tcPr marL="91425" marR="91425" marT="91425" marB="91425">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99BED-57D3-664D-AFDA-FCF23C837F40}"/>
              </a:ext>
            </a:extLst>
          </p:cNvPr>
          <p:cNvSpPr>
            <a:spLocks noGrp="1"/>
          </p:cNvSpPr>
          <p:nvPr>
            <p:ph idx="1"/>
          </p:nvPr>
        </p:nvSpPr>
        <p:spPr/>
        <p:txBody>
          <a:bodyPr/>
          <a:lstStyle/>
          <a:p>
            <a:endParaRPr lang="en-US"/>
          </a:p>
        </p:txBody>
      </p:sp>
      <p:sp>
        <p:nvSpPr>
          <p:cNvPr id="269" name="Google Shape;269;g76da219570_1_996"/>
          <p:cNvSpPr txBox="1">
            <a:spLocks noGrp="1"/>
          </p:cNvSpPr>
          <p:nvPr>
            <p:ph type="title"/>
          </p:nvPr>
        </p:nvSpPr>
        <p:spPr>
          <a:prstGeom prst="rect">
            <a:avLst/>
          </a:prstGeom>
          <a:solidFill>
            <a:schemeClr val="bg1">
              <a:lumMod val="75000"/>
            </a:scheme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a:solidFill>
                  <a:srgbClr val="000000"/>
                </a:solidFill>
                <a:latin typeface="Verdana"/>
                <a:ea typeface="Verdana"/>
                <a:cs typeface="Verdana"/>
                <a:sym typeface="Verdana"/>
              </a:rPr>
              <a:t>A Blended Model</a:t>
            </a:r>
            <a:endParaRPr sz="4000" i="0" u="none" strike="noStrike" cap="none">
              <a:solidFill>
                <a:srgbClr val="000000"/>
              </a:solidFill>
              <a:latin typeface="Verdana"/>
              <a:ea typeface="Verdana"/>
              <a:cs typeface="Verdana"/>
              <a:sym typeface="Verdana"/>
            </a:endParaRPr>
          </a:p>
        </p:txBody>
      </p:sp>
      <p:graphicFrame>
        <p:nvGraphicFramePr>
          <p:cNvPr id="270" name="Google Shape;270;g76da219570_1_996"/>
          <p:cNvGraphicFramePr/>
          <p:nvPr>
            <p:extLst>
              <p:ext uri="{D42A27DB-BD31-4B8C-83A1-F6EECF244321}">
                <p14:modId xmlns:p14="http://schemas.microsoft.com/office/powerpoint/2010/main" val="3828798756"/>
              </p:ext>
            </p:extLst>
          </p:nvPr>
        </p:nvGraphicFramePr>
        <p:xfrm>
          <a:off x="381000" y="1600200"/>
          <a:ext cx="8458200" cy="3255790"/>
        </p:xfrm>
        <a:graphic>
          <a:graphicData uri="http://schemas.openxmlformats.org/drawingml/2006/table">
            <a:tbl>
              <a:tblPr firstRow="1">
                <a:noFill/>
                <a:tableStyleId>{92DBC199-EC84-42EE-9ED1-22DAA1F39368}</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12650">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latin typeface="Verdana"/>
                        <a:ea typeface="Verdana"/>
                        <a:cs typeface="Verdana"/>
                        <a:sym typeface="Verdana"/>
                      </a:endParaRPr>
                    </a:p>
                  </a:txBody>
                  <a:tcPr marL="91425" marR="91425" marT="91425" marB="91425" anchor="ctr">
                    <a:lnL w="28575" cap="flat" cmpd="sng">
                      <a:solidFill>
                        <a:srgbClr val="666666"/>
                      </a:solidFill>
                      <a:prstDash val="solid"/>
                      <a:round/>
                      <a:headEnd type="none" w="sm" len="sm"/>
                      <a:tailEnd type="none" w="sm" len="sm"/>
                    </a:lnL>
                    <a:lnR w="28575" cap="flat" cmpd="sng" algn="ctr">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latin typeface="Verdana"/>
                        <a:ea typeface="Verdana"/>
                        <a:cs typeface="Verdana"/>
                        <a:sym typeface="Verdana"/>
                      </a:endParaRPr>
                    </a:p>
                  </a:txBody>
                  <a:tcPr marL="91425" marR="91425" marT="91425" marB="91425" anchor="ctr">
                    <a:lnL w="28575" cap="flat" cmpd="sng" algn="ctr">
                      <a:solidFill>
                        <a:srgbClr val="666666"/>
                      </a:solidFill>
                      <a:prstDash val="solid"/>
                      <a:round/>
                      <a:headEnd type="none" w="sm" len="sm"/>
                      <a:tailEnd type="none" w="sm" len="sm"/>
                    </a:lnL>
                    <a:lnR w="28575" cap="flat" cmpd="sng" algn="ctr">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latin typeface="Verdana"/>
                        <a:ea typeface="Verdana"/>
                        <a:cs typeface="Verdana"/>
                        <a:sym typeface="Verdana"/>
                      </a:endParaRPr>
                    </a:p>
                  </a:txBody>
                  <a:tcPr marL="91425" marR="91425" marT="91425" marB="91425" anchor="ctr">
                    <a:lnL w="28575" cap="flat" cmpd="sng" algn="ctr">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CCCCCC"/>
                    </a:solidFill>
                  </a:tcPr>
                </a:tc>
                <a:extLst>
                  <a:ext uri="{0D108BD9-81ED-4DB2-BD59-A6C34878D82A}">
                    <a16:rowId xmlns:a16="http://schemas.microsoft.com/office/drawing/2014/main" val="3028456226"/>
                  </a:ext>
                </a:extLst>
              </a:tr>
              <a:tr h="5126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Verdana"/>
                          <a:ea typeface="Verdana"/>
                          <a:cs typeface="Verdana"/>
                          <a:sym typeface="Verdana"/>
                        </a:rPr>
                        <a:t>ACADEMIC COMPETENCIES</a:t>
                      </a:r>
                      <a:endParaRPr sz="1800" b="1" u="none" strike="noStrike" cap="none">
                        <a:latin typeface="Verdana"/>
                        <a:ea typeface="Verdana"/>
                        <a:cs typeface="Verdana"/>
                        <a:sym typeface="Verdana"/>
                      </a:endParaRPr>
                    </a:p>
                  </a:txBody>
                  <a:tcPr marL="91425" marR="91425" marT="91425" marB="91425" anchor="ctr">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lgn="ctr">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Verdana"/>
                          <a:ea typeface="Verdana"/>
                          <a:cs typeface="Verdana"/>
                          <a:sym typeface="Verdana"/>
                        </a:rPr>
                        <a:t>BEHAVIOR </a:t>
                      </a:r>
                      <a:endParaRPr sz="1800" b="1" u="none" strike="noStrike" cap="none" dirty="0">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Verdana"/>
                          <a:ea typeface="Verdana"/>
                          <a:cs typeface="Verdana"/>
                          <a:sym typeface="Verdana"/>
                        </a:rPr>
                        <a:t>COMPETENCIES</a:t>
                      </a:r>
                      <a:endParaRPr sz="1800" b="1" u="none" strike="noStrike" cap="none" dirty="0">
                        <a:latin typeface="Verdana"/>
                        <a:ea typeface="Verdana"/>
                        <a:cs typeface="Verdana"/>
                        <a:sym typeface="Verdana"/>
                      </a:endParaRPr>
                    </a:p>
                  </a:txBody>
                  <a:tcPr marL="91425" marR="91425" marT="91425" marB="91425" anchor="ctr">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lgn="ctr">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CCCCC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Verdana"/>
                          <a:ea typeface="Verdana"/>
                          <a:cs typeface="Verdana"/>
                          <a:sym typeface="Verdana"/>
                        </a:rPr>
                        <a:t>SOCIAL EMOTIONAL COMPETENCIES</a:t>
                      </a:r>
                      <a:endParaRPr sz="1800" b="1" u="none" strike="noStrike" cap="none">
                        <a:latin typeface="Verdana"/>
                        <a:ea typeface="Verdana"/>
                        <a:cs typeface="Verdana"/>
                        <a:sym typeface="Verdana"/>
                      </a:endParaRPr>
                    </a:p>
                  </a:txBody>
                  <a:tcPr marL="91425" marR="91425" marT="91425" marB="91425" anchor="ctr">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lgn="ctr">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699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Verdana"/>
                          <a:ea typeface="Verdana"/>
                          <a:cs typeface="Verdana"/>
                          <a:sym typeface="Verdana"/>
                        </a:rPr>
                        <a:t>Activities are structured in predictable and emotionally safe ways and information is presented, learning assessed, using multiple modes.</a:t>
                      </a:r>
                      <a:endParaRPr sz="1400" u="none" strike="noStrike" cap="none"/>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Verdana"/>
                          <a:ea typeface="Verdana"/>
                          <a:cs typeface="Verdana"/>
                          <a:sym typeface="Verdana"/>
                        </a:rPr>
                        <a:t>Expected academic and social behaviors are taught directly to all students in classrooms and across other campus settings/locations.</a:t>
                      </a:r>
                      <a:endParaRPr sz="1400" u="none" strike="noStrike" cap="none"/>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dirty="0">
                          <a:latin typeface="Verdana"/>
                          <a:ea typeface="Verdana"/>
                          <a:cs typeface="Verdana"/>
                          <a:sym typeface="Verdana"/>
                        </a:rPr>
                        <a:t>Team uses community data and student and family perception data/focus groups to inform development of student expectations as well as staff expectations for the teaching matrix</a:t>
                      </a:r>
                      <a:endParaRPr sz="1400" u="none" strike="noStrike" cap="none" dirty="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636A4-BB74-A9F2-A672-C86B1BD2624F}"/>
              </a:ext>
            </a:extLst>
          </p:cNvPr>
          <p:cNvSpPr>
            <a:spLocks noGrp="1"/>
          </p:cNvSpPr>
          <p:nvPr>
            <p:ph idx="1"/>
          </p:nvPr>
        </p:nvSpPr>
        <p:spPr/>
        <p:txBody>
          <a:bodyPr/>
          <a:lstStyle/>
          <a:p>
            <a:endParaRPr lang="en-US"/>
          </a:p>
        </p:txBody>
      </p:sp>
      <p:sp>
        <p:nvSpPr>
          <p:cNvPr id="276" name="Google Shape;276;g77bbc70595_0_51"/>
          <p:cNvSpPr txBox="1">
            <a:spLocks noGrp="1"/>
          </p:cNvSpPr>
          <p:nvPr>
            <p:ph type="title"/>
          </p:nvPr>
        </p:nvSpPr>
        <p:spPr>
          <a:prstGeom prst="rect">
            <a:avLst/>
          </a:prstGeom>
          <a:solidFill>
            <a:schemeClr val="bg1">
              <a:lumMod val="7500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Sample Resource Map</a:t>
            </a:r>
            <a:endParaRPr/>
          </a:p>
        </p:txBody>
      </p:sp>
      <p:pic>
        <p:nvPicPr>
          <p:cNvPr id="277" name="Google Shape;277;g77bbc70595_0_51" descr="Example of a VTSS Resource Map"/>
          <p:cNvPicPr preferRelativeResize="0"/>
          <p:nvPr/>
        </p:nvPicPr>
        <p:blipFill rotWithShape="1">
          <a:blip r:embed="rId3">
            <a:alphaModFix/>
          </a:blip>
          <a:srcRect/>
          <a:stretch/>
        </p:blipFill>
        <p:spPr>
          <a:xfrm>
            <a:off x="218563" y="1497278"/>
            <a:ext cx="8706884" cy="5287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73a5374f60_2_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360"/>
              </a:spcBef>
              <a:spcAft>
                <a:spcPts val="0"/>
              </a:spcAft>
              <a:buSzPts val="6200"/>
              <a:buChar char="•"/>
            </a:pPr>
            <a:r>
              <a:rPr lang="en-US" sz="6200" b="1" dirty="0"/>
              <a:t>Why?</a:t>
            </a:r>
            <a:endParaRPr sz="6200" b="1" dirty="0"/>
          </a:p>
          <a:p>
            <a:pPr marL="457200" lvl="0" indent="-457200" algn="l" rtl="0">
              <a:lnSpc>
                <a:spcPct val="100000"/>
              </a:lnSpc>
              <a:spcBef>
                <a:spcPts val="1000"/>
              </a:spcBef>
              <a:spcAft>
                <a:spcPts val="0"/>
              </a:spcAft>
              <a:buSzPts val="6200"/>
              <a:buChar char="•"/>
            </a:pPr>
            <a:r>
              <a:rPr lang="en-US" sz="6200" dirty="0"/>
              <a:t>What?</a:t>
            </a:r>
            <a:endParaRPr sz="6200" dirty="0"/>
          </a:p>
          <a:p>
            <a:pPr marL="457200" lvl="0" indent="-457200" algn="l" rtl="0">
              <a:lnSpc>
                <a:spcPct val="100000"/>
              </a:lnSpc>
              <a:spcBef>
                <a:spcPts val="1000"/>
              </a:spcBef>
              <a:spcAft>
                <a:spcPts val="1000"/>
              </a:spcAft>
              <a:buSzPts val="6200"/>
              <a:buChar char="•"/>
            </a:pPr>
            <a:r>
              <a:rPr lang="en-US" sz="6200" dirty="0"/>
              <a:t>How?</a:t>
            </a:r>
            <a:endParaRPr sz="6200" dirty="0"/>
          </a:p>
        </p:txBody>
      </p:sp>
      <p:sp>
        <p:nvSpPr>
          <p:cNvPr id="284" name="Google Shape;284;g73a5374f60_2_7"/>
          <p:cNvSpPr txBox="1">
            <a:spLocks noGrp="1"/>
          </p:cNvSpPr>
          <p:nvPr>
            <p:ph type="title"/>
          </p:nvPr>
        </p:nvSpPr>
        <p:spPr>
          <a:prstGeom prst="rect">
            <a:avLst/>
          </a:prstGeom>
          <a:solidFill>
            <a:schemeClr val="bg1">
              <a:lumMod val="75000"/>
              <a:alpha val="6745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Becoming a Trauma-Sensitive School</a:t>
            </a:r>
            <a:endParaRPr dirty="0">
              <a:solidFill>
                <a:srgbClr val="000000"/>
              </a:solidFill>
            </a:endParaRPr>
          </a:p>
        </p:txBody>
      </p:sp>
      <p:pic>
        <p:nvPicPr>
          <p:cNvPr id="285" name="Google Shape;285;g73a5374f60_2_7">
            <a:extLst>
              <a:ext uri="{C183D7F6-B498-43B3-948B-1728B52AA6E4}">
                <adec:decorative xmlns:adec="http://schemas.microsoft.com/office/drawing/2017/decorative" val="1"/>
              </a:ext>
            </a:extLst>
          </p:cNvPr>
          <p:cNvPicPr preferRelativeResize="0"/>
          <p:nvPr/>
        </p:nvPicPr>
        <p:blipFill rotWithShape="1">
          <a:blip r:embed="rId3">
            <a:alphaModFix/>
          </a:blip>
          <a:srcRect l="27876" r="23759"/>
          <a:stretch/>
        </p:blipFill>
        <p:spPr>
          <a:xfrm>
            <a:off x="5277025" y="1600200"/>
            <a:ext cx="2542826" cy="525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661589-415C-9B53-9889-FEA0B36FE7E1}"/>
              </a:ext>
            </a:extLst>
          </p:cNvPr>
          <p:cNvSpPr>
            <a:spLocks noGrp="1"/>
          </p:cNvSpPr>
          <p:nvPr>
            <p:ph idx="1"/>
          </p:nvPr>
        </p:nvSpPr>
        <p:spPr/>
        <p:txBody>
          <a:bodyPr/>
          <a:lstStyle/>
          <a:p>
            <a:endParaRPr lang="en-US"/>
          </a:p>
        </p:txBody>
      </p:sp>
      <p:sp>
        <p:nvSpPr>
          <p:cNvPr id="291" name="Google Shape;291;gb1b2821b43_0_0"/>
          <p:cNvSpPr txBox="1">
            <a:spLocks noGrp="1"/>
          </p:cNvSpPr>
          <p:nvPr>
            <p:ph type="title"/>
          </p:nvPr>
        </p:nvSpPr>
        <p:spPr>
          <a:prstGeom prst="rect">
            <a:avLst/>
          </a:prstGeom>
          <a:solidFill>
            <a:schemeClr val="bg1">
              <a:lumMod val="75000"/>
              <a:alpha val="6745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The Why</a:t>
            </a:r>
            <a:endParaRPr/>
          </a:p>
        </p:txBody>
      </p:sp>
      <p:pic>
        <p:nvPicPr>
          <p:cNvPr id="292" name="Google Shape;292;gb1b2821b43_0_0" descr="This is an updated version of &quot;Why We Need Trauma-Sensitive Schools&quot; originally published in December 2016&#10;&#10;All children need safe and supportive environments in order to learn.&#10;&#10;The Adverse Childhood Experiences (ACE) study demonstrates that nearly every school has students who have been exposed to overwhelming experiences, such as witnessing violence at home, being direct targets of abuse, homelessness or having a parent with substance abuse or mental health issues.&#10;&#10;For some children these experiences result in a trauma response that can lead to a cascade of social, emotional and academic difficulties that can interfere with a child’s ability to learn at school. Recent neurobiological research has shown that the trauma response can diminish concentration, memory and the organizational and language abilities students need to succeed in school, potentially leading to problems with academic performance, challenging behavior in the classroom, and difficulty forming relationships.&#10;&#10;Trauma-sensitive schools help ALL children to feel safe to learn.&#10;&#10;There are a growing number of schools throughout Massachusetts and the United States engaged in the work of creating trauma-sensitive schools.&#10;&#10;This video features one such school, the Baker School in Brockton, MA.  The Baker is one of several schools in Brockton that are becoming trauma-sensitive through a concerted, well supported district-wide effort.   This video highlights the importance of leadership—superintendents, assistant superintendents-principals, and educators—in creating the understanding and infrastructure that can support the team work among staff needed for all children to be successful.  As one school staff member explains “Every child belongs to everyone and when kids feel that, the kids and teachers are happy.”_&#10;&#10;A Video Discussion Guide: Why We Need Trauma-Sensitive Schools&#10;&#10;This guide is an invitation to hold a conversation about our video Why We Need Trauma-Sensitive Schools. It is designed for educators and others who want to embark on or engage in the process of creating trauma-sensitive schools. A trauma-sensitive school is a place where an ongoing, inquiry-based process allows for teamwork, coordination, creativity and sharing of responsibility for all students, and where continuous learning is for students as well as educators. There are a growing number of schools throughout Massachusetts and the United States en-gaged in the work of creating trauma-sensitive schools.&#10;&#10;Video Guide:&#10;https://traumasensitiveschools.org/why-video-discussion-guide/&#10;&#10;Our Website:&#10;https://traumasensitiveschools.org/&#10;&#10;The Book: &quot;Helping Traumatized Children Learn&quot;&#10;https://traumasensitiveschools.org/tlpi-publications/" title="Why We Need Trauma-Sensitive Schools (updated 8/2017)">
            <a:hlinkClick r:id="rId3"/>
          </p:cNvPr>
          <p:cNvPicPr preferRelativeResize="0"/>
          <p:nvPr/>
        </p:nvPicPr>
        <p:blipFill rotWithShape="1">
          <a:blip r:embed="rId4">
            <a:alphaModFix/>
          </a:blip>
          <a:srcRect/>
          <a:stretch/>
        </p:blipFill>
        <p:spPr>
          <a:xfrm>
            <a:off x="1477525" y="1575100"/>
            <a:ext cx="5882774" cy="4412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0"/>
              </a:spcBef>
              <a:spcAft>
                <a:spcPts val="0"/>
              </a:spcAft>
              <a:buSzPts val="2800"/>
              <a:buFont typeface="Verdana"/>
              <a:buChar char="•"/>
            </a:pPr>
            <a:r>
              <a:rPr lang="en-US" sz="4200"/>
              <a:t>Trauma sensitivity is a universal, whole school approach</a:t>
            </a:r>
            <a:endParaRPr sz="4200"/>
          </a:p>
          <a:p>
            <a:pPr marL="457200" lvl="0" indent="-406400" algn="l" rtl="0">
              <a:lnSpc>
                <a:spcPct val="100000"/>
              </a:lnSpc>
              <a:spcBef>
                <a:spcPts val="0"/>
              </a:spcBef>
              <a:spcAft>
                <a:spcPts val="0"/>
              </a:spcAft>
              <a:buSzPts val="2800"/>
              <a:buFont typeface="Verdana"/>
              <a:buChar char="•"/>
            </a:pPr>
            <a:r>
              <a:rPr lang="en-US" sz="4200"/>
              <a:t>Trauma sensitivity helps students feel safe to learn</a:t>
            </a:r>
            <a:endParaRPr sz="4200"/>
          </a:p>
          <a:p>
            <a:pPr marL="457200" lvl="0" indent="-406400" algn="l" rtl="0">
              <a:lnSpc>
                <a:spcPct val="100000"/>
              </a:lnSpc>
              <a:spcBef>
                <a:spcPts val="0"/>
              </a:spcBef>
              <a:spcAft>
                <a:spcPts val="0"/>
              </a:spcAft>
              <a:buSzPts val="2800"/>
              <a:buFont typeface="Verdana"/>
              <a:buChar char="•"/>
            </a:pPr>
            <a:r>
              <a:rPr lang="en-US" sz="4200"/>
              <a:t>Trauma sensitivity involves systems change</a:t>
            </a:r>
            <a:endParaRPr sz="4200"/>
          </a:p>
        </p:txBody>
      </p:sp>
      <p:sp>
        <p:nvSpPr>
          <p:cNvPr id="298" name="Google Shape;298;p2"/>
          <p:cNvSpPr txBox="1">
            <a:spLocks noGrp="1"/>
          </p:cNvSpPr>
          <p:nvPr>
            <p:ph type="title"/>
          </p:nvPr>
        </p:nvSpPr>
        <p:spPr>
          <a:prstGeom prst="rect">
            <a:avLst/>
          </a:prstGeom>
          <a:solidFill>
            <a:schemeClr val="bg1">
              <a:lumMod val="75000"/>
              <a:alpha val="67450"/>
            </a:scheme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ts val="4000"/>
              <a:buFont typeface="Verdana"/>
              <a:buNone/>
            </a:pPr>
            <a:endParaRPr>
              <a:solidFill>
                <a:srgbClr val="000000"/>
              </a:solidFill>
            </a:endParaRPr>
          </a:p>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Trauma-Sensitive Schools </a:t>
            </a:r>
            <a:endParaRPr>
              <a:solidFill>
                <a:srgbClr val="000000"/>
              </a:solidFill>
            </a:endParaRPr>
          </a:p>
          <a:p>
            <a:pPr marL="0" lvl="0" indent="0" algn="ctr" rtl="0">
              <a:lnSpc>
                <a:spcPct val="100000"/>
              </a:lnSpc>
              <a:spcBef>
                <a:spcPts val="0"/>
              </a:spcBef>
              <a:spcAft>
                <a:spcPts val="0"/>
              </a:spcAft>
              <a:buClr>
                <a:srgbClr val="105775"/>
              </a:buClr>
              <a:buSzPts val="4000"/>
              <a:buFont typeface="Verdana"/>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73a5374f60_0_203"/>
          <p:cNvSpPr txBox="1">
            <a:spLocks noGrp="1"/>
          </p:cNvSpPr>
          <p:nvPr>
            <p:ph type="title"/>
          </p:nvPr>
        </p:nvSpPr>
        <p:spPr>
          <a:xfrm>
            <a:off x="152400" y="409750"/>
            <a:ext cx="3988200" cy="1672200"/>
          </a:xfrm>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US" sz="3600">
                <a:solidFill>
                  <a:srgbClr val="000000"/>
                </a:solidFill>
                <a:latin typeface="Verdana"/>
                <a:ea typeface="Verdana"/>
                <a:cs typeface="Verdana"/>
                <a:sym typeface="Verdana"/>
              </a:rPr>
              <a:t>VTSS Implementation Logic</a:t>
            </a:r>
            <a:endParaRPr sz="3600">
              <a:solidFill>
                <a:srgbClr val="000000"/>
              </a:solidFill>
              <a:latin typeface="Verdana"/>
              <a:ea typeface="Verdana"/>
              <a:cs typeface="Verdana"/>
              <a:sym typeface="Verdana"/>
            </a:endParaRPr>
          </a:p>
        </p:txBody>
      </p:sp>
      <p:sp>
        <p:nvSpPr>
          <p:cNvPr id="304" name="Google Shape;304;g73a5374f60_0_203">
            <a:extLst>
              <a:ext uri="{C183D7F6-B498-43B3-948B-1728B52AA6E4}">
                <adec:decorative xmlns:adec="http://schemas.microsoft.com/office/drawing/2017/decorative" val="1"/>
              </a:ext>
            </a:extLst>
          </p:cNvPr>
          <p:cNvSpPr/>
          <p:nvPr/>
        </p:nvSpPr>
        <p:spPr>
          <a:xfrm>
            <a:off x="3041300" y="2524750"/>
            <a:ext cx="2704500" cy="2680500"/>
          </a:xfrm>
          <a:prstGeom prst="ellipse">
            <a:avLst/>
          </a:prstGeom>
          <a:noFill/>
          <a:ln w="1143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sp>
        <p:nvSpPr>
          <p:cNvPr id="305" name="Google Shape;305;g73a5374f60_0_203">
            <a:extLst>
              <a:ext uri="{C183D7F6-B498-43B3-948B-1728B52AA6E4}">
                <adec:decorative xmlns:adec="http://schemas.microsoft.com/office/drawing/2017/decorative" val="1"/>
              </a:ext>
            </a:extLst>
          </p:cNvPr>
          <p:cNvSpPr/>
          <p:nvPr/>
        </p:nvSpPr>
        <p:spPr>
          <a:xfrm>
            <a:off x="3354275" y="3086100"/>
            <a:ext cx="1158300" cy="11430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73a5374f60_0_203">
            <a:extLst>
              <a:ext uri="{C183D7F6-B498-43B3-948B-1728B52AA6E4}">
                <adec:decorative xmlns:adec="http://schemas.microsoft.com/office/drawing/2017/decorative" val="1"/>
              </a:ext>
            </a:extLst>
          </p:cNvPr>
          <p:cNvSpPr/>
          <p:nvPr/>
        </p:nvSpPr>
        <p:spPr>
          <a:xfrm>
            <a:off x="4314794" y="3086088"/>
            <a:ext cx="1158300" cy="1143000"/>
          </a:xfrm>
          <a:prstGeom prst="ellipse">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73a5374f60_0_203">
            <a:extLst>
              <a:ext uri="{C183D7F6-B498-43B3-948B-1728B52AA6E4}">
                <adec:decorative xmlns:adec="http://schemas.microsoft.com/office/drawing/2017/decorative" val="1"/>
              </a:ext>
            </a:extLst>
          </p:cNvPr>
          <p:cNvSpPr/>
          <p:nvPr/>
        </p:nvSpPr>
        <p:spPr>
          <a:xfrm>
            <a:off x="3752600" y="3714975"/>
            <a:ext cx="1232100" cy="1143000"/>
          </a:xfrm>
          <a:prstGeom prst="ellipse">
            <a:avLst/>
          </a:prstGeom>
          <a:noFill/>
          <a:ln w="762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308" name="Google Shape;308;g73a5374f60_0_203"/>
          <p:cNvSpPr/>
          <p:nvPr/>
        </p:nvSpPr>
        <p:spPr>
          <a:xfrm>
            <a:off x="5060825" y="2601600"/>
            <a:ext cx="3708900" cy="2680500"/>
          </a:xfrm>
          <a:prstGeom prst="leftArrowCallout">
            <a:avLst>
              <a:gd name="adj1" fmla="val 46858"/>
              <a:gd name="adj2" fmla="val 23138"/>
              <a:gd name="adj3" fmla="val 39278"/>
              <a:gd name="adj4" fmla="val 71613"/>
            </a:avLst>
          </a:prstGeom>
          <a:solidFill>
            <a:srgbClr val="FCE5CD"/>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DATA</a:t>
            </a:r>
            <a:endParaRPr sz="24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Expand the data that teams use to </a:t>
            </a:r>
            <a:r>
              <a:rPr lang="en-US" sz="2400" b="0" i="0" u="none" strike="noStrike" cap="none">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identify</a:t>
            </a:r>
            <a:r>
              <a:rPr lang="en-US" sz="2400" b="0" i="0" u="none" strike="noStrike" cap="none">
                <a:solidFill>
                  <a:srgbClr val="000000"/>
                </a:solidFill>
                <a:latin typeface="Verdana"/>
                <a:ea typeface="Verdana"/>
                <a:cs typeface="Verdana"/>
                <a:sym typeface="Verdana"/>
              </a:rPr>
              <a:t> which skills to teach</a:t>
            </a:r>
            <a:endParaRPr sz="2400" b="0" i="0" u="none" strike="noStrike" cap="none">
              <a:solidFill>
                <a:srgbClr val="000000"/>
              </a:solidFill>
              <a:latin typeface="Verdana"/>
              <a:ea typeface="Verdana"/>
              <a:cs typeface="Verdana"/>
              <a:sym typeface="Verdana"/>
            </a:endParaRPr>
          </a:p>
        </p:txBody>
      </p:sp>
      <p:sp>
        <p:nvSpPr>
          <p:cNvPr id="309" name="Google Shape;309;g73a5374f60_0_203"/>
          <p:cNvSpPr/>
          <p:nvPr/>
        </p:nvSpPr>
        <p:spPr>
          <a:xfrm>
            <a:off x="1402775" y="4782450"/>
            <a:ext cx="5922900" cy="1672200"/>
          </a:xfrm>
          <a:prstGeom prst="upArrowCallout">
            <a:avLst>
              <a:gd name="adj1" fmla="val 51608"/>
              <a:gd name="adj2" fmla="val 25804"/>
              <a:gd name="adj3" fmla="val 33004"/>
              <a:gd name="adj4" fmla="val 66996"/>
            </a:avLst>
          </a:prstGeom>
          <a:solidFill>
            <a:srgbClr val="C9DAF8"/>
          </a:solid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PRACTICES</a:t>
            </a:r>
            <a:endParaRPr sz="24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Teach SEL Competencies using VTSS Instructional Systems</a:t>
            </a:r>
            <a:endParaRPr sz="2400" b="0" i="0" u="none" strike="noStrike" cap="none">
              <a:solidFill>
                <a:srgbClr val="000000"/>
              </a:solidFill>
              <a:latin typeface="Verdana"/>
              <a:ea typeface="Verdana"/>
              <a:cs typeface="Verdana"/>
              <a:sym typeface="Verdana"/>
            </a:endParaRPr>
          </a:p>
        </p:txBody>
      </p:sp>
      <p:sp>
        <p:nvSpPr>
          <p:cNvPr id="310" name="Google Shape;310;g73a5374f60_0_203"/>
          <p:cNvSpPr/>
          <p:nvPr/>
        </p:nvSpPr>
        <p:spPr>
          <a:xfrm>
            <a:off x="262175" y="2615425"/>
            <a:ext cx="3414300" cy="2680500"/>
          </a:xfrm>
          <a:prstGeom prst="rightArrowCallout">
            <a:avLst>
              <a:gd name="adj1" fmla="val 48740"/>
              <a:gd name="adj2" fmla="val 24117"/>
              <a:gd name="adj3" fmla="val 28554"/>
              <a:gd name="adj4" fmla="val 76825"/>
            </a:avLst>
          </a:prstGeom>
          <a:solidFill>
            <a:srgbClr val="D9EAD3"/>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SYSTEMS</a:t>
            </a:r>
            <a:endParaRPr sz="24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Promote adult wellness by creating a nurturing environment</a:t>
            </a:r>
            <a:endParaRPr sz="2400" b="0" i="0" u="none" strike="noStrike" cap="none">
              <a:solidFill>
                <a:srgbClr val="000000"/>
              </a:solidFill>
              <a:latin typeface="Verdana"/>
              <a:ea typeface="Verdana"/>
              <a:cs typeface="Verdana"/>
              <a:sym typeface="Verdana"/>
            </a:endParaRPr>
          </a:p>
        </p:txBody>
      </p:sp>
      <p:sp>
        <p:nvSpPr>
          <p:cNvPr id="311" name="Google Shape;311;g73a5374f60_0_203"/>
          <p:cNvSpPr txBox="1"/>
          <p:nvPr/>
        </p:nvSpPr>
        <p:spPr>
          <a:xfrm>
            <a:off x="152400" y="6454650"/>
            <a:ext cx="8058000" cy="23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Verdana"/>
                <a:ea typeface="Verdana"/>
                <a:cs typeface="Verdana"/>
                <a:sym typeface="Verdana"/>
                <a:hlinkClick r:id="rId3"/>
              </a:rPr>
              <a:t>https://www.pbis.org/Common/Cms/files/pbisresources/TeachingSocialEmotionalCompetenciesWithinAPBISFramework.pdf</a:t>
            </a:r>
            <a:r>
              <a:rPr lang="en-US" sz="1000" b="0" i="0" u="none" strike="noStrike" cap="none">
                <a:solidFill>
                  <a:srgbClr val="000000"/>
                </a:solidFill>
                <a:latin typeface="Verdana"/>
                <a:ea typeface="Verdana"/>
                <a:cs typeface="Verdana"/>
                <a:sym typeface="Verdana"/>
              </a:rPr>
              <a:t> </a:t>
            </a:r>
            <a:endParaRPr sz="1000" b="0" i="0" u="none" strike="noStrike" cap="none">
              <a:solidFill>
                <a:srgbClr val="000000"/>
              </a:solidFill>
              <a:latin typeface="Verdana"/>
              <a:ea typeface="Verdana"/>
              <a:cs typeface="Verdana"/>
              <a:sym typeface="Verdana"/>
            </a:endParaRPr>
          </a:p>
        </p:txBody>
      </p:sp>
      <p:sp>
        <p:nvSpPr>
          <p:cNvPr id="312" name="Google Shape;312;g73a5374f60_0_203"/>
          <p:cNvSpPr/>
          <p:nvPr/>
        </p:nvSpPr>
        <p:spPr>
          <a:xfrm>
            <a:off x="4314900" y="284250"/>
            <a:ext cx="2825100" cy="2248500"/>
          </a:xfrm>
          <a:prstGeom prst="wedgeRectCallout">
            <a:avLst>
              <a:gd name="adj1" fmla="val -20833"/>
              <a:gd name="adj2" fmla="val 62500"/>
            </a:avLst>
          </a:prstGeom>
          <a:solidFill>
            <a:srgbClr val="B4A7D6"/>
          </a:solidFill>
          <a:ln w="762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a:solidFill>
                  <a:schemeClr val="dk1"/>
                </a:solidFill>
                <a:latin typeface="Verdana"/>
                <a:ea typeface="Verdana"/>
                <a:cs typeface="Verdana"/>
                <a:sym typeface="Verdana"/>
              </a:rPr>
              <a:t>OUTCOMES: </a:t>
            </a:r>
            <a:r>
              <a:rPr lang="en-US" sz="2400" b="0" i="0" u="none" strike="noStrike" cap="none">
                <a:solidFill>
                  <a:schemeClr val="dk1"/>
                </a:solidFill>
                <a:latin typeface="Verdana"/>
                <a:ea typeface="Verdana"/>
                <a:cs typeface="Verdana"/>
                <a:sym typeface="Verdana"/>
              </a:rPr>
              <a:t>Did we achieve our intended outcomes?</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674EA7"/>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4136F7-1085-5C95-8ED5-539ABA378D0F}"/>
              </a:ext>
            </a:extLst>
          </p:cNvPr>
          <p:cNvSpPr>
            <a:spLocks noGrp="1"/>
          </p:cNvSpPr>
          <p:nvPr>
            <p:ph idx="1"/>
          </p:nvPr>
        </p:nvSpPr>
        <p:spPr/>
        <p:txBody>
          <a:bodyPr/>
          <a:lstStyle/>
          <a:p>
            <a:endParaRPr lang="en-US"/>
          </a:p>
        </p:txBody>
      </p:sp>
      <p:sp>
        <p:nvSpPr>
          <p:cNvPr id="318" name="Google Shape;318;g73a5374f60_0_1811"/>
          <p:cNvSpPr txBox="1">
            <a:spLocks noGrp="1"/>
          </p:cNvSpPr>
          <p:nvPr>
            <p:ph type="title"/>
          </p:nvPr>
        </p:nvSpPr>
        <p:spPr>
          <a:prstGeom prst="rect">
            <a:avLst/>
          </a:prstGeom>
          <a:solidFill>
            <a:schemeClr val="bg1">
              <a:lumMod val="75000"/>
              <a:alpha val="67450"/>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Urgency </a:t>
            </a:r>
            <a:endParaRPr/>
          </a:p>
        </p:txBody>
      </p:sp>
      <p:sp>
        <p:nvSpPr>
          <p:cNvPr id="319" name="Google Shape;319;g73a5374f60_0_1811"/>
          <p:cNvSpPr txBox="1"/>
          <p:nvPr/>
        </p:nvSpPr>
        <p:spPr>
          <a:xfrm>
            <a:off x="457200" y="3936575"/>
            <a:ext cx="8229600" cy="155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Verdana"/>
                <a:ea typeface="Verdana"/>
                <a:cs typeface="Verdana"/>
                <a:sym typeface="Verdana"/>
              </a:rPr>
              <a:t>As a staff, why is there an urgency and motivation to become trauma-sensitive in your school?  </a:t>
            </a:r>
            <a:endParaRPr sz="40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Verdana"/>
              <a:ea typeface="Verdana"/>
              <a:cs typeface="Verdana"/>
              <a:sym typeface="Verdana"/>
            </a:endParaRPr>
          </a:p>
        </p:txBody>
      </p:sp>
      <p:pic>
        <p:nvPicPr>
          <p:cNvPr id="320" name="Google Shape;320;g73a5374f60_0_18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20850" y="1570038"/>
            <a:ext cx="2902280" cy="22141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77802af572_1_752"/>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dirty="0"/>
              <a:t>Common Data</a:t>
            </a:r>
            <a:endParaRPr dirty="0"/>
          </a:p>
        </p:txBody>
      </p:sp>
      <p:sp>
        <p:nvSpPr>
          <p:cNvPr id="329" name="Google Shape;329;g77802af572_1_752"/>
          <p:cNvSpPr txBox="1">
            <a:spLocks noGrp="1"/>
          </p:cNvSpPr>
          <p:nvPr>
            <p:ph sz="half" idx="2"/>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80"/>
              </a:spcBef>
              <a:spcAft>
                <a:spcPts val="0"/>
              </a:spcAft>
              <a:buSzPts val="2400"/>
              <a:buNone/>
            </a:pPr>
            <a:r>
              <a:rPr lang="en-US" dirty="0"/>
              <a:t>Grades</a:t>
            </a:r>
          </a:p>
          <a:p>
            <a:pPr marL="0" lvl="0" indent="0" algn="l" rtl="0">
              <a:lnSpc>
                <a:spcPct val="100000"/>
              </a:lnSpc>
              <a:spcBef>
                <a:spcPts val="480"/>
              </a:spcBef>
              <a:spcAft>
                <a:spcPts val="0"/>
              </a:spcAft>
              <a:buSzPts val="2400"/>
              <a:buNone/>
            </a:pPr>
            <a:r>
              <a:rPr lang="en-US" dirty="0"/>
              <a:t>Test scores</a:t>
            </a:r>
          </a:p>
          <a:p>
            <a:pPr marL="0" lvl="0" indent="0" algn="l" rtl="0">
              <a:lnSpc>
                <a:spcPct val="100000"/>
              </a:lnSpc>
              <a:spcBef>
                <a:spcPts val="480"/>
              </a:spcBef>
              <a:spcAft>
                <a:spcPts val="0"/>
              </a:spcAft>
              <a:buSzPts val="2400"/>
              <a:buNone/>
            </a:pPr>
            <a:r>
              <a:rPr lang="en-US" dirty="0"/>
              <a:t>Universal screening for behavior and academics</a:t>
            </a:r>
          </a:p>
          <a:p>
            <a:pPr marL="0" lvl="0" indent="0" algn="l" rtl="0">
              <a:lnSpc>
                <a:spcPct val="100000"/>
              </a:lnSpc>
              <a:spcBef>
                <a:spcPts val="480"/>
              </a:spcBef>
              <a:spcAft>
                <a:spcPts val="0"/>
              </a:spcAft>
              <a:buSzPts val="2400"/>
              <a:buNone/>
            </a:pPr>
            <a:r>
              <a:rPr lang="en-US" dirty="0"/>
              <a:t>Office Disciplinary Referrals</a:t>
            </a:r>
          </a:p>
          <a:p>
            <a:pPr marL="0" lvl="0" indent="0" algn="l" rtl="0">
              <a:lnSpc>
                <a:spcPct val="100000"/>
              </a:lnSpc>
              <a:spcBef>
                <a:spcPts val="480"/>
              </a:spcBef>
              <a:spcAft>
                <a:spcPts val="0"/>
              </a:spcAft>
              <a:buSzPts val="2400"/>
              <a:buNone/>
            </a:pPr>
            <a:r>
              <a:rPr lang="en-US" dirty="0"/>
              <a:t>Suspensions</a:t>
            </a:r>
          </a:p>
          <a:p>
            <a:pPr marL="0" lvl="0" indent="0" algn="l" rtl="0">
              <a:lnSpc>
                <a:spcPct val="100000"/>
              </a:lnSpc>
              <a:spcBef>
                <a:spcPts val="480"/>
              </a:spcBef>
              <a:spcAft>
                <a:spcPts val="0"/>
              </a:spcAft>
              <a:buSzPts val="2400"/>
              <a:buNone/>
            </a:pPr>
            <a:r>
              <a:rPr lang="en-US" dirty="0"/>
              <a:t>Graduation rates</a:t>
            </a:r>
          </a:p>
          <a:p>
            <a:pPr marL="0" lvl="0" indent="0" algn="l" rtl="0">
              <a:lnSpc>
                <a:spcPct val="100000"/>
              </a:lnSpc>
              <a:spcBef>
                <a:spcPts val="480"/>
              </a:spcBef>
              <a:spcAft>
                <a:spcPts val="0"/>
              </a:spcAft>
              <a:buSzPts val="2400"/>
              <a:buNone/>
            </a:pPr>
            <a:r>
              <a:rPr lang="en-US" dirty="0"/>
              <a:t>Risk ratios</a:t>
            </a:r>
          </a:p>
          <a:p>
            <a:pPr marL="0" lvl="0" indent="0" algn="l" rtl="0">
              <a:lnSpc>
                <a:spcPct val="100000"/>
              </a:lnSpc>
              <a:spcBef>
                <a:spcPts val="480"/>
              </a:spcBef>
              <a:spcAft>
                <a:spcPts val="0"/>
              </a:spcAft>
              <a:buClr>
                <a:schemeClr val="dk1"/>
              </a:buClr>
              <a:buSzPts val="1100"/>
              <a:buFont typeface="Arial"/>
              <a:buNone/>
            </a:pPr>
            <a:r>
              <a:rPr lang="en-US" dirty="0"/>
              <a:t>Absenteeism</a:t>
            </a:r>
          </a:p>
        </p:txBody>
      </p:sp>
      <p:sp>
        <p:nvSpPr>
          <p:cNvPr id="328" name="Google Shape;328;g77802af572_1_752"/>
          <p:cNvSpPr txBox="1">
            <a:spLocks noGrp="1"/>
          </p:cNvSpPr>
          <p:nvPr>
            <p:ph type="body" sz="quarter" idx="3"/>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80"/>
              </a:spcBef>
              <a:spcAft>
                <a:spcPts val="0"/>
              </a:spcAft>
              <a:buSzPts val="2400"/>
              <a:buNone/>
            </a:pPr>
            <a:r>
              <a:rPr lang="en-US" dirty="0"/>
              <a:t>Mental Wellness</a:t>
            </a:r>
            <a:endParaRPr dirty="0"/>
          </a:p>
        </p:txBody>
      </p:sp>
      <p:sp>
        <p:nvSpPr>
          <p:cNvPr id="327" name="Google Shape;327;g77802af572_1_752"/>
          <p:cNvSpPr txBox="1">
            <a:spLocks noGrp="1"/>
          </p:cNvSpPr>
          <p:nvPr>
            <p:ph type="title"/>
          </p:nvPr>
        </p:nvSpPr>
        <p:spPr>
          <a:prstGeom prst="rect">
            <a:avLst/>
          </a:prstGeom>
          <a:solidFill>
            <a:schemeClr val="bg1">
              <a:lumMod val="75000"/>
              <a:alpha val="66666"/>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Starting with Data:</a:t>
            </a:r>
            <a:endParaRPr dirty="0"/>
          </a:p>
          <a:p>
            <a:pPr marL="0" lvl="0" indent="0" algn="ctr" rtl="0">
              <a:lnSpc>
                <a:spcPct val="100000"/>
              </a:lnSpc>
              <a:spcBef>
                <a:spcPts val="0"/>
              </a:spcBef>
              <a:spcAft>
                <a:spcPts val="0"/>
              </a:spcAft>
              <a:buSzPts val="4000"/>
              <a:buNone/>
            </a:pPr>
            <a:r>
              <a:rPr lang="en-US" dirty="0"/>
              <a:t>Integrated Data Dashboard</a:t>
            </a:r>
            <a:endParaRPr dirty="0"/>
          </a:p>
        </p:txBody>
      </p:sp>
      <p:sp>
        <p:nvSpPr>
          <p:cNvPr id="330" name="Google Shape;330;g77802af572_1_752"/>
          <p:cNvSpPr txBox="1">
            <a:spLocks noGrp="1"/>
          </p:cNvSpPr>
          <p:nvPr>
            <p:ph sz="quarter" idx="4"/>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dirty="0"/>
              <a:t>Social Emotional Screeners</a:t>
            </a:r>
            <a:endParaRPr dirty="0"/>
          </a:p>
          <a:p>
            <a:pPr marL="0" lvl="0" indent="0" algn="l" rtl="0">
              <a:lnSpc>
                <a:spcPct val="100000"/>
              </a:lnSpc>
              <a:spcBef>
                <a:spcPts val="480"/>
              </a:spcBef>
              <a:spcAft>
                <a:spcPts val="0"/>
              </a:spcAft>
              <a:buSzPts val="2400"/>
              <a:buNone/>
            </a:pPr>
            <a:r>
              <a:rPr lang="en-US" dirty="0"/>
              <a:t>Nurse visits</a:t>
            </a:r>
            <a:endParaRPr dirty="0"/>
          </a:p>
          <a:p>
            <a:pPr marL="0" lvl="0" indent="0" algn="l" rtl="0">
              <a:lnSpc>
                <a:spcPct val="100000"/>
              </a:lnSpc>
              <a:spcBef>
                <a:spcPts val="480"/>
              </a:spcBef>
              <a:spcAft>
                <a:spcPts val="0"/>
              </a:spcAft>
              <a:buSzPts val="2400"/>
              <a:buNone/>
            </a:pPr>
            <a:r>
              <a:rPr lang="en-US" dirty="0"/>
              <a:t>Community Data (Community Data: statistics on prevalence of mental illnesses in the U.S. or your community, trends in the use of mental health services)</a:t>
            </a:r>
            <a:endParaRPr dirty="0"/>
          </a:p>
          <a:p>
            <a:pPr marL="0" lvl="0" indent="0" algn="l" rtl="0">
              <a:lnSpc>
                <a:spcPct val="100000"/>
              </a:lnSpc>
              <a:spcBef>
                <a:spcPts val="480"/>
              </a:spcBef>
              <a:spcAft>
                <a:spcPts val="0"/>
              </a:spcAft>
              <a:buSzPts val="24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04DDC-604E-BA16-A119-70E9DBAB3CFB}"/>
              </a:ext>
            </a:extLst>
          </p:cNvPr>
          <p:cNvSpPr>
            <a:spLocks noGrp="1"/>
          </p:cNvSpPr>
          <p:nvPr>
            <p:ph idx="1"/>
          </p:nvPr>
        </p:nvSpPr>
        <p:spPr/>
        <p:txBody>
          <a:bodyPr/>
          <a:lstStyle/>
          <a:p>
            <a:endParaRPr lang="en-US"/>
          </a:p>
        </p:txBody>
      </p:sp>
      <p:sp>
        <p:nvSpPr>
          <p:cNvPr id="336" name="Google Shape;336;g76da219570_1_191"/>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Does Your Data Say? </a:t>
            </a:r>
            <a:endParaRPr/>
          </a:p>
        </p:txBody>
      </p:sp>
      <p:sp>
        <p:nvSpPr>
          <p:cNvPr id="337" name="Google Shape;337;g76da219570_1_191"/>
          <p:cNvSpPr txBox="1"/>
          <p:nvPr/>
        </p:nvSpPr>
        <p:spPr>
          <a:xfrm>
            <a:off x="386775" y="1801746"/>
            <a:ext cx="8650200" cy="4131900"/>
          </a:xfrm>
          <a:prstGeom prst="rect">
            <a:avLst/>
          </a:prstGeom>
          <a:solidFill>
            <a:srgbClr val="FFFFFF">
              <a:alpha val="7411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 </a:t>
            </a:r>
            <a:r>
              <a:rPr lang="en-US" sz="2400" b="1" i="0" u="none" strike="noStrike" cap="none">
                <a:solidFill>
                  <a:srgbClr val="000000"/>
                </a:solidFill>
                <a:latin typeface="Verdana"/>
                <a:ea typeface="Verdana"/>
                <a:cs typeface="Verdana"/>
                <a:sym typeface="Verdana"/>
              </a:rPr>
              <a:t>What does your data say? </a:t>
            </a:r>
            <a:endParaRPr sz="2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community demographics</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screening information</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attendance patterns </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discipline patterns </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climate surveys</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family members deployed</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family members impacted by drug use</a:t>
            </a:r>
            <a:endParaRPr sz="2600" b="0" i="0" u="none" strike="noStrike" cap="none">
              <a:solidFill>
                <a:srgbClr val="000000"/>
              </a:solidFill>
              <a:latin typeface="Verdana"/>
              <a:ea typeface="Verdana"/>
              <a:cs typeface="Verdana"/>
              <a:sym typeface="Verdana"/>
            </a:endParaRPr>
          </a:p>
          <a:p>
            <a:pPr marL="457200" marR="0" lvl="0" indent="-393700" algn="l" rtl="0">
              <a:lnSpc>
                <a:spcPct val="100000"/>
              </a:lnSpc>
              <a:spcBef>
                <a:spcPts val="0"/>
              </a:spcBef>
              <a:spcAft>
                <a:spcPts val="0"/>
              </a:spcAft>
              <a:buClr>
                <a:srgbClr val="000000"/>
              </a:buClr>
              <a:buSzPts val="2600"/>
              <a:buFont typeface="Verdana"/>
              <a:buChar char="●"/>
            </a:pPr>
            <a:r>
              <a:rPr lang="en-US" sz="2600" b="0" i="0" u="none" strike="noStrike" cap="none">
                <a:solidFill>
                  <a:srgbClr val="000000"/>
                </a:solidFill>
                <a:latin typeface="Verdana"/>
                <a:ea typeface="Verdana"/>
                <a:cs typeface="Verdana"/>
                <a:sym typeface="Verdana"/>
              </a:rPr>
              <a:t>domestic violence, calls to crisis centers</a:t>
            </a:r>
            <a:endParaRPr sz="2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A54A5"/>
              </a:solidFill>
              <a:latin typeface="Arial"/>
              <a:ea typeface="Arial"/>
              <a:cs typeface="Arial"/>
              <a:sym typeface="Arial"/>
            </a:endParaRPr>
          </a:p>
        </p:txBody>
      </p:sp>
      <p:pic>
        <p:nvPicPr>
          <p:cNvPr id="338" name="Google Shape;338;g76da219570_1_19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614526" y="2192500"/>
            <a:ext cx="2816774" cy="214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g862ffa2b50_0_18"/>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Section of the Learning Module 1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a:t>
            </a:r>
            <a:r>
              <a:rPr lang="en-US" sz="2400"/>
              <a:t> teams, families, communities.</a:t>
            </a:r>
            <a:endParaRPr sz="2400"/>
          </a:p>
          <a:p>
            <a:pPr marL="457200" lvl="0" indent="-381000" algn="l" rtl="0">
              <a:lnSpc>
                <a:spcPct val="115000"/>
              </a:lnSpc>
              <a:spcBef>
                <a:spcPts val="0"/>
              </a:spcBef>
              <a:spcAft>
                <a:spcPts val="0"/>
              </a:spcAft>
              <a:buSzPts val="2400"/>
              <a:buChar char="●"/>
            </a:pPr>
            <a:r>
              <a:rPr lang="en-US" sz="2400"/>
              <a:t>This Module is meant for whole staff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two sections in this module. Teams are not required to complete all sections of the learning modules. Instead, participants will complete only those sections of the learning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08" name="Google Shape;208;g862ffa2b50_0_18"/>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g73a5374f60_0_1218"/>
          <p:cNvSpPr txBox="1">
            <a:spLocks noGrp="1"/>
          </p:cNvSpPr>
          <p:nvPr>
            <p:ph idx="1"/>
          </p:nvPr>
        </p:nvSpPr>
        <p:spPr>
          <a:xfrm>
            <a:off x="3952875" y="1600201"/>
            <a:ext cx="4733926" cy="4571999"/>
          </a:xfrm>
          <a:prstGeom prst="rect">
            <a:avLst/>
          </a:prstGeom>
          <a:noFill/>
          <a:ln>
            <a:noFill/>
          </a:ln>
        </p:spPr>
        <p:txBody>
          <a:bodyPr spcFirstLastPara="1" wrap="square" lIns="91425" tIns="91425" rIns="91425" bIns="91425" anchor="t" anchorCtr="0">
            <a:noAutofit/>
          </a:bodyPr>
          <a:lstStyle/>
          <a:p>
            <a:pPr marL="457200" marR="76200" lvl="0" indent="0" algn="l" rtl="0">
              <a:lnSpc>
                <a:spcPct val="115000"/>
              </a:lnSpc>
              <a:spcBef>
                <a:spcPts val="500"/>
              </a:spcBef>
              <a:spcAft>
                <a:spcPts val="0"/>
              </a:spcAft>
              <a:buClr>
                <a:srgbClr val="000000"/>
              </a:buClr>
              <a:buSzPts val="3000"/>
              <a:buNone/>
            </a:pPr>
            <a:r>
              <a:rPr lang="en-US" sz="2400" dirty="0">
                <a:solidFill>
                  <a:srgbClr val="000000"/>
                </a:solidFill>
                <a:latin typeface="Verdana"/>
                <a:ea typeface="Verdana"/>
                <a:cs typeface="Verdana"/>
                <a:sym typeface="Verdana"/>
              </a:rPr>
              <a:t>Consider your existing data: </a:t>
            </a:r>
            <a:endParaRPr sz="2400" dirty="0">
              <a:solidFill>
                <a:srgbClr val="000000"/>
              </a:solidFill>
              <a:latin typeface="Verdana"/>
              <a:ea typeface="Verdana"/>
              <a:cs typeface="Verdana"/>
              <a:sym typeface="Verdana"/>
            </a:endParaRPr>
          </a:p>
          <a:p>
            <a:pPr marL="914400" marR="76200" lvl="0" indent="-381000" algn="l" rtl="0">
              <a:lnSpc>
                <a:spcPct val="115000"/>
              </a:lnSpc>
              <a:spcBef>
                <a:spcPts val="0"/>
              </a:spcBef>
              <a:spcAft>
                <a:spcPts val="0"/>
              </a:spcAft>
              <a:buClr>
                <a:srgbClr val="000000"/>
              </a:buClr>
              <a:buSzPts val="2400"/>
              <a:buFont typeface="Verdana"/>
              <a:buChar char="●"/>
            </a:pPr>
            <a:r>
              <a:rPr lang="en-US" sz="2400" i="1" dirty="0">
                <a:solidFill>
                  <a:srgbClr val="000000"/>
                </a:solidFill>
                <a:latin typeface="Verdana"/>
                <a:ea typeface="Verdana"/>
                <a:cs typeface="Verdana"/>
                <a:sym typeface="Verdana"/>
              </a:rPr>
              <a:t>What</a:t>
            </a:r>
            <a:r>
              <a:rPr lang="en-US" sz="2400" dirty="0">
                <a:solidFill>
                  <a:srgbClr val="000000"/>
                </a:solidFill>
                <a:latin typeface="Verdana"/>
                <a:ea typeface="Verdana"/>
                <a:cs typeface="Verdana"/>
                <a:sym typeface="Verdana"/>
              </a:rPr>
              <a:t> data might you want to add to your exi</a:t>
            </a:r>
            <a:r>
              <a:rPr lang="en-US" sz="2400" dirty="0">
                <a:solidFill>
                  <a:srgbClr val="000000"/>
                </a:solidFill>
              </a:rPr>
              <a:t>sting data </a:t>
            </a:r>
            <a:r>
              <a:rPr lang="en-US" sz="2400" dirty="0">
                <a:solidFill>
                  <a:srgbClr val="000000"/>
                </a:solidFill>
                <a:latin typeface="Verdana"/>
                <a:ea typeface="Verdana"/>
                <a:cs typeface="Verdana"/>
                <a:sym typeface="Verdana"/>
              </a:rPr>
              <a:t>at this point? </a:t>
            </a:r>
            <a:endParaRPr sz="2400" dirty="0">
              <a:solidFill>
                <a:srgbClr val="000000"/>
              </a:solidFill>
              <a:latin typeface="Verdana"/>
              <a:ea typeface="Verdana"/>
              <a:cs typeface="Verdana"/>
              <a:sym typeface="Verdana"/>
            </a:endParaRPr>
          </a:p>
          <a:p>
            <a:pPr marL="914400" marR="76200" lvl="0" indent="-381000" algn="l" rtl="0">
              <a:lnSpc>
                <a:spcPct val="115000"/>
              </a:lnSpc>
              <a:spcBef>
                <a:spcPts val="0"/>
              </a:spcBef>
              <a:spcAft>
                <a:spcPts val="0"/>
              </a:spcAft>
              <a:buClr>
                <a:srgbClr val="000000"/>
              </a:buClr>
              <a:buSzPts val="2400"/>
              <a:buFont typeface="Verdana"/>
              <a:buChar char="●"/>
            </a:pPr>
            <a:r>
              <a:rPr lang="en-US" sz="2400" i="1" dirty="0">
                <a:solidFill>
                  <a:srgbClr val="000000"/>
                </a:solidFill>
                <a:latin typeface="Verdana"/>
                <a:ea typeface="Verdana"/>
                <a:cs typeface="Verdana"/>
                <a:sym typeface="Verdana"/>
              </a:rPr>
              <a:t>How</a:t>
            </a:r>
            <a:r>
              <a:rPr lang="en-US" sz="2400" dirty="0">
                <a:solidFill>
                  <a:srgbClr val="000000"/>
                </a:solidFill>
                <a:latin typeface="Verdana"/>
                <a:ea typeface="Verdana"/>
                <a:cs typeface="Verdana"/>
                <a:sym typeface="Verdana"/>
              </a:rPr>
              <a:t> might you want to add to it? </a:t>
            </a:r>
            <a:endParaRPr sz="2400" dirty="0">
              <a:solidFill>
                <a:srgbClr val="000000"/>
              </a:solidFill>
              <a:latin typeface="Verdana"/>
              <a:ea typeface="Verdana"/>
              <a:cs typeface="Verdana"/>
              <a:sym typeface="Verdana"/>
            </a:endParaRPr>
          </a:p>
          <a:p>
            <a:pPr marL="914400" marR="76200" lvl="0" indent="-381000" algn="l" rtl="0">
              <a:lnSpc>
                <a:spcPct val="115000"/>
              </a:lnSpc>
              <a:spcBef>
                <a:spcPts val="0"/>
              </a:spcBef>
              <a:spcAft>
                <a:spcPts val="0"/>
              </a:spcAft>
              <a:buClr>
                <a:srgbClr val="000000"/>
              </a:buClr>
              <a:buSzPts val="2400"/>
              <a:buFont typeface="Verdana"/>
              <a:buChar char="●"/>
            </a:pPr>
            <a:r>
              <a:rPr lang="en-US" sz="2400" i="1" dirty="0">
                <a:solidFill>
                  <a:srgbClr val="000000"/>
                </a:solidFill>
                <a:latin typeface="Verdana"/>
                <a:ea typeface="Verdana"/>
                <a:cs typeface="Verdana"/>
                <a:sym typeface="Verdana"/>
              </a:rPr>
              <a:t>Who</a:t>
            </a:r>
            <a:r>
              <a:rPr lang="en-US" sz="2400" dirty="0">
                <a:solidFill>
                  <a:srgbClr val="000000"/>
                </a:solidFill>
                <a:latin typeface="Verdana"/>
                <a:ea typeface="Verdana"/>
                <a:cs typeface="Verdana"/>
                <a:sym typeface="Verdana"/>
              </a:rPr>
              <a:t> do you need to include in order to add to it?</a:t>
            </a:r>
            <a:endParaRPr sz="2400" dirty="0"/>
          </a:p>
        </p:txBody>
      </p:sp>
      <p:sp>
        <p:nvSpPr>
          <p:cNvPr id="344" name="Google Shape;344;g73a5374f60_0_1218"/>
          <p:cNvSpPr txBox="1">
            <a:spLocks noGrp="1"/>
          </p:cNvSpPr>
          <p:nvPr>
            <p:ph type="title"/>
          </p:nvPr>
        </p:nvSpPr>
        <p:spPr>
          <a:prstGeom prst="rect">
            <a:avLst/>
          </a:prstGeom>
          <a:solidFill>
            <a:srgbClr val="E8E8E8">
              <a:alpha val="6745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800"/>
              <a:buFont typeface="Verdana"/>
              <a:buNone/>
            </a:pPr>
            <a:r>
              <a:rPr lang="en-US" sz="4800" dirty="0">
                <a:solidFill>
                  <a:srgbClr val="000000"/>
                </a:solidFill>
              </a:rPr>
              <a:t>In Your Division</a:t>
            </a:r>
            <a:endParaRPr sz="4800" dirty="0">
              <a:solidFill>
                <a:srgbClr val="000000"/>
              </a:solidFill>
            </a:endParaRPr>
          </a:p>
        </p:txBody>
      </p:sp>
      <p:pic>
        <p:nvPicPr>
          <p:cNvPr id="346" name="Google Shape;346;g73a5374f60_0_12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4800" y="2588738"/>
            <a:ext cx="3970075" cy="28917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77802af572_0_4"/>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Urgency - Activity</a:t>
            </a:r>
            <a:endParaRPr/>
          </a:p>
        </p:txBody>
      </p:sp>
      <p:sp>
        <p:nvSpPr>
          <p:cNvPr id="353" name="Google Shape;353;g77802af572_0_4"/>
          <p:cNvSpPr txBox="1"/>
          <p:nvPr/>
        </p:nvSpPr>
        <p:spPr>
          <a:xfrm>
            <a:off x="457200" y="3936575"/>
            <a:ext cx="8229600" cy="1557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Based on your data story, why is there an urgency and motivation to become trauma-sensitive?  </a:t>
            </a:r>
            <a:endParaRPr sz="30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Fill this in under “Vision” on your </a:t>
            </a:r>
            <a:r>
              <a:rPr lang="en-US" sz="3000" b="1" i="0" u="none" strike="noStrike" cap="none">
                <a:solidFill>
                  <a:srgbClr val="000000"/>
                </a:solidFill>
                <a:latin typeface="Verdana"/>
                <a:ea typeface="Verdana"/>
                <a:cs typeface="Verdana"/>
                <a:sym typeface="Verdana"/>
              </a:rPr>
              <a:t>Action Planning Sheet</a:t>
            </a:r>
            <a:r>
              <a:rPr lang="en-US" sz="3000" b="0" i="0" u="none" strike="noStrike" cap="none">
                <a:solidFill>
                  <a:srgbClr val="000000"/>
                </a:solidFill>
                <a:latin typeface="Verdana"/>
                <a:ea typeface="Verdana"/>
                <a:cs typeface="Verdana"/>
                <a:sym typeface="Verdana"/>
              </a:rPr>
              <a:t>.</a:t>
            </a:r>
            <a:endParaRPr sz="3000" b="0" i="0" u="none" strike="noStrike" cap="none">
              <a:solidFill>
                <a:srgbClr val="000000"/>
              </a:solidFill>
              <a:latin typeface="Verdana"/>
              <a:ea typeface="Verdana"/>
              <a:cs typeface="Verdana"/>
              <a:sym typeface="Verdana"/>
            </a:endParaRPr>
          </a:p>
        </p:txBody>
      </p:sp>
      <p:pic>
        <p:nvPicPr>
          <p:cNvPr id="354" name="Google Shape;354;g77802af572_0_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20850" y="1570038"/>
            <a:ext cx="2902280" cy="22141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73a5374f60_2_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360"/>
              </a:spcBef>
              <a:spcAft>
                <a:spcPts val="0"/>
              </a:spcAft>
              <a:buSzPts val="6200"/>
              <a:buChar char="•"/>
            </a:pPr>
            <a:r>
              <a:rPr lang="en-US" sz="6200"/>
              <a:t>Why?</a:t>
            </a:r>
            <a:endParaRPr sz="6200"/>
          </a:p>
          <a:p>
            <a:pPr marL="457200" lvl="0" indent="-457200" algn="l" rtl="0">
              <a:lnSpc>
                <a:spcPct val="100000"/>
              </a:lnSpc>
              <a:spcBef>
                <a:spcPts val="1000"/>
              </a:spcBef>
              <a:spcAft>
                <a:spcPts val="0"/>
              </a:spcAft>
              <a:buSzPts val="6200"/>
              <a:buChar char="•"/>
            </a:pPr>
            <a:r>
              <a:rPr lang="en-US" sz="6200" b="1"/>
              <a:t>What?</a:t>
            </a:r>
            <a:endParaRPr sz="6200" b="1"/>
          </a:p>
          <a:p>
            <a:pPr marL="457200" lvl="0" indent="-457200" algn="l" rtl="0">
              <a:lnSpc>
                <a:spcPct val="100000"/>
              </a:lnSpc>
              <a:spcBef>
                <a:spcPts val="1000"/>
              </a:spcBef>
              <a:spcAft>
                <a:spcPts val="1000"/>
              </a:spcAft>
              <a:buSzPts val="6200"/>
              <a:buChar char="•"/>
            </a:pPr>
            <a:r>
              <a:rPr lang="en-US" sz="6200"/>
              <a:t>How?</a:t>
            </a:r>
            <a:endParaRPr sz="6200"/>
          </a:p>
        </p:txBody>
      </p:sp>
      <p:sp>
        <p:nvSpPr>
          <p:cNvPr id="361" name="Google Shape;361;g73a5374f60_2_14"/>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Becoming a Trauma-Sensitive School</a:t>
            </a:r>
            <a:endParaRPr dirty="0">
              <a:solidFill>
                <a:srgbClr val="000000"/>
              </a:solidFill>
            </a:endParaRPr>
          </a:p>
        </p:txBody>
      </p:sp>
      <p:pic>
        <p:nvPicPr>
          <p:cNvPr id="362" name="Google Shape;362;g73a5374f60_2_14">
            <a:extLst>
              <a:ext uri="{C183D7F6-B498-43B3-948B-1728B52AA6E4}">
                <adec:decorative xmlns:adec="http://schemas.microsoft.com/office/drawing/2017/decorative" val="1"/>
              </a:ext>
            </a:extLst>
          </p:cNvPr>
          <p:cNvPicPr preferRelativeResize="0"/>
          <p:nvPr/>
        </p:nvPicPr>
        <p:blipFill rotWithShape="1">
          <a:blip r:embed="rId3">
            <a:alphaModFix/>
          </a:blip>
          <a:srcRect l="27876" r="23759"/>
          <a:stretch/>
        </p:blipFill>
        <p:spPr>
          <a:xfrm>
            <a:off x="5277025" y="1600200"/>
            <a:ext cx="2542826" cy="525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b59be9c837_0_9"/>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Trauma-informed Defined</a:t>
            </a:r>
            <a:endParaRPr dirty="0">
              <a:solidFill>
                <a:srgbClr val="000000"/>
              </a:solidFill>
            </a:endParaRPr>
          </a:p>
        </p:txBody>
      </p:sp>
      <p:sp>
        <p:nvSpPr>
          <p:cNvPr id="369" name="Google Shape;369;g2b59be9c837_0_9"/>
          <p:cNvSpPr txBox="1"/>
          <p:nvPr/>
        </p:nvSpPr>
        <p:spPr>
          <a:xfrm>
            <a:off x="367200" y="1518675"/>
            <a:ext cx="8409600" cy="44175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sz="2500" i="1" dirty="0">
                <a:solidFill>
                  <a:schemeClr val="dk1"/>
                </a:solidFill>
                <a:highlight>
                  <a:srgbClr val="FEFEFE"/>
                </a:highlight>
                <a:latin typeface="Verdana"/>
                <a:ea typeface="Verdana"/>
                <a:cs typeface="Verdana"/>
                <a:sym typeface="Verdana"/>
              </a:rPr>
              <a:t>"Trauma-informed" means an approach to childhood care and education that includes (</a:t>
            </a:r>
            <a:r>
              <a:rPr lang="en-US" sz="2500" i="1" dirty="0" err="1">
                <a:solidFill>
                  <a:schemeClr val="dk1"/>
                </a:solidFill>
                <a:highlight>
                  <a:srgbClr val="FEFEFE"/>
                </a:highlight>
                <a:latin typeface="Verdana"/>
                <a:ea typeface="Verdana"/>
                <a:cs typeface="Verdana"/>
                <a:sym typeface="Verdana"/>
              </a:rPr>
              <a:t>i</a:t>
            </a:r>
            <a:r>
              <a:rPr lang="en-US" sz="2500" i="1" dirty="0">
                <a:solidFill>
                  <a:schemeClr val="dk1"/>
                </a:solidFill>
                <a:highlight>
                  <a:srgbClr val="FEFEFE"/>
                </a:highlight>
                <a:latin typeface="Verdana"/>
                <a:ea typeface="Verdana"/>
                <a:cs typeface="Verdana"/>
                <a:sym typeface="Verdana"/>
              </a:rPr>
              <a:t>) an understanding of the impact childhood trauma has on a child's physical, emotional, and behavioral development and health; (ii) the ability to recognize signs that a child has experienced childhood trauma; (iii) the skills, knowledge, and resources to provide necessary and timely support to a child who has experienced childhood trauma; and (iv) the knowledge to facilitate a safe, stable, and trauma-sensitive classroom environment.</a:t>
            </a:r>
            <a:endParaRPr sz="2500" dirty="0">
              <a:solidFill>
                <a:schemeClr val="dk1"/>
              </a:solidFill>
              <a:latin typeface="Verdana"/>
              <a:ea typeface="Verdana"/>
              <a:cs typeface="Verdana"/>
              <a:sym typeface="Verdana"/>
            </a:endParaRPr>
          </a:p>
        </p:txBody>
      </p:sp>
      <p:sp>
        <p:nvSpPr>
          <p:cNvPr id="370" name="Google Shape;370;g2b59be9c837_0_9"/>
          <p:cNvSpPr txBox="1"/>
          <p:nvPr/>
        </p:nvSpPr>
        <p:spPr>
          <a:xfrm>
            <a:off x="514900" y="6140450"/>
            <a:ext cx="6575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chemeClr val="dk1"/>
                </a:solidFill>
                <a:highlight>
                  <a:srgbClr val="FEFEFE"/>
                </a:highlight>
                <a:latin typeface="Verdana"/>
                <a:ea typeface="Verdana"/>
                <a:cs typeface="Verdana"/>
                <a:sym typeface="Verdana"/>
              </a:rPr>
              <a:t>Virginia Senate Bill 1300 https://legiscan.com/VA/text/SB1300/id/2766879</a:t>
            </a:r>
            <a:endParaRPr>
              <a:solidFill>
                <a:schemeClr val="dk1"/>
              </a:solidFill>
            </a:endParaRPr>
          </a:p>
          <a:p>
            <a:pPr marL="0" lvl="0" indent="0" algn="l" rtl="0">
              <a:spcBef>
                <a:spcPts val="0"/>
              </a:spcBef>
              <a:spcAft>
                <a:spcPts val="0"/>
              </a:spcAft>
              <a:buNone/>
            </a:pPr>
            <a:endParaRPr sz="1050" i="1">
              <a:solidFill>
                <a:srgbClr val="CC0000"/>
              </a:solidFill>
              <a:highlight>
                <a:srgbClr val="FEFEFE"/>
              </a:highlight>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g2b59be9c837_0_0"/>
          <p:cNvSpPr txBox="1">
            <a:spLocks noGrp="1"/>
          </p:cNvSpPr>
          <p:nvPr>
            <p:ph type="title"/>
          </p:nvPr>
        </p:nvSpPr>
        <p:spPr>
          <a:prstGeom prst="rect">
            <a:avLst/>
          </a:prstGeom>
          <a:solidFill>
            <a:srgbClr val="E8E8E8">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Language Matters</a:t>
            </a:r>
            <a:endParaRPr dirty="0"/>
          </a:p>
        </p:txBody>
      </p:sp>
      <p:sp>
        <p:nvSpPr>
          <p:cNvPr id="376" name="Google Shape;376;g2b59be9c837_0_0"/>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dirty="0">
                <a:latin typeface="Verdana" panose="020B0604030504040204" pitchFamily="34" charset="0"/>
                <a:ea typeface="Verdana" panose="020B0604030504040204" pitchFamily="34" charset="0"/>
              </a:rPr>
              <a:t>Trauma-Sensitive</a:t>
            </a:r>
            <a:endParaRPr dirty="0">
              <a:latin typeface="Verdana" panose="020B0604030504040204" pitchFamily="34" charset="0"/>
              <a:ea typeface="Verdana" panose="020B0604030504040204" pitchFamily="34" charset="0"/>
            </a:endParaRPr>
          </a:p>
        </p:txBody>
      </p:sp>
      <p:sp>
        <p:nvSpPr>
          <p:cNvPr id="379" name="Google Shape;379;g2b59be9c837_0_0"/>
          <p:cNvSpPr txBox="1">
            <a:spLocks noGrp="1"/>
          </p:cNvSpPr>
          <p:nvPr>
            <p:ph sz="half" idx="2"/>
          </p:nvPr>
        </p:nvSpPr>
        <p:spPr>
          <a:xfrm>
            <a:off x="531812" y="2696645"/>
            <a:ext cx="4040188" cy="367451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400"/>
              <a:buNone/>
            </a:pPr>
            <a:r>
              <a:rPr lang="en-US" dirty="0">
                <a:solidFill>
                  <a:srgbClr val="000000"/>
                </a:solidFill>
                <a:latin typeface="Verdana" panose="020B0604030504040204" pitchFamily="34" charset="0"/>
                <a:ea typeface="Verdana" panose="020B0604030504040204" pitchFamily="34" charset="0"/>
              </a:rPr>
              <a:t>A framework in which </a:t>
            </a:r>
            <a:r>
              <a:rPr lang="en-US" b="1" i="1" dirty="0">
                <a:solidFill>
                  <a:srgbClr val="000000"/>
                </a:solidFill>
                <a:latin typeface="Verdana" panose="020B0604030504040204" pitchFamily="34" charset="0"/>
                <a:ea typeface="Verdana" panose="020B0604030504040204" pitchFamily="34" charset="0"/>
              </a:rPr>
              <a:t>schools</a:t>
            </a:r>
            <a:r>
              <a:rPr lang="en-US" dirty="0">
                <a:solidFill>
                  <a:srgbClr val="000000"/>
                </a:solidFill>
                <a:latin typeface="Verdana" panose="020B0604030504040204" pitchFamily="34" charset="0"/>
                <a:ea typeface="Verdana" panose="020B0604030504040204" pitchFamily="34" charset="0"/>
              </a:rPr>
              <a:t> acknowledge the high prevalence of traumatic exposure for students, the importance of staff well-being and strives to meet the unique needs of all learners.</a:t>
            </a:r>
          </a:p>
          <a:p>
            <a:pPr marL="0" lvl="0" indent="0" algn="l" rtl="0">
              <a:lnSpc>
                <a:spcPct val="100000"/>
              </a:lnSpc>
              <a:spcBef>
                <a:spcPts val="0"/>
              </a:spcBef>
              <a:spcAft>
                <a:spcPts val="0"/>
              </a:spcAft>
              <a:buSzPts val="2400"/>
              <a:buNone/>
            </a:pPr>
            <a:endParaRPr lang="en-US" b="1" dirty="0">
              <a:solidFill>
                <a:srgbClr val="000000"/>
              </a:solidFill>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Clr>
                <a:srgbClr val="000000"/>
              </a:buClr>
              <a:buSzPts val="1100"/>
              <a:buFont typeface="Arial"/>
              <a:buNone/>
            </a:pPr>
            <a:r>
              <a:rPr lang="en-US" sz="1050" b="1" dirty="0">
                <a:solidFill>
                  <a:srgbClr val="000000"/>
                </a:solidFill>
                <a:latin typeface="Verdana" panose="020B0604030504040204" pitchFamily="34" charset="0"/>
                <a:ea typeface="Verdana" panose="020B0604030504040204" pitchFamily="34" charset="0"/>
              </a:rPr>
              <a:t>Black, P., Cook, E. &amp; Daniel, S. 2017</a:t>
            </a:r>
            <a:endParaRPr lang="en-US" sz="1050" dirty="0">
              <a:solidFill>
                <a:srgbClr val="000000"/>
              </a:solidFill>
              <a:latin typeface="Verdana" panose="020B0604030504040204" pitchFamily="34" charset="0"/>
              <a:ea typeface="Verdana" panose="020B0604030504040204" pitchFamily="34" charset="0"/>
            </a:endParaRPr>
          </a:p>
        </p:txBody>
      </p:sp>
      <p:sp>
        <p:nvSpPr>
          <p:cNvPr id="378" name="Google Shape;378;g2b59be9c837_0_0"/>
          <p:cNvSpPr txBox="1">
            <a:spLocks noGrp="1"/>
          </p:cNvSpPr>
          <p:nvPr>
            <p:ph type="body" sz="quarter" idx="3"/>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1000"/>
              </a:spcBef>
              <a:spcAft>
                <a:spcPts val="0"/>
              </a:spcAft>
              <a:buSzPts val="2400"/>
              <a:buNone/>
            </a:pPr>
            <a:r>
              <a:rPr lang="en-US" dirty="0">
                <a:solidFill>
                  <a:srgbClr val="000000"/>
                </a:solidFill>
                <a:latin typeface="Verdana" panose="020B0604030504040204" pitchFamily="34" charset="0"/>
                <a:ea typeface="Verdana" panose="020B0604030504040204" pitchFamily="34" charset="0"/>
                <a:sym typeface="Arial"/>
              </a:rPr>
              <a:t>Trauma Informed</a:t>
            </a:r>
            <a:endParaRPr sz="3500" dirty="0">
              <a:solidFill>
                <a:srgbClr val="000000"/>
              </a:solidFill>
              <a:latin typeface="Verdana" panose="020B0604030504040204" pitchFamily="34" charset="0"/>
              <a:ea typeface="Verdana" panose="020B0604030504040204" pitchFamily="34" charset="0"/>
              <a:cs typeface="Arial"/>
              <a:sym typeface="Arial"/>
            </a:endParaRPr>
          </a:p>
        </p:txBody>
      </p:sp>
      <p:sp>
        <p:nvSpPr>
          <p:cNvPr id="380" name="Google Shape;380;g2b59be9c837_0_0"/>
          <p:cNvSpPr txBox="1">
            <a:spLocks noGrp="1"/>
          </p:cNvSpPr>
          <p:nvPr>
            <p:ph sz="quarter" idx="4"/>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dirty="0">
                <a:latin typeface="Verdana" panose="020B0604030504040204" pitchFamily="34" charset="0"/>
                <a:ea typeface="Verdana" panose="020B0604030504040204" pitchFamily="34" charset="0"/>
              </a:rPr>
              <a:t>A framework which arose in the </a:t>
            </a:r>
            <a:r>
              <a:rPr lang="en-US" b="1" i="1" dirty="0">
                <a:solidFill>
                  <a:srgbClr val="000000"/>
                </a:solidFill>
                <a:latin typeface="Verdana" panose="020B0604030504040204" pitchFamily="34" charset="0"/>
                <a:ea typeface="Verdana" panose="020B0604030504040204" pitchFamily="34" charset="0"/>
              </a:rPr>
              <a:t>behavioral health</a:t>
            </a:r>
            <a:r>
              <a:rPr lang="en-US" dirty="0">
                <a:solidFill>
                  <a:srgbClr val="000000"/>
                </a:solidFill>
                <a:latin typeface="Verdana" panose="020B0604030504040204" pitchFamily="34" charset="0"/>
                <a:ea typeface="Verdana" panose="020B0604030504040204" pitchFamily="34" charset="0"/>
              </a:rPr>
              <a:t> field which recognizes all types of trauma and an awareness of the impact it can have across settings, services, and population.</a:t>
            </a:r>
            <a:endParaRPr dirty="0">
              <a:solidFill>
                <a:srgbClr val="000000"/>
              </a:solidFill>
              <a:latin typeface="Verdana" panose="020B0604030504040204" pitchFamily="34" charset="0"/>
              <a:ea typeface="Verdana" panose="020B0604030504040204" pitchFamily="34" charset="0"/>
            </a:endParaRPr>
          </a:p>
          <a:p>
            <a:pPr marL="0" lvl="0" indent="0" algn="ctr" rtl="0">
              <a:lnSpc>
                <a:spcPct val="100000"/>
              </a:lnSpc>
              <a:spcBef>
                <a:spcPts val="0"/>
              </a:spcBef>
              <a:spcAft>
                <a:spcPts val="0"/>
              </a:spcAft>
              <a:buSzPts val="2400"/>
              <a:buNone/>
            </a:pPr>
            <a:endParaRPr b="1" dirty="0">
              <a:latin typeface="Verdana" panose="020B0604030504040204" pitchFamily="34" charset="0"/>
              <a:ea typeface="Verdana" panose="020B0604030504040204" pitchFamily="34" charset="0"/>
            </a:endParaRPr>
          </a:p>
          <a:p>
            <a:pPr marL="0" lvl="0" indent="0" algn="l" rtl="0">
              <a:lnSpc>
                <a:spcPct val="100000"/>
              </a:lnSpc>
              <a:spcBef>
                <a:spcPts val="0"/>
              </a:spcBef>
              <a:spcAft>
                <a:spcPts val="0"/>
              </a:spcAft>
              <a:buClr>
                <a:schemeClr val="dk1"/>
              </a:buClr>
              <a:buSzPts val="1100"/>
              <a:buFont typeface="Arial"/>
              <a:buNone/>
            </a:pPr>
            <a:r>
              <a:rPr lang="en-US" sz="1000" u="sng" dirty="0">
                <a:solidFill>
                  <a:schemeClr val="hlink"/>
                </a:solidFill>
                <a:latin typeface="Verdana" panose="020B0604030504040204" pitchFamily="34" charset="0"/>
                <a:ea typeface="Verdana" panose="020B0604030504040204" pitchFamily="34" charset="0"/>
                <a:hlinkClick r:id="rId3"/>
              </a:rPr>
              <a:t>https://traumasensitiveschools.org/about-tlpi/</a:t>
            </a:r>
            <a:r>
              <a:rPr lang="en-US" sz="1000" dirty="0">
                <a:latin typeface="Verdana" panose="020B0604030504040204" pitchFamily="34" charset="0"/>
                <a:ea typeface="Verdana" panose="020B0604030504040204" pitchFamily="34" charset="0"/>
              </a:rPr>
              <a:t> </a:t>
            </a:r>
            <a:endParaRPr b="1" dirty="0">
              <a:latin typeface="Verdana" panose="020B0604030504040204" pitchFamily="34" charset="0"/>
              <a:ea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727e4a1c50_0_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Understanding trauma and its impact.  </a:t>
            </a:r>
            <a:endParaRPr sz="2800"/>
          </a:p>
          <a:p>
            <a:pPr marL="457200" lvl="0" indent="-406400" algn="l" rtl="0">
              <a:lnSpc>
                <a:spcPct val="100000"/>
              </a:lnSpc>
              <a:spcBef>
                <a:spcPts val="0"/>
              </a:spcBef>
              <a:spcAft>
                <a:spcPts val="0"/>
              </a:spcAft>
              <a:buSzPts val="2800"/>
              <a:buChar char="●"/>
            </a:pPr>
            <a:r>
              <a:rPr lang="en-US" sz="2800"/>
              <a:t>Believing that healing happens in relationship </a:t>
            </a:r>
            <a:endParaRPr sz="2800"/>
          </a:p>
          <a:p>
            <a:pPr marL="457200" lvl="0" indent="-406400" algn="l" rtl="0">
              <a:lnSpc>
                <a:spcPct val="100000"/>
              </a:lnSpc>
              <a:spcBef>
                <a:spcPts val="0"/>
              </a:spcBef>
              <a:spcAft>
                <a:spcPts val="0"/>
              </a:spcAft>
              <a:buSzPts val="2800"/>
              <a:buChar char="●"/>
            </a:pPr>
            <a:r>
              <a:rPr lang="en-US" sz="2800"/>
              <a:t>Ensuring physical and emotional safety.  </a:t>
            </a:r>
            <a:endParaRPr sz="2800"/>
          </a:p>
          <a:p>
            <a:pPr marL="457200" lvl="0" indent="-406400" algn="l" rtl="0">
              <a:lnSpc>
                <a:spcPct val="100000"/>
              </a:lnSpc>
              <a:spcBef>
                <a:spcPts val="0"/>
              </a:spcBef>
              <a:spcAft>
                <a:spcPts val="0"/>
              </a:spcAft>
              <a:buSzPts val="2800"/>
              <a:buChar char="●"/>
            </a:pPr>
            <a:r>
              <a:rPr lang="en-US" sz="2800"/>
              <a:t>Supporting choice, control, and empowerment for all  </a:t>
            </a:r>
            <a:endParaRPr sz="2800"/>
          </a:p>
          <a:p>
            <a:pPr marL="457200" lvl="0" indent="-406400" algn="l" rtl="0">
              <a:lnSpc>
                <a:spcPct val="100000"/>
              </a:lnSpc>
              <a:spcBef>
                <a:spcPts val="0"/>
              </a:spcBef>
              <a:spcAft>
                <a:spcPts val="0"/>
              </a:spcAft>
              <a:buSzPts val="2800"/>
              <a:buChar char="●"/>
            </a:pPr>
            <a:r>
              <a:rPr lang="en-US" sz="2800"/>
              <a:t>Ensuring cultural awareness</a:t>
            </a:r>
            <a:endParaRPr sz="2800"/>
          </a:p>
          <a:p>
            <a:pPr marL="457200" lvl="0" indent="-406400" algn="l" rtl="0">
              <a:lnSpc>
                <a:spcPct val="100000"/>
              </a:lnSpc>
              <a:spcBef>
                <a:spcPts val="0"/>
              </a:spcBef>
              <a:spcAft>
                <a:spcPts val="0"/>
              </a:spcAft>
              <a:buSzPts val="2800"/>
              <a:buChar char="●"/>
            </a:pPr>
            <a:r>
              <a:rPr lang="en-US" sz="2800"/>
              <a:t>Viewing students holistically</a:t>
            </a:r>
            <a:endParaRPr sz="2800"/>
          </a:p>
          <a:p>
            <a:pPr marL="457200" lvl="0" indent="-406400" algn="l" rtl="0">
              <a:lnSpc>
                <a:spcPct val="100000"/>
              </a:lnSpc>
              <a:spcBef>
                <a:spcPts val="0"/>
              </a:spcBef>
              <a:spcAft>
                <a:spcPts val="0"/>
              </a:spcAft>
              <a:buSzPts val="2800"/>
              <a:buChar char="●"/>
            </a:pPr>
            <a:r>
              <a:rPr lang="en-US" sz="2800"/>
              <a:t>Using a collaborative approach</a:t>
            </a:r>
            <a:endParaRPr sz="2800"/>
          </a:p>
        </p:txBody>
      </p:sp>
      <p:sp>
        <p:nvSpPr>
          <p:cNvPr id="387" name="Google Shape;387;g727e4a1c50_0_37"/>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Trauma-Sensitive Foundation</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73a5374f60_6_0"/>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Trauma-Sensitive at the Universal Level</a:t>
            </a:r>
            <a:endParaRPr/>
          </a:p>
        </p:txBody>
      </p:sp>
      <p:graphicFrame>
        <p:nvGraphicFramePr>
          <p:cNvPr id="395" name="Google Shape;395;g73a5374f60_6_0"/>
          <p:cNvGraphicFramePr/>
          <p:nvPr/>
        </p:nvGraphicFramePr>
        <p:xfrm>
          <a:off x="457175" y="1851700"/>
          <a:ext cx="8229600" cy="4029950"/>
        </p:xfrm>
        <a:graphic>
          <a:graphicData uri="http://schemas.openxmlformats.org/drawingml/2006/table">
            <a:tbl>
              <a:tblPr>
                <a:noFill/>
                <a:tableStyleId>{92DBC199-EC84-42EE-9ED1-22DAA1F39368}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58150">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dirty="0">
                          <a:solidFill>
                            <a:schemeClr val="dk1"/>
                          </a:solidFill>
                          <a:latin typeface="Verdana"/>
                          <a:ea typeface="Verdana"/>
                          <a:cs typeface="Verdana"/>
                          <a:sym typeface="Verdana"/>
                        </a:rPr>
                        <a:t>Trauma-Sensitive Environment</a:t>
                      </a:r>
                      <a:endParaRPr sz="1400" b="1" u="none" strike="noStrike" cap="none" dirty="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dirty="0">
                          <a:solidFill>
                            <a:schemeClr val="dk1"/>
                          </a:solidFill>
                          <a:latin typeface="Verdana"/>
                          <a:ea typeface="Verdana"/>
                          <a:cs typeface="Verdana"/>
                          <a:sym typeface="Verdana"/>
                        </a:rPr>
                        <a:t>Social Emotional Learning</a:t>
                      </a:r>
                      <a:endParaRPr sz="1400" b="1" u="none" strike="noStrike" cap="none" dirty="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r h="958150">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a:solidFill>
                            <a:schemeClr val="dk1"/>
                          </a:solidFill>
                          <a:latin typeface="Verdana"/>
                          <a:ea typeface="Verdana"/>
                          <a:cs typeface="Verdana"/>
                          <a:sym typeface="Verdana"/>
                        </a:rPr>
                        <a:t>Emotional and Physical Regulation</a:t>
                      </a:r>
                      <a:endParaRPr sz="1400" b="1" u="none" strike="noStrike" cap="none"/>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FA8DC"/>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a:solidFill>
                            <a:schemeClr val="dk1"/>
                          </a:solidFill>
                          <a:latin typeface="Verdana"/>
                          <a:ea typeface="Verdana"/>
                          <a:cs typeface="Verdana"/>
                          <a:sym typeface="Verdana"/>
                        </a:rPr>
                        <a:t>Building Relationships</a:t>
                      </a:r>
                      <a:endParaRPr sz="1400" b="1" u="none" strike="noStrike" cap="none"/>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577750">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a:solidFill>
                            <a:schemeClr val="dk1"/>
                          </a:solidFill>
                          <a:latin typeface="Verdana"/>
                          <a:ea typeface="Verdana"/>
                          <a:cs typeface="Verdana"/>
                          <a:sym typeface="Verdana"/>
                        </a:rPr>
                        <a:t>School-Wide Discipline</a:t>
                      </a:r>
                      <a:endParaRPr sz="1400" b="1" u="none" strike="noStrike" cap="none"/>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a:solidFill>
                            <a:schemeClr val="dk1"/>
                          </a:solidFill>
                          <a:latin typeface="Verdana"/>
                          <a:ea typeface="Verdana"/>
                          <a:cs typeface="Verdana"/>
                          <a:sym typeface="Verdana"/>
                        </a:rPr>
                        <a:t>Academic Supports</a:t>
                      </a:r>
                      <a:endParaRPr sz="1400" b="1" u="none" strike="noStrike" cap="none"/>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A2C4C9"/>
                    </a:solidFill>
                  </a:tcPr>
                </a:tc>
                <a:extLst>
                  <a:ext uri="{0D108BD9-81ED-4DB2-BD59-A6C34878D82A}">
                    <a16:rowId xmlns:a16="http://schemas.microsoft.com/office/drawing/2014/main" val="10002"/>
                  </a:ext>
                </a:extLst>
              </a:tr>
              <a:tr h="958150">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a:solidFill>
                            <a:schemeClr val="dk1"/>
                          </a:solidFill>
                          <a:latin typeface="Verdana"/>
                          <a:ea typeface="Verdana"/>
                          <a:cs typeface="Verdana"/>
                          <a:sym typeface="Verdana"/>
                        </a:rPr>
                        <a:t>Problem Solving (Cognitive)</a:t>
                      </a:r>
                      <a:endParaRPr sz="1400" b="1" u="none" strike="noStrike" cap="none"/>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a:solidFill>
                            <a:schemeClr val="dk1"/>
                          </a:solidFill>
                          <a:latin typeface="Verdana"/>
                          <a:ea typeface="Verdana"/>
                          <a:cs typeface="Verdana"/>
                          <a:sym typeface="Verdana"/>
                        </a:rPr>
                        <a:t>Family and Community Engagement</a:t>
                      </a:r>
                      <a:endParaRPr sz="1400" b="1" u="none" strike="noStrike" cap="none"/>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FC5E8"/>
                    </a:solidFill>
                  </a:tcPr>
                </a:tc>
                <a:extLst>
                  <a:ext uri="{0D108BD9-81ED-4DB2-BD59-A6C34878D82A}">
                    <a16:rowId xmlns:a16="http://schemas.microsoft.com/office/drawing/2014/main" val="10003"/>
                  </a:ext>
                </a:extLst>
              </a:tr>
              <a:tr h="577750">
                <a:tc gridSpan="2">
                  <a:txBody>
                    <a:bodyPr/>
                    <a:lstStyle/>
                    <a:p>
                      <a:pPr marL="0" marR="0" lvl="0" indent="0" algn="ctr" rtl="0">
                        <a:lnSpc>
                          <a:spcPct val="100000"/>
                        </a:lnSpc>
                        <a:spcBef>
                          <a:spcPts val="0"/>
                        </a:spcBef>
                        <a:spcAft>
                          <a:spcPts val="0"/>
                        </a:spcAft>
                        <a:buClr>
                          <a:schemeClr val="dk1"/>
                        </a:buClr>
                        <a:buSzPts val="1100"/>
                        <a:buFont typeface="Arial"/>
                        <a:buNone/>
                      </a:pPr>
                      <a:r>
                        <a:rPr lang="en-US" sz="2300" b="1" u="none" strike="noStrike" cap="none" dirty="0">
                          <a:solidFill>
                            <a:schemeClr val="dk1"/>
                          </a:solidFill>
                          <a:latin typeface="Verdana"/>
                          <a:ea typeface="Verdana"/>
                          <a:cs typeface="Verdana"/>
                          <a:sym typeface="Verdana"/>
                        </a:rPr>
                        <a:t>Staff Self-Care</a:t>
                      </a:r>
                      <a:endParaRPr sz="1400" b="1" u="none" strike="noStrike" cap="none" dirty="0"/>
                    </a:p>
                  </a:txBody>
                  <a:tcPr marL="91425" marR="91425" marT="91425" marB="914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A84F"/>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28CA4-4ECE-230B-5A54-FE24CBD02A0C}"/>
              </a:ext>
            </a:extLst>
          </p:cNvPr>
          <p:cNvSpPr>
            <a:spLocks noGrp="1"/>
          </p:cNvSpPr>
          <p:nvPr>
            <p:ph idx="1"/>
          </p:nvPr>
        </p:nvSpPr>
        <p:spPr/>
        <p:txBody>
          <a:bodyPr/>
          <a:lstStyle/>
          <a:p>
            <a:endParaRPr lang="en-US"/>
          </a:p>
        </p:txBody>
      </p:sp>
      <p:sp>
        <p:nvSpPr>
          <p:cNvPr id="401" name="Google Shape;401;g76da219570_1_1189"/>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Tier 1</a:t>
            </a:r>
            <a:endParaRPr>
              <a:solidFill>
                <a:srgbClr val="000000"/>
              </a:solidFill>
            </a:endParaRPr>
          </a:p>
        </p:txBody>
      </p:sp>
      <p:sp>
        <p:nvSpPr>
          <p:cNvPr id="402" name="Google Shape;402;g76da219570_1_1189">
            <a:extLst>
              <a:ext uri="{C183D7F6-B498-43B3-948B-1728B52AA6E4}">
                <adec:decorative xmlns:adec="http://schemas.microsoft.com/office/drawing/2017/decorative" val="1"/>
              </a:ext>
            </a:extLst>
          </p:cNvPr>
          <p:cNvSpPr/>
          <p:nvPr/>
        </p:nvSpPr>
        <p:spPr>
          <a:xfrm>
            <a:off x="313275" y="3640675"/>
            <a:ext cx="2173200" cy="2850300"/>
          </a:xfrm>
          <a:prstGeom prst="triangle">
            <a:avLst>
              <a:gd name="adj" fmla="val 50000"/>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76da219570_1_1189">
            <a:extLst>
              <a:ext uri="{C183D7F6-B498-43B3-948B-1728B52AA6E4}">
                <adec:decorative xmlns:adec="http://schemas.microsoft.com/office/drawing/2017/decorative" val="1"/>
              </a:ext>
            </a:extLst>
          </p:cNvPr>
          <p:cNvSpPr/>
          <p:nvPr/>
        </p:nvSpPr>
        <p:spPr>
          <a:xfrm>
            <a:off x="793125" y="3781775"/>
            <a:ext cx="1213500" cy="1749900"/>
          </a:xfrm>
          <a:prstGeom prst="triangle">
            <a:avLst>
              <a:gd name="adj"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76da219570_1_1189">
            <a:extLst>
              <a:ext uri="{C183D7F6-B498-43B3-948B-1728B52AA6E4}">
                <adec:decorative xmlns:adec="http://schemas.microsoft.com/office/drawing/2017/decorative" val="1"/>
              </a:ext>
            </a:extLst>
          </p:cNvPr>
          <p:cNvSpPr/>
          <p:nvPr/>
        </p:nvSpPr>
        <p:spPr>
          <a:xfrm>
            <a:off x="1216425" y="3922900"/>
            <a:ext cx="366900" cy="733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g76da219570_1_1189"/>
          <p:cNvSpPr/>
          <p:nvPr/>
        </p:nvSpPr>
        <p:spPr>
          <a:xfrm>
            <a:off x="2370675" y="1524000"/>
            <a:ext cx="6462900" cy="4797900"/>
          </a:xfrm>
          <a:prstGeom prst="wedgeRoundRectCallout">
            <a:avLst>
              <a:gd name="adj1" fmla="val -55677"/>
              <a:gd name="adj2" fmla="val 4293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68300" algn="l" rtl="0">
              <a:lnSpc>
                <a:spcPct val="100000"/>
              </a:lnSpc>
              <a:spcBef>
                <a:spcPts val="36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SEL Curriculum</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Relationship-Based Teaching and Learning, and Access to Rigorous, Differentiated, Core Content</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Universal Screening and Data-Informed Decision Making</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PBIS, Behavioral Expectations</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Outreach to Community Partners</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Staff Self-Care Plans</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Restorative Practices</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Family/Community Engagement</a:t>
            </a:r>
            <a:endParaRPr sz="2200" b="0" i="0" u="none" strike="noStrike" cap="none">
              <a:solidFill>
                <a:schemeClr val="dk1"/>
              </a:solidFill>
              <a:latin typeface="Verdana"/>
              <a:ea typeface="Verdana"/>
              <a:cs typeface="Verdana"/>
              <a:sym typeface="Verdana"/>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Verdana"/>
                <a:ea typeface="Verdana"/>
                <a:cs typeface="Verdana"/>
                <a:sym typeface="Verdana"/>
              </a:rPr>
              <a:t>Culturally Responsive Approach to Student Need for Safety and Belonging</a:t>
            </a:r>
            <a:endParaRPr sz="2200" b="0" i="0" u="none" strike="noStrike" cap="none">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71765-D49A-0C1B-0A64-197728907D19}"/>
              </a:ext>
            </a:extLst>
          </p:cNvPr>
          <p:cNvSpPr>
            <a:spLocks noGrp="1"/>
          </p:cNvSpPr>
          <p:nvPr>
            <p:ph idx="1"/>
          </p:nvPr>
        </p:nvSpPr>
        <p:spPr/>
        <p:txBody>
          <a:bodyPr/>
          <a:lstStyle/>
          <a:p>
            <a:endParaRPr lang="en-US"/>
          </a:p>
        </p:txBody>
      </p:sp>
      <p:sp>
        <p:nvSpPr>
          <p:cNvPr id="411" name="Google Shape;411;g77bbc70595_0_8"/>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Tier 2</a:t>
            </a:r>
            <a:endParaRPr>
              <a:solidFill>
                <a:srgbClr val="000000"/>
              </a:solidFill>
            </a:endParaRPr>
          </a:p>
        </p:txBody>
      </p:sp>
      <p:sp>
        <p:nvSpPr>
          <p:cNvPr id="412" name="Google Shape;412;g77bbc70595_0_8">
            <a:extLst>
              <a:ext uri="{C183D7F6-B498-43B3-948B-1728B52AA6E4}">
                <adec:decorative xmlns:adec="http://schemas.microsoft.com/office/drawing/2017/decorative" val="1"/>
              </a:ext>
            </a:extLst>
          </p:cNvPr>
          <p:cNvSpPr/>
          <p:nvPr/>
        </p:nvSpPr>
        <p:spPr>
          <a:xfrm>
            <a:off x="313275" y="3640675"/>
            <a:ext cx="2173200" cy="2850300"/>
          </a:xfrm>
          <a:prstGeom prst="triangle">
            <a:avLst>
              <a:gd name="adj" fmla="val 50000"/>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77bbc70595_0_8">
            <a:extLst>
              <a:ext uri="{C183D7F6-B498-43B3-948B-1728B52AA6E4}">
                <adec:decorative xmlns:adec="http://schemas.microsoft.com/office/drawing/2017/decorative" val="1"/>
              </a:ext>
            </a:extLst>
          </p:cNvPr>
          <p:cNvSpPr/>
          <p:nvPr/>
        </p:nvSpPr>
        <p:spPr>
          <a:xfrm>
            <a:off x="793125" y="3781775"/>
            <a:ext cx="1213500" cy="1749900"/>
          </a:xfrm>
          <a:prstGeom prst="triangle">
            <a:avLst>
              <a:gd name="adj"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77bbc70595_0_8">
            <a:extLst>
              <a:ext uri="{C183D7F6-B498-43B3-948B-1728B52AA6E4}">
                <adec:decorative xmlns:adec="http://schemas.microsoft.com/office/drawing/2017/decorative" val="1"/>
              </a:ext>
            </a:extLst>
          </p:cNvPr>
          <p:cNvSpPr/>
          <p:nvPr/>
        </p:nvSpPr>
        <p:spPr>
          <a:xfrm>
            <a:off x="1216425" y="3922900"/>
            <a:ext cx="366900" cy="733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77bbc70595_0_8"/>
          <p:cNvSpPr/>
          <p:nvPr/>
        </p:nvSpPr>
        <p:spPr>
          <a:xfrm>
            <a:off x="2370675" y="1524000"/>
            <a:ext cx="6462900" cy="4797900"/>
          </a:xfrm>
          <a:prstGeom prst="wedgeRoundRectCallout">
            <a:avLst>
              <a:gd name="adj1" fmla="val -63974"/>
              <a:gd name="adj2" fmla="val 2941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93700" algn="l" rtl="0">
              <a:lnSpc>
                <a:spcPct val="100000"/>
              </a:lnSpc>
              <a:spcBef>
                <a:spcPts val="36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Student Mentoring Program</a:t>
            </a:r>
            <a:endParaRPr sz="2600" b="0" i="0" u="none" strike="noStrike" cap="none">
              <a:solidFill>
                <a:schemeClr val="dk1"/>
              </a:solidFill>
              <a:latin typeface="Verdana"/>
              <a:ea typeface="Verdana"/>
              <a:cs typeface="Verdana"/>
              <a:sym typeface="Verdana"/>
            </a:endParaRPr>
          </a:p>
          <a:p>
            <a:pPr marL="457200" marR="0" lvl="0" indent="-3937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Check In Check Out</a:t>
            </a:r>
            <a:endParaRPr sz="2600" b="0" i="0" u="none" strike="noStrike" cap="none">
              <a:solidFill>
                <a:schemeClr val="dk1"/>
              </a:solidFill>
              <a:latin typeface="Verdana"/>
              <a:ea typeface="Verdana"/>
              <a:cs typeface="Verdana"/>
              <a:sym typeface="Verdana"/>
            </a:endParaRPr>
          </a:p>
          <a:p>
            <a:pPr marL="457200" marR="0" lvl="0" indent="-3937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Small Groups for Specialized Instruction that Supports Behavioral, Social-Emotional, and/or Academic Success</a:t>
            </a:r>
            <a:endParaRPr sz="2600" b="0" i="0" u="none" strike="noStrike" cap="none">
              <a:solidFill>
                <a:schemeClr val="dk1"/>
              </a:solidFill>
              <a:latin typeface="Verdana"/>
              <a:ea typeface="Verdana"/>
              <a:cs typeface="Verdana"/>
              <a:sym typeface="Verdana"/>
            </a:endParaRPr>
          </a:p>
          <a:p>
            <a:pPr marL="457200" marR="0" lvl="0" indent="-393700" algn="l" rtl="0">
              <a:lnSpc>
                <a:spcPct val="100000"/>
              </a:lnSpc>
              <a:spcBef>
                <a:spcPts val="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Partnering with Community Organizations that Support Families Experiencing Domestic Violence, Homelessness, and Mental Health</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E031D-8251-A5F5-3AD6-184222054311}"/>
              </a:ext>
            </a:extLst>
          </p:cNvPr>
          <p:cNvSpPr>
            <a:spLocks noGrp="1"/>
          </p:cNvSpPr>
          <p:nvPr>
            <p:ph idx="1"/>
          </p:nvPr>
        </p:nvSpPr>
        <p:spPr/>
        <p:txBody>
          <a:bodyPr/>
          <a:lstStyle/>
          <a:p>
            <a:endParaRPr lang="en-US"/>
          </a:p>
        </p:txBody>
      </p:sp>
      <p:sp>
        <p:nvSpPr>
          <p:cNvPr id="421" name="Google Shape;421;g77bbc70595_0_17"/>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Tier 3</a:t>
            </a:r>
            <a:endParaRPr>
              <a:solidFill>
                <a:srgbClr val="000000"/>
              </a:solidFill>
            </a:endParaRPr>
          </a:p>
        </p:txBody>
      </p:sp>
      <p:sp>
        <p:nvSpPr>
          <p:cNvPr id="422" name="Google Shape;422;g77bbc70595_0_17">
            <a:extLst>
              <a:ext uri="{C183D7F6-B498-43B3-948B-1728B52AA6E4}">
                <adec:decorative xmlns:adec="http://schemas.microsoft.com/office/drawing/2017/decorative" val="1"/>
              </a:ext>
            </a:extLst>
          </p:cNvPr>
          <p:cNvSpPr/>
          <p:nvPr/>
        </p:nvSpPr>
        <p:spPr>
          <a:xfrm>
            <a:off x="313275" y="3640675"/>
            <a:ext cx="2173200" cy="2850300"/>
          </a:xfrm>
          <a:prstGeom prst="triangle">
            <a:avLst>
              <a:gd name="adj" fmla="val 50000"/>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77bbc70595_0_17">
            <a:extLst>
              <a:ext uri="{C183D7F6-B498-43B3-948B-1728B52AA6E4}">
                <adec:decorative xmlns:adec="http://schemas.microsoft.com/office/drawing/2017/decorative" val="1"/>
              </a:ext>
            </a:extLst>
          </p:cNvPr>
          <p:cNvSpPr/>
          <p:nvPr/>
        </p:nvSpPr>
        <p:spPr>
          <a:xfrm>
            <a:off x="793125" y="3781775"/>
            <a:ext cx="1213500" cy="1749900"/>
          </a:xfrm>
          <a:prstGeom prst="triangle">
            <a:avLst>
              <a:gd name="adj"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77bbc70595_0_17">
            <a:extLst>
              <a:ext uri="{C183D7F6-B498-43B3-948B-1728B52AA6E4}">
                <adec:decorative xmlns:adec="http://schemas.microsoft.com/office/drawing/2017/decorative" val="1"/>
              </a:ext>
            </a:extLst>
          </p:cNvPr>
          <p:cNvSpPr/>
          <p:nvPr/>
        </p:nvSpPr>
        <p:spPr>
          <a:xfrm>
            <a:off x="1216425" y="3922900"/>
            <a:ext cx="366900" cy="733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g77bbc70595_0_17"/>
          <p:cNvSpPr/>
          <p:nvPr/>
        </p:nvSpPr>
        <p:spPr>
          <a:xfrm>
            <a:off x="2370675" y="1524000"/>
            <a:ext cx="6462900" cy="4797900"/>
          </a:xfrm>
          <a:prstGeom prst="wedgeRoundRectCallout">
            <a:avLst>
              <a:gd name="adj1" fmla="val -63537"/>
              <a:gd name="adj2" fmla="val 1058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360"/>
              </a:spcBef>
              <a:spcAft>
                <a:spcPts val="0"/>
              </a:spcAft>
              <a:buClr>
                <a:schemeClr val="dk1"/>
              </a:buClr>
              <a:buSzPts val="1800"/>
              <a:buFont typeface="Arial"/>
              <a:buChar char="•"/>
            </a:pPr>
            <a:r>
              <a:rPr lang="en-US" sz="3200" b="0" i="0" u="none" strike="noStrike" cap="none">
                <a:solidFill>
                  <a:schemeClr val="dk1"/>
                </a:solidFill>
                <a:latin typeface="Verdana"/>
                <a:ea typeface="Verdana"/>
                <a:cs typeface="Verdana"/>
                <a:sym typeface="Verdana"/>
              </a:rPr>
              <a:t>Regular Communication with the Family</a:t>
            </a:r>
            <a:endParaRPr sz="3200" b="0" i="0" u="none" strike="noStrike" cap="none">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Arial"/>
              <a:buChar char="•"/>
            </a:pPr>
            <a:r>
              <a:rPr lang="en-US" sz="3200" b="0" i="0" u="none" strike="noStrike" cap="none">
                <a:solidFill>
                  <a:schemeClr val="dk1"/>
                </a:solidFill>
                <a:latin typeface="Verdana"/>
                <a:ea typeface="Verdana"/>
                <a:cs typeface="Verdana"/>
                <a:sym typeface="Verdana"/>
              </a:rPr>
              <a:t>Wrap-Around Services: Child Services, Mental/Physical Health Specialists, Social Services, etc.</a:t>
            </a:r>
            <a:endParaRPr sz="3200" b="0" i="0" u="none" strike="noStrike" cap="none">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Arial"/>
              <a:buChar char="•"/>
            </a:pPr>
            <a:r>
              <a:rPr lang="en-US" sz="3200" b="0" i="0" u="none" strike="noStrike" cap="none">
                <a:solidFill>
                  <a:schemeClr val="dk1"/>
                </a:solidFill>
                <a:latin typeface="Verdana"/>
                <a:ea typeface="Verdana"/>
                <a:cs typeface="Verdana"/>
                <a:sym typeface="Verdana"/>
              </a:rPr>
              <a:t>Individual Therapeutic Counseling</a:t>
            </a:r>
            <a:endParaRPr sz="2600" b="0" i="0" u="none" strike="noStrike" cap="none">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862ffa2b50_0_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15" name="Google Shape;215;g862ffa2b50_0_6"/>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324834-0853-6F31-F15F-06DEBA86605B}"/>
              </a:ext>
            </a:extLst>
          </p:cNvPr>
          <p:cNvSpPr>
            <a:spLocks noGrp="1"/>
          </p:cNvSpPr>
          <p:nvPr>
            <p:ph idx="1"/>
          </p:nvPr>
        </p:nvSpPr>
        <p:spPr/>
        <p:txBody>
          <a:bodyPr/>
          <a:lstStyle/>
          <a:p>
            <a:endParaRPr lang="en-US"/>
          </a:p>
        </p:txBody>
      </p:sp>
      <p:sp>
        <p:nvSpPr>
          <p:cNvPr id="430" name="Google Shape;430;g76da219570_1_613"/>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Resource Map Activity</a:t>
            </a:r>
            <a:endParaRPr>
              <a:solidFill>
                <a:srgbClr val="000000"/>
              </a:solidFill>
            </a:endParaRPr>
          </a:p>
        </p:txBody>
      </p:sp>
      <p:pic>
        <p:nvPicPr>
          <p:cNvPr id="431" name="Google Shape;431;g76da219570_1_613" descr="Example of a simplified Resource Map for trauma Sensitive Response to Interventions for Behavior Sort"/>
          <p:cNvPicPr preferRelativeResize="0"/>
          <p:nvPr/>
        </p:nvPicPr>
        <p:blipFill rotWithShape="1">
          <a:blip r:embed="rId3">
            <a:alphaModFix/>
          </a:blip>
          <a:srcRect/>
          <a:stretch/>
        </p:blipFill>
        <p:spPr>
          <a:xfrm>
            <a:off x="762713" y="1714101"/>
            <a:ext cx="7618576" cy="41716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73a5374f60_2_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360"/>
              </a:spcBef>
              <a:spcAft>
                <a:spcPts val="0"/>
              </a:spcAft>
              <a:buSzPts val="6200"/>
              <a:buChar char="•"/>
            </a:pPr>
            <a:r>
              <a:rPr lang="en-US" sz="6200"/>
              <a:t>Why?</a:t>
            </a:r>
            <a:endParaRPr sz="6200"/>
          </a:p>
          <a:p>
            <a:pPr marL="457200" lvl="0" indent="-457200" algn="l" rtl="0">
              <a:lnSpc>
                <a:spcPct val="100000"/>
              </a:lnSpc>
              <a:spcBef>
                <a:spcPts val="1000"/>
              </a:spcBef>
              <a:spcAft>
                <a:spcPts val="0"/>
              </a:spcAft>
              <a:buSzPts val="6200"/>
              <a:buChar char="•"/>
            </a:pPr>
            <a:r>
              <a:rPr lang="en-US" sz="6200"/>
              <a:t>What?</a:t>
            </a:r>
            <a:endParaRPr sz="6200"/>
          </a:p>
          <a:p>
            <a:pPr marL="457200" lvl="0" indent="-457200" algn="l" rtl="0">
              <a:lnSpc>
                <a:spcPct val="100000"/>
              </a:lnSpc>
              <a:spcBef>
                <a:spcPts val="1000"/>
              </a:spcBef>
              <a:spcAft>
                <a:spcPts val="1000"/>
              </a:spcAft>
              <a:buSzPts val="6200"/>
              <a:buChar char="•"/>
            </a:pPr>
            <a:r>
              <a:rPr lang="en-US" sz="6200" b="1"/>
              <a:t>How?</a:t>
            </a:r>
            <a:endParaRPr sz="6200" b="1"/>
          </a:p>
        </p:txBody>
      </p:sp>
      <p:sp>
        <p:nvSpPr>
          <p:cNvPr id="438" name="Google Shape;438;g73a5374f60_2_21"/>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Becoming a Trauma-Sensitive School</a:t>
            </a:r>
            <a:endParaRPr dirty="0">
              <a:solidFill>
                <a:srgbClr val="000000"/>
              </a:solidFill>
            </a:endParaRPr>
          </a:p>
        </p:txBody>
      </p:sp>
      <p:pic>
        <p:nvPicPr>
          <p:cNvPr id="439" name="Google Shape;439;g73a5374f60_2_21">
            <a:extLst>
              <a:ext uri="{C183D7F6-B498-43B3-948B-1728B52AA6E4}">
                <adec:decorative xmlns:adec="http://schemas.microsoft.com/office/drawing/2017/decorative" val="1"/>
              </a:ext>
            </a:extLst>
          </p:cNvPr>
          <p:cNvPicPr preferRelativeResize="0"/>
          <p:nvPr/>
        </p:nvPicPr>
        <p:blipFill rotWithShape="1">
          <a:blip r:embed="rId3">
            <a:alphaModFix/>
          </a:blip>
          <a:srcRect l="27876" r="23759"/>
          <a:stretch/>
        </p:blipFill>
        <p:spPr>
          <a:xfrm>
            <a:off x="5277025" y="1600200"/>
            <a:ext cx="2542826" cy="5257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727e4a1c50_0_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a:p>
            <a:pPr marL="0" lvl="0" indent="0" algn="ctr" rtl="0">
              <a:lnSpc>
                <a:spcPct val="100000"/>
              </a:lnSpc>
              <a:spcBef>
                <a:spcPts val="360"/>
              </a:spcBef>
              <a:spcAft>
                <a:spcPts val="0"/>
              </a:spcAft>
              <a:buSzPts val="1800"/>
              <a:buNone/>
            </a:pPr>
            <a:r>
              <a:rPr lang="en-US" sz="4000"/>
              <a:t>The first step toward the “how” is to determine readiness</a:t>
            </a:r>
            <a:endParaRPr sz="4000"/>
          </a:p>
        </p:txBody>
      </p:sp>
      <p:sp>
        <p:nvSpPr>
          <p:cNvPr id="446" name="Google Shape;446;g727e4a1c50_0_25"/>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Readiness for Change</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73a5374f60_0_40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AutoNum type="arabicPeriod"/>
            </a:pPr>
            <a:r>
              <a:rPr lang="en-US" sz="2400"/>
              <a:t>A commitment to a whole school approach and the need for a process for creating a trauma -sensitive school</a:t>
            </a:r>
            <a:endParaRPr sz="2400"/>
          </a:p>
          <a:p>
            <a:pPr marL="457200" lvl="0" indent="-381000" algn="l" rtl="0">
              <a:lnSpc>
                <a:spcPct val="100000"/>
              </a:lnSpc>
              <a:spcBef>
                <a:spcPts val="1000"/>
              </a:spcBef>
              <a:spcAft>
                <a:spcPts val="0"/>
              </a:spcAft>
              <a:buSzPts val="2400"/>
              <a:buAutoNum type="arabicPeriod"/>
            </a:pPr>
            <a:r>
              <a:rPr lang="en-US" sz="2400"/>
              <a:t>A sense of urgency and motivation to become trauma-sensitive</a:t>
            </a:r>
            <a:endParaRPr sz="2400"/>
          </a:p>
          <a:p>
            <a:pPr marL="457200" lvl="0" indent="-381000" algn="l" rtl="0">
              <a:lnSpc>
                <a:spcPct val="100000"/>
              </a:lnSpc>
              <a:spcBef>
                <a:spcPts val="1000"/>
              </a:spcBef>
              <a:spcAft>
                <a:spcPts val="0"/>
              </a:spcAft>
              <a:buSzPts val="2400"/>
              <a:buAutoNum type="arabicPeriod"/>
            </a:pPr>
            <a:r>
              <a:rPr lang="en-US" sz="2400"/>
              <a:t>Awareness of barriers and/or supports to implementation</a:t>
            </a:r>
            <a:endParaRPr sz="2400"/>
          </a:p>
          <a:p>
            <a:pPr marL="457200" lvl="0" indent="-381000" algn="l" rtl="0">
              <a:lnSpc>
                <a:spcPct val="100000"/>
              </a:lnSpc>
              <a:spcBef>
                <a:spcPts val="1000"/>
              </a:spcBef>
              <a:spcAft>
                <a:spcPts val="0"/>
              </a:spcAft>
              <a:buSzPts val="2400"/>
              <a:buAutoNum type="arabicPeriod"/>
            </a:pPr>
            <a:r>
              <a:rPr lang="en-US" sz="2400"/>
              <a:t>Time to engage in the process</a:t>
            </a:r>
            <a:endParaRPr sz="2400"/>
          </a:p>
          <a:p>
            <a:pPr marL="457200" lvl="0" indent="-381000" algn="l" rtl="0">
              <a:lnSpc>
                <a:spcPct val="100000"/>
              </a:lnSpc>
              <a:spcBef>
                <a:spcPts val="1000"/>
              </a:spcBef>
              <a:spcAft>
                <a:spcPts val="0"/>
              </a:spcAft>
              <a:buSzPts val="2400"/>
              <a:buAutoNum type="arabicPeriod"/>
            </a:pPr>
            <a:r>
              <a:rPr lang="en-US" sz="2400"/>
              <a:t>Alignment with other initiatives that support or compete with the work</a:t>
            </a:r>
            <a:endParaRPr sz="2400"/>
          </a:p>
          <a:p>
            <a:pPr marL="457200" lvl="0" indent="-381000" algn="l" rtl="0">
              <a:lnSpc>
                <a:spcPct val="100000"/>
              </a:lnSpc>
              <a:spcBef>
                <a:spcPts val="1000"/>
              </a:spcBef>
              <a:spcAft>
                <a:spcPts val="0"/>
              </a:spcAft>
              <a:buSzPts val="2400"/>
              <a:buAutoNum type="arabicPeriod"/>
            </a:pPr>
            <a:r>
              <a:rPr lang="en-US" sz="2400"/>
              <a:t>Leadership commitment</a:t>
            </a:r>
            <a:endParaRPr sz="2400"/>
          </a:p>
          <a:p>
            <a:pPr marL="457200" lvl="0" indent="0" algn="l" rtl="0">
              <a:lnSpc>
                <a:spcPct val="100000"/>
              </a:lnSpc>
              <a:spcBef>
                <a:spcPts val="1000"/>
              </a:spcBef>
              <a:spcAft>
                <a:spcPts val="0"/>
              </a:spcAft>
              <a:buSzPts val="1800"/>
              <a:buNone/>
            </a:pPr>
            <a:endParaRPr sz="2400"/>
          </a:p>
          <a:p>
            <a:pPr marL="457200" lvl="0" indent="0" algn="l" rtl="0">
              <a:lnSpc>
                <a:spcPct val="100000"/>
              </a:lnSpc>
              <a:spcBef>
                <a:spcPts val="0"/>
              </a:spcBef>
              <a:spcAft>
                <a:spcPts val="0"/>
              </a:spcAft>
              <a:buSzPts val="1800"/>
              <a:buNone/>
            </a:pPr>
            <a:endParaRPr sz="2400"/>
          </a:p>
          <a:p>
            <a:pPr marL="457200" lvl="0" indent="0" algn="l" rtl="0">
              <a:lnSpc>
                <a:spcPct val="100000"/>
              </a:lnSpc>
              <a:spcBef>
                <a:spcPts val="0"/>
              </a:spcBef>
              <a:spcAft>
                <a:spcPts val="0"/>
              </a:spcAft>
              <a:buSzPts val="1800"/>
              <a:buNone/>
            </a:pPr>
            <a:r>
              <a:rPr lang="en-US" sz="2400"/>
              <a:t>                      </a:t>
            </a:r>
            <a:r>
              <a:rPr lang="en-US" sz="1800"/>
              <a:t>Trauma Learning Policy Initiative, 2019</a:t>
            </a:r>
            <a:endParaRPr sz="1800"/>
          </a:p>
        </p:txBody>
      </p:sp>
      <p:sp>
        <p:nvSpPr>
          <p:cNvPr id="452" name="Google Shape;452;g73a5374f60_0_402"/>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6 Key Factors for Readiness</a:t>
            </a:r>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b1b2821b43_0_7"/>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Evidence Based Selection Tool</a:t>
            </a:r>
            <a:endParaRPr/>
          </a:p>
        </p:txBody>
      </p:sp>
      <p:sp>
        <p:nvSpPr>
          <p:cNvPr id="4" name="TextBox 3">
            <a:extLst>
              <a:ext uri="{FF2B5EF4-FFF2-40B4-BE49-F238E27FC236}">
                <a16:creationId xmlns:a16="http://schemas.microsoft.com/office/drawing/2014/main" id="{65A1E146-927B-5523-6AD1-9FC740AB5064}"/>
              </a:ext>
            </a:extLst>
          </p:cNvPr>
          <p:cNvSpPr txBox="1"/>
          <p:nvPr/>
        </p:nvSpPr>
        <p:spPr>
          <a:xfrm>
            <a:off x="228600" y="1524000"/>
            <a:ext cx="8686799" cy="276999"/>
          </a:xfrm>
          <a:prstGeom prst="rect">
            <a:avLst/>
          </a:prstGeom>
          <a:noFill/>
          <a:ln w="19050">
            <a:solidFill>
              <a:schemeClr val="tx1"/>
            </a:solidFill>
          </a:ln>
        </p:spPr>
        <p:txBody>
          <a:bodyPr wrap="square" rtlCol="0">
            <a:spAutoFit/>
          </a:bodyPr>
          <a:lstStyle/>
          <a:p>
            <a:r>
              <a:rPr lang="en-US" sz="1200" dirty="0">
                <a:ea typeface="Verdana" panose="020B0604030504040204" pitchFamily="34" charset="0"/>
              </a:rPr>
              <a:t>Selection of Evidence Based Practices for Reading, Math, and Behavior: Is it the right thing to do? Do we think we can do it the right way?</a:t>
            </a:r>
          </a:p>
        </p:txBody>
      </p:sp>
      <p:graphicFrame>
        <p:nvGraphicFramePr>
          <p:cNvPr id="5" name="Table 4">
            <a:extLst>
              <a:ext uri="{FF2B5EF4-FFF2-40B4-BE49-F238E27FC236}">
                <a16:creationId xmlns:a16="http://schemas.microsoft.com/office/drawing/2014/main" id="{4C15C04C-13FD-2590-D1EE-B04D0B4F6F6E}"/>
              </a:ext>
            </a:extLst>
          </p:cNvPr>
          <p:cNvGraphicFramePr>
            <a:graphicFrameLocks noGrp="1"/>
          </p:cNvGraphicFramePr>
          <p:nvPr>
            <p:extLst>
              <p:ext uri="{D42A27DB-BD31-4B8C-83A1-F6EECF244321}">
                <p14:modId xmlns:p14="http://schemas.microsoft.com/office/powerpoint/2010/main" val="1142760447"/>
              </p:ext>
            </p:extLst>
          </p:nvPr>
        </p:nvGraphicFramePr>
        <p:xfrm>
          <a:off x="228598" y="2073274"/>
          <a:ext cx="8686800" cy="4135862"/>
        </p:xfrm>
        <a:graphic>
          <a:graphicData uri="http://schemas.openxmlformats.org/drawingml/2006/table">
            <a:tbl>
              <a:tblPr firstRow="1" bandRow="1">
                <a:tableStyleId>{92DBC199-EC84-42EE-9ED1-22DAA1F39368}</a:tableStyleId>
              </a:tblPr>
              <a:tblGrid>
                <a:gridCol w="2895600">
                  <a:extLst>
                    <a:ext uri="{9D8B030D-6E8A-4147-A177-3AD203B41FA5}">
                      <a16:colId xmlns:a16="http://schemas.microsoft.com/office/drawing/2014/main" val="849378551"/>
                    </a:ext>
                  </a:extLst>
                </a:gridCol>
                <a:gridCol w="2895600">
                  <a:extLst>
                    <a:ext uri="{9D8B030D-6E8A-4147-A177-3AD203B41FA5}">
                      <a16:colId xmlns:a16="http://schemas.microsoft.com/office/drawing/2014/main" val="838550626"/>
                    </a:ext>
                  </a:extLst>
                </a:gridCol>
                <a:gridCol w="2895600">
                  <a:extLst>
                    <a:ext uri="{9D8B030D-6E8A-4147-A177-3AD203B41FA5}">
                      <a16:colId xmlns:a16="http://schemas.microsoft.com/office/drawing/2014/main" val="1779050655"/>
                    </a:ext>
                  </a:extLst>
                </a:gridCol>
              </a:tblGrid>
              <a:tr h="346076">
                <a:tc>
                  <a:txBody>
                    <a:bodyPr/>
                    <a:lstStyle/>
                    <a:p>
                      <a:pPr algn="ctr"/>
                      <a:r>
                        <a:rPr lang="en-US" sz="1600" b="1" dirty="0">
                          <a:latin typeface="+mn-lt"/>
                        </a:rPr>
                        <a:t>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b="1" dirty="0">
                          <a:latin typeface="+mn-lt"/>
                        </a:rPr>
                        <a:t>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600" b="1" dirty="0">
                          <a:latin typeface="+mn-lt"/>
                        </a:rPr>
                        <a:t>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22240782"/>
                  </a:ext>
                </a:extLst>
              </a:tr>
              <a:tr h="342266">
                <a:tc>
                  <a:txBody>
                    <a:bodyPr/>
                    <a:lstStyle/>
                    <a:p>
                      <a:r>
                        <a:rPr lang="en-US" sz="1600" b="1" dirty="0">
                          <a:latin typeface="+mn-lt"/>
                        </a:rPr>
                        <a:t>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600" b="1" dirty="0">
                          <a:latin typeface="+mn-lt"/>
                        </a:rPr>
                        <a:t>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1600" b="1" dirty="0">
                          <a:latin typeface="+mn-lt"/>
                        </a:rPr>
                        <a:t>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1639386"/>
                  </a:ext>
                </a:extLst>
              </a:tr>
              <a:tr h="689504">
                <a:tc>
                  <a:txBody>
                    <a:bodyPr/>
                    <a:lstStyle/>
                    <a:p>
                      <a:pPr marL="171450" indent="-171450">
                        <a:buFont typeface="Wingdings" panose="05000000000000000000" pitchFamily="2" charset="2"/>
                        <a:buChar char="q"/>
                      </a:pPr>
                      <a:r>
                        <a:rPr lang="en-US" sz="1200" dirty="0">
                          <a:latin typeface="+mn-lt"/>
                        </a:rPr>
                        <a:t>Do we have data that supports the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latin typeface="+mn-lt"/>
                        </a:rPr>
                        <a:t>Is there research to support its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there time and money for adequate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767662"/>
                  </a:ext>
                </a:extLst>
              </a:tr>
              <a:tr h="689504">
                <a:tc>
                  <a:txBody>
                    <a:bodyPr/>
                    <a:lstStyle/>
                    <a:p>
                      <a:pPr marL="171450" indent="-171450">
                        <a:buFont typeface="Wingdings" panose="05000000000000000000" pitchFamily="2" charset="2"/>
                        <a:buChar char="q"/>
                      </a:pPr>
                      <a:r>
                        <a:rPr lang="en-US" sz="1200" dirty="0">
                          <a:latin typeface="+mn-lt"/>
                        </a:rPr>
                        <a:t>Have we considered parent and community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there research to support its use with a particular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the technology department able to support the EBP if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613404"/>
                  </a:ext>
                </a:extLst>
              </a:tr>
              <a:tr h="689504">
                <a:tc>
                  <a:txBody>
                    <a:bodyPr/>
                    <a:lstStyle/>
                    <a:p>
                      <a:pPr marL="171450" indent="-171450">
                        <a:buFont typeface="Wingdings" panose="05000000000000000000" pitchFamily="2" charset="2"/>
                        <a:buChar char="q"/>
                      </a:pPr>
                      <a:r>
                        <a:rPr lang="en-US" sz="1200" dirty="0">
                          <a:latin typeface="+mn-lt"/>
                        </a:rPr>
                        <a:t>Will this EBP support a school improvement or continuous improvement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the effect size sufficient?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there time and money for adequate coaching?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797029"/>
                  </a:ext>
                </a:extLst>
              </a:tr>
              <a:tr h="689504">
                <a:tc>
                  <a:txBody>
                    <a:bodyPr/>
                    <a:lstStyle/>
                    <a:p>
                      <a:pPr marL="171450" indent="-171450">
                        <a:buFont typeface="Wingdings" panose="05000000000000000000" pitchFamily="2" charset="2"/>
                        <a:buChar char="q"/>
                      </a:pPr>
                      <a:r>
                        <a:rPr lang="en-US" sz="1200" dirty="0">
                          <a:latin typeface="+mn-lt"/>
                        </a:rPr>
                        <a:t>Is there data specific to the EBP that can serve as a component of progress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it cost-effective or is there something less expensive that yields similar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latin typeface="+mn-lt"/>
                        </a:rPr>
                        <a:t>READINESS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37714658"/>
                  </a:ext>
                </a:extLst>
              </a:tr>
              <a:tr h="689504">
                <a:tc>
                  <a:txBody>
                    <a:bodyPr/>
                    <a:lstStyle/>
                    <a:p>
                      <a:pPr marL="171450" indent="-171450">
                        <a:buFont typeface="Wingdings" panose="05000000000000000000" pitchFamily="2" charset="2"/>
                        <a:buChar char="q"/>
                      </a:pPr>
                      <a:r>
                        <a:rPr lang="en-US" sz="1200" dirty="0">
                          <a:latin typeface="+mn-lt"/>
                        </a:rPr>
                        <a:t>Can the data be communicated to students (feedback) and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Is there a fidelity checklist or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q"/>
                      </a:pPr>
                      <a:r>
                        <a:rPr lang="en-US" sz="1200" dirty="0">
                          <a:latin typeface="+mn-lt"/>
                        </a:rPr>
                        <a:t>Does the leadership support the EBP?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5449977"/>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F711C-7E60-8CC4-72EB-6BB41F953588}"/>
              </a:ext>
            </a:extLst>
          </p:cNvPr>
          <p:cNvSpPr>
            <a:spLocks noGrp="1"/>
          </p:cNvSpPr>
          <p:nvPr>
            <p:ph idx="1"/>
          </p:nvPr>
        </p:nvSpPr>
        <p:spPr/>
        <p:txBody>
          <a:bodyPr/>
          <a:lstStyle/>
          <a:p>
            <a:endParaRPr lang="en-US"/>
          </a:p>
        </p:txBody>
      </p:sp>
      <p:sp>
        <p:nvSpPr>
          <p:cNvPr id="465" name="Google Shape;465;g73a5374f60_0_593"/>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Trauma-Sensitive School Checklist Activity </a:t>
            </a:r>
            <a:endParaRPr/>
          </a:p>
        </p:txBody>
      </p:sp>
      <p:pic>
        <p:nvPicPr>
          <p:cNvPr id="466" name="Google Shape;466;g73a5374f60_0_593" descr="In your workbook you will have a trauma sensitive checklist which is organized by five components involved in creating a trauma-sensitive school. Each component consists of several elements. " title="Trauma Sensitive Checklist"/>
          <p:cNvPicPr preferRelativeResize="0"/>
          <p:nvPr/>
        </p:nvPicPr>
        <p:blipFill rotWithShape="1">
          <a:blip r:embed="rId3">
            <a:alphaModFix/>
          </a:blip>
          <a:srcRect l="4008" t="4571" r="2967"/>
          <a:stretch/>
        </p:blipFill>
        <p:spPr>
          <a:xfrm>
            <a:off x="457200" y="1560138"/>
            <a:ext cx="7816299" cy="4466575"/>
          </a:xfrm>
          <a:prstGeom prst="rect">
            <a:avLst/>
          </a:prstGeom>
          <a:noFill/>
          <a:ln>
            <a:noFill/>
          </a:ln>
        </p:spPr>
      </p:pic>
      <p:sp>
        <p:nvSpPr>
          <p:cNvPr id="467" name="Google Shape;467;g73a5374f60_0_593"/>
          <p:cNvSpPr txBox="1"/>
          <p:nvPr/>
        </p:nvSpPr>
        <p:spPr>
          <a:xfrm>
            <a:off x="250525" y="6169075"/>
            <a:ext cx="2520900" cy="45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Located in resources</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7D2B3C-22C6-06F0-8519-A0D787DFF2D6}"/>
              </a:ext>
            </a:extLst>
          </p:cNvPr>
          <p:cNvSpPr>
            <a:spLocks noGrp="1"/>
          </p:cNvSpPr>
          <p:nvPr>
            <p:ph idx="1"/>
          </p:nvPr>
        </p:nvSpPr>
        <p:spPr/>
        <p:txBody>
          <a:bodyPr/>
          <a:lstStyle/>
          <a:p>
            <a:endParaRPr lang="en-US"/>
          </a:p>
        </p:txBody>
      </p:sp>
      <p:sp>
        <p:nvSpPr>
          <p:cNvPr id="473" name="Google Shape;473;g922f732fd7_0_6"/>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Trauma Sensitivity Involves Systems Change</a:t>
            </a:r>
            <a:endParaRPr/>
          </a:p>
        </p:txBody>
      </p:sp>
      <p:pic>
        <p:nvPicPr>
          <p:cNvPr id="474" name="Google Shape;474;g922f732fd7_0_6" descr="Diagram demonstrating idea of how schools and central offices have to work together to effect change"/>
          <p:cNvPicPr preferRelativeResize="0"/>
          <p:nvPr/>
        </p:nvPicPr>
        <p:blipFill rotWithShape="1">
          <a:blip r:embed="rId3">
            <a:alphaModFix/>
          </a:blip>
          <a:srcRect/>
          <a:stretch/>
        </p:blipFill>
        <p:spPr>
          <a:xfrm>
            <a:off x="152400" y="1646238"/>
            <a:ext cx="8839199" cy="41292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g74563ea090_0_6" descr="For a complete description of this graphic, please refer to the next slide. " title="Managing Complex Change"/>
          <p:cNvPicPr preferRelativeResize="0"/>
          <p:nvPr/>
        </p:nvPicPr>
        <p:blipFill rotWithShape="1">
          <a:blip r:embed="rId3">
            <a:alphaModFix/>
          </a:blip>
          <a:srcRect/>
          <a:stretch/>
        </p:blipFill>
        <p:spPr>
          <a:xfrm>
            <a:off x="571325" y="1582875"/>
            <a:ext cx="7486825" cy="4292625"/>
          </a:xfrm>
          <a:prstGeom prst="rect">
            <a:avLst/>
          </a:prstGeom>
          <a:noFill/>
          <a:ln>
            <a:noFill/>
          </a:ln>
        </p:spPr>
      </p:pic>
      <p:sp>
        <p:nvSpPr>
          <p:cNvPr id="3" name="Content Placeholder 2">
            <a:extLst>
              <a:ext uri="{FF2B5EF4-FFF2-40B4-BE49-F238E27FC236}">
                <a16:creationId xmlns:a16="http://schemas.microsoft.com/office/drawing/2014/main" id="{2521011F-FBB7-B6BF-CAEA-F4301904D2BD}"/>
              </a:ext>
            </a:extLst>
          </p:cNvPr>
          <p:cNvSpPr>
            <a:spLocks noGrp="1"/>
          </p:cNvSpPr>
          <p:nvPr>
            <p:ph idx="1"/>
          </p:nvPr>
        </p:nvSpPr>
        <p:spPr/>
        <p:txBody>
          <a:bodyPr/>
          <a:lstStyle/>
          <a:p>
            <a:endParaRPr lang="en-US"/>
          </a:p>
        </p:txBody>
      </p:sp>
      <p:sp>
        <p:nvSpPr>
          <p:cNvPr id="480" name="Google Shape;480;g74563ea090_0_6"/>
          <p:cNvSpPr txBox="1">
            <a:spLocks noGrp="1"/>
          </p:cNvSpPr>
          <p:nvPr>
            <p:ph type="title"/>
          </p:nvPr>
        </p:nvSpPr>
        <p:spPr>
          <a:prstGeom prst="rect">
            <a:avLst/>
          </a:prstGeom>
          <a:solidFill>
            <a:srgbClr val="E8E8E8">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Managing Complex Change</a:t>
            </a:r>
            <a:endParaRPr sz="4000"/>
          </a:p>
        </p:txBody>
      </p:sp>
      <p:sp>
        <p:nvSpPr>
          <p:cNvPr id="481" name="Google Shape;481;g74563ea090_0_6"/>
          <p:cNvSpPr txBox="1"/>
          <p:nvPr/>
        </p:nvSpPr>
        <p:spPr>
          <a:xfrm>
            <a:off x="-1750" y="5552225"/>
            <a:ext cx="68061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Adapted from Knoster, T., Villa R., &amp; Thousand, J. (2000). A framework for thinking about systems change. In R. villa &amp; J. Thousand (Eds.), Restructuring for caring and effective education: Piecing the puzzle together (pp. 93-128). Baltimore: Paul H. Brookes Publishing Co.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727e4a1c50_0_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400"/>
              <a:t>Consider the intersection between:</a:t>
            </a:r>
            <a:endParaRPr sz="2400"/>
          </a:p>
          <a:p>
            <a:pPr marL="457200" lvl="0" indent="-381000" algn="l" rtl="0">
              <a:lnSpc>
                <a:spcPct val="100000"/>
              </a:lnSpc>
              <a:spcBef>
                <a:spcPts val="1000"/>
              </a:spcBef>
              <a:spcAft>
                <a:spcPts val="0"/>
              </a:spcAft>
              <a:buSzPts val="2400"/>
              <a:buChar char="•"/>
            </a:pPr>
            <a:r>
              <a:rPr lang="en-US" sz="2400"/>
              <a:t>trauma sensitivity and PBIS </a:t>
            </a:r>
            <a:endParaRPr sz="2400"/>
          </a:p>
          <a:p>
            <a:pPr marL="457200" lvl="0" indent="-381000" algn="l" rtl="0">
              <a:lnSpc>
                <a:spcPct val="100000"/>
              </a:lnSpc>
              <a:spcBef>
                <a:spcPts val="1000"/>
              </a:spcBef>
              <a:spcAft>
                <a:spcPts val="0"/>
              </a:spcAft>
              <a:buSzPts val="2400"/>
              <a:buChar char="•"/>
            </a:pPr>
            <a:r>
              <a:rPr lang="en-US" sz="2400"/>
              <a:t>trauma sensitivity and restorative practices</a:t>
            </a:r>
            <a:endParaRPr sz="2400"/>
          </a:p>
          <a:p>
            <a:pPr marL="457200" lvl="0" indent="-381000" algn="l" rtl="0">
              <a:lnSpc>
                <a:spcPct val="100000"/>
              </a:lnSpc>
              <a:spcBef>
                <a:spcPts val="1000"/>
              </a:spcBef>
              <a:spcAft>
                <a:spcPts val="1000"/>
              </a:spcAft>
              <a:buSzPts val="2400"/>
              <a:buChar char="•"/>
            </a:pPr>
            <a:r>
              <a:rPr lang="en-US" sz="2400"/>
              <a:t>trauma sensitivity and academics</a:t>
            </a:r>
            <a:endParaRPr sz="2400"/>
          </a:p>
        </p:txBody>
      </p:sp>
      <p:sp>
        <p:nvSpPr>
          <p:cNvPr id="488" name="Google Shape;488;g727e4a1c50_0_31"/>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Remember Alignment:</a:t>
            </a:r>
            <a:endParaRPr>
              <a:solidFill>
                <a:srgbClr val="000000"/>
              </a:solidFill>
            </a:endParaRPr>
          </a:p>
          <a:p>
            <a:pPr marL="0" lvl="0" indent="0" algn="ctr" rtl="0">
              <a:lnSpc>
                <a:spcPct val="100000"/>
              </a:lnSpc>
              <a:spcBef>
                <a:spcPts val="0"/>
              </a:spcBef>
              <a:spcAft>
                <a:spcPts val="0"/>
              </a:spcAft>
              <a:buSzPts val="4000"/>
              <a:buNone/>
            </a:pPr>
            <a:r>
              <a:rPr lang="en-US">
                <a:solidFill>
                  <a:srgbClr val="000000"/>
                </a:solidFill>
              </a:rPr>
              <a:t>Not another thing to add</a:t>
            </a:r>
            <a:endParaRPr>
              <a:solidFill>
                <a:srgbClr val="000000"/>
              </a:solidFill>
            </a:endParaRPr>
          </a:p>
        </p:txBody>
      </p:sp>
      <p:pic>
        <p:nvPicPr>
          <p:cNvPr id="489" name="Google Shape;489;g727e4a1c50_0_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9200" y="4034300"/>
            <a:ext cx="3706899" cy="2251325"/>
          </a:xfrm>
          <a:prstGeom prst="rect">
            <a:avLst/>
          </a:prstGeom>
          <a:noFill/>
          <a:ln>
            <a:noFill/>
          </a:ln>
        </p:spPr>
      </p:pic>
      <p:pic>
        <p:nvPicPr>
          <p:cNvPr id="490" name="Google Shape;490;g727e4a1c50_0_31">
            <a:extLst>
              <a:ext uri="{C183D7F6-B498-43B3-948B-1728B52AA6E4}">
                <adec:decorative xmlns:adec="http://schemas.microsoft.com/office/drawing/2017/decorative" val="1"/>
              </a:ext>
            </a:extLst>
          </p:cNvPr>
          <p:cNvPicPr preferRelativeResize="0"/>
          <p:nvPr/>
        </p:nvPicPr>
        <p:blipFill rotWithShape="1">
          <a:blip r:embed="rId4">
            <a:alphaModFix/>
          </a:blip>
          <a:srcRect l="7270"/>
          <a:stretch/>
        </p:blipFill>
        <p:spPr>
          <a:xfrm>
            <a:off x="4701400" y="3881900"/>
            <a:ext cx="4088350" cy="22513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g77802af572_1_36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13690" algn="l" rtl="0">
              <a:lnSpc>
                <a:spcPct val="90000"/>
              </a:lnSpc>
              <a:spcBef>
                <a:spcPts val="0"/>
              </a:spcBef>
              <a:spcAft>
                <a:spcPts val="0"/>
              </a:spcAft>
              <a:buClr>
                <a:srgbClr val="000000"/>
              </a:buClr>
              <a:buSzPts val="2500"/>
              <a:buFont typeface="Verdana"/>
              <a:buChar char="•"/>
            </a:pPr>
            <a:r>
              <a:rPr lang="en-US" sz="2500" i="0" u="none" strike="noStrike" cap="none">
                <a:solidFill>
                  <a:srgbClr val="000000"/>
                </a:solidFill>
                <a:latin typeface="Verdana"/>
                <a:ea typeface="Verdana"/>
                <a:cs typeface="Verdana"/>
                <a:sym typeface="Verdana"/>
              </a:rPr>
              <a:t>Representatives from all grade levels, departments</a:t>
            </a:r>
            <a:endParaRPr sz="2500">
              <a:solidFill>
                <a:srgbClr val="000000"/>
              </a:solidFill>
              <a:latin typeface="Verdana"/>
              <a:ea typeface="Verdana"/>
              <a:cs typeface="Verdana"/>
              <a:sym typeface="Verdana"/>
            </a:endParaRPr>
          </a:p>
          <a:p>
            <a:pPr marL="342900" marR="0" lvl="0" indent="-313690" algn="l" rtl="0">
              <a:lnSpc>
                <a:spcPct val="90000"/>
              </a:lnSpc>
              <a:spcBef>
                <a:spcPts val="1000"/>
              </a:spcBef>
              <a:spcAft>
                <a:spcPts val="0"/>
              </a:spcAft>
              <a:buClr>
                <a:srgbClr val="000000"/>
              </a:buClr>
              <a:buSzPts val="2500"/>
              <a:buFont typeface="Verdana"/>
              <a:buChar char="•"/>
            </a:pPr>
            <a:r>
              <a:rPr lang="en-US" sz="2500" i="0" u="none" strike="noStrike" cap="none">
                <a:solidFill>
                  <a:srgbClr val="000000"/>
                </a:solidFill>
                <a:latin typeface="Verdana"/>
                <a:ea typeface="Verdana"/>
                <a:cs typeface="Verdana"/>
                <a:sym typeface="Verdana"/>
              </a:rPr>
              <a:t>Administrator is an active member of the team</a:t>
            </a:r>
            <a:endParaRPr sz="2500">
              <a:solidFill>
                <a:srgbClr val="000000"/>
              </a:solidFill>
              <a:latin typeface="Verdana"/>
              <a:ea typeface="Verdana"/>
              <a:cs typeface="Verdana"/>
              <a:sym typeface="Verdana"/>
            </a:endParaRPr>
          </a:p>
          <a:p>
            <a:pPr marL="342900" marR="0" lvl="0" indent="-313690" algn="l" rtl="0">
              <a:lnSpc>
                <a:spcPct val="90000"/>
              </a:lnSpc>
              <a:spcBef>
                <a:spcPts val="1000"/>
              </a:spcBef>
              <a:spcAft>
                <a:spcPts val="0"/>
              </a:spcAft>
              <a:buClr>
                <a:srgbClr val="000000"/>
              </a:buClr>
              <a:buSzPts val="2500"/>
              <a:buFont typeface="Verdana"/>
              <a:buChar char="•"/>
            </a:pPr>
            <a:r>
              <a:rPr lang="en-US" sz="2500" i="0" u="none" strike="noStrike" cap="none">
                <a:solidFill>
                  <a:srgbClr val="000000"/>
                </a:solidFill>
                <a:latin typeface="Verdana"/>
                <a:ea typeface="Verdana"/>
                <a:cs typeface="Verdana"/>
                <a:sym typeface="Verdana"/>
              </a:rPr>
              <a:t>Team should form around the data points you want to move and your “</a:t>
            </a:r>
            <a:r>
              <a:rPr lang="en-US" sz="2500" i="1" u="none" strike="noStrike" cap="none">
                <a:solidFill>
                  <a:srgbClr val="000000"/>
                </a:solidFill>
                <a:latin typeface="Verdana"/>
                <a:ea typeface="Verdana"/>
                <a:cs typeface="Verdana"/>
                <a:sym typeface="Verdana"/>
              </a:rPr>
              <a:t>why.</a:t>
            </a:r>
            <a:r>
              <a:rPr lang="en-US" sz="2500" i="0" u="none" strike="noStrike" cap="none">
                <a:solidFill>
                  <a:srgbClr val="000000"/>
                </a:solidFill>
                <a:latin typeface="Verdana"/>
                <a:ea typeface="Verdana"/>
                <a:cs typeface="Verdana"/>
                <a:sym typeface="Verdana"/>
              </a:rPr>
              <a:t>”</a:t>
            </a:r>
            <a:endParaRPr sz="2500" i="0" u="none" strike="noStrike" cap="none">
              <a:solidFill>
                <a:srgbClr val="000000"/>
              </a:solidFill>
              <a:latin typeface="Verdana"/>
              <a:ea typeface="Verdana"/>
              <a:cs typeface="Verdana"/>
              <a:sym typeface="Verdana"/>
            </a:endParaRPr>
          </a:p>
          <a:p>
            <a:pPr marL="342900" lvl="0" indent="-298450" algn="l" rtl="0">
              <a:lnSpc>
                <a:spcPct val="90000"/>
              </a:lnSpc>
              <a:spcBef>
                <a:spcPts val="1000"/>
              </a:spcBef>
              <a:spcAft>
                <a:spcPts val="0"/>
              </a:spcAft>
              <a:buSzPts val="2500"/>
              <a:buFont typeface="Verdana"/>
              <a:buChar char="•"/>
            </a:pPr>
            <a:r>
              <a:rPr lang="en-US" sz="2500"/>
              <a:t>Student representatives/voice, especially with high school</a:t>
            </a:r>
            <a:endParaRPr sz="2500"/>
          </a:p>
          <a:p>
            <a:pPr marL="342900" lvl="0" indent="-298450" algn="l" rtl="0">
              <a:lnSpc>
                <a:spcPct val="90000"/>
              </a:lnSpc>
              <a:spcBef>
                <a:spcPts val="1000"/>
              </a:spcBef>
              <a:spcAft>
                <a:spcPts val="0"/>
              </a:spcAft>
              <a:buSzPts val="2500"/>
              <a:buFont typeface="Verdana"/>
              <a:buChar char="•"/>
            </a:pPr>
            <a:r>
              <a:rPr lang="en-US" sz="2500"/>
              <a:t>Representative/voice of families</a:t>
            </a:r>
            <a:endParaRPr sz="2500"/>
          </a:p>
          <a:p>
            <a:pPr marL="342900" lvl="0" indent="-298450" algn="l" rtl="0">
              <a:lnSpc>
                <a:spcPct val="90000"/>
              </a:lnSpc>
              <a:spcBef>
                <a:spcPts val="1000"/>
              </a:spcBef>
              <a:spcAft>
                <a:spcPts val="0"/>
              </a:spcAft>
              <a:buSzPts val="2500"/>
              <a:buFont typeface="Verdana"/>
              <a:buChar char="•"/>
            </a:pPr>
            <a:r>
              <a:rPr lang="en-US" sz="2500"/>
              <a:t>Representative/voice of your school community</a:t>
            </a:r>
            <a:endParaRPr sz="2500">
              <a:solidFill>
                <a:srgbClr val="000000"/>
              </a:solidFill>
            </a:endParaRPr>
          </a:p>
          <a:p>
            <a:pPr marL="342900" marR="0" lvl="0" indent="-154940" algn="l" rtl="0">
              <a:lnSpc>
                <a:spcPct val="90000"/>
              </a:lnSpc>
              <a:spcBef>
                <a:spcPts val="1000"/>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sp>
        <p:nvSpPr>
          <p:cNvPr id="496" name="Google Shape;496;g77802af572_1_367"/>
          <p:cNvSpPr txBox="1">
            <a:spLocks noGrp="1"/>
          </p:cNvSpPr>
          <p:nvPr>
            <p:ph type="title"/>
          </p:nvPr>
        </p:nvSpPr>
        <p:spPr>
          <a:prstGeom prst="rect">
            <a:avLst/>
          </a:prstGeom>
          <a:solidFill>
            <a:srgbClr val="E8E8E8">
              <a:alpha val="67058"/>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t>Review Tier 1 Team Representation</a:t>
            </a:r>
            <a:endParaRPr>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g862ffa2b50_0_1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2" name="Google Shape;222;g862ffa2b50_0_12"/>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77802af572_1_5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rgbClr val="000000"/>
              </a:buClr>
              <a:buSzPts val="2400"/>
              <a:buFont typeface="Verdana"/>
              <a:buChar char="•"/>
            </a:pPr>
            <a:r>
              <a:rPr lang="en-US" sz="2400">
                <a:solidFill>
                  <a:srgbClr val="000000"/>
                </a:solidFill>
                <a:latin typeface="Verdana"/>
                <a:ea typeface="Verdana"/>
                <a:cs typeface="Verdana"/>
                <a:sym typeface="Verdana"/>
              </a:rPr>
              <a:t>Is your School Psychologist, School Social Worker, School Counselor and/or School Nurse, School Resource Officers on the team?</a:t>
            </a:r>
            <a:endParaRPr sz="240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3200"/>
              <a:buNone/>
            </a:pPr>
            <a:endParaRPr sz="2400">
              <a:solidFill>
                <a:srgbClr val="000000"/>
              </a:solidFill>
              <a:latin typeface="Verdana"/>
              <a:ea typeface="Verdana"/>
              <a:cs typeface="Verdana"/>
              <a:sym typeface="Verdana"/>
            </a:endParaRPr>
          </a:p>
          <a:p>
            <a:pPr marL="342900" marR="0" lvl="0" indent="-292100" algn="l" rtl="0">
              <a:lnSpc>
                <a:spcPct val="10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Can </a:t>
            </a:r>
            <a:r>
              <a:rPr lang="en-US" sz="2400">
                <a:solidFill>
                  <a:srgbClr val="000000"/>
                </a:solidFill>
                <a:latin typeface="Verdana"/>
                <a:ea typeface="Verdana"/>
                <a:cs typeface="Verdana"/>
                <a:sym typeface="Verdana"/>
              </a:rPr>
              <a:t>community mental health providers</a:t>
            </a:r>
            <a:r>
              <a:rPr lang="en-US" sz="2400" i="0" u="none" strike="noStrike" cap="none">
                <a:solidFill>
                  <a:srgbClr val="000000"/>
                </a:solidFill>
                <a:latin typeface="Verdana"/>
                <a:ea typeface="Verdana"/>
                <a:cs typeface="Verdana"/>
                <a:sym typeface="Verdana"/>
              </a:rPr>
              <a:t> be a member of the Tier 1 team?</a:t>
            </a:r>
            <a:endParaRPr sz="2400">
              <a:solidFill>
                <a:srgbClr val="000000"/>
              </a:solidFill>
              <a:latin typeface="Verdana"/>
              <a:ea typeface="Verdana"/>
              <a:cs typeface="Verdana"/>
              <a:sym typeface="Verdana"/>
            </a:endParaRPr>
          </a:p>
          <a:p>
            <a:pPr marL="742950" marR="0" lvl="1" indent="-260350" algn="l" rtl="0">
              <a:lnSpc>
                <a:spcPct val="100000"/>
              </a:lnSpc>
              <a:spcBef>
                <a:spcPts val="56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Memorandum of Understanding (MOU)</a:t>
            </a:r>
            <a:endParaRPr sz="2400">
              <a:solidFill>
                <a:srgbClr val="000000"/>
              </a:solidFill>
              <a:latin typeface="Verdana"/>
              <a:ea typeface="Verdana"/>
              <a:cs typeface="Verdana"/>
              <a:sym typeface="Verdana"/>
            </a:endParaRPr>
          </a:p>
          <a:p>
            <a:pPr marL="742950" marR="0" lvl="1" indent="-260350" algn="l" rtl="0">
              <a:lnSpc>
                <a:spcPct val="100000"/>
              </a:lnSpc>
              <a:spcBef>
                <a:spcPts val="56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Provide Tier 1 Instruction/Skills training for all students</a:t>
            </a:r>
            <a:endParaRPr sz="2400">
              <a:solidFill>
                <a:srgbClr val="000000"/>
              </a:solidFill>
              <a:latin typeface="Verdana"/>
              <a:ea typeface="Verdana"/>
              <a:cs typeface="Verdana"/>
              <a:sym typeface="Verdana"/>
            </a:endParaRPr>
          </a:p>
        </p:txBody>
      </p:sp>
      <p:sp>
        <p:nvSpPr>
          <p:cNvPr id="503" name="Google Shape;503;g77802af572_1_561"/>
          <p:cNvSpPr txBox="1">
            <a:spLocks noGrp="1"/>
          </p:cNvSpPr>
          <p:nvPr>
            <p:ph type="title"/>
          </p:nvPr>
        </p:nvSpPr>
        <p:spPr>
          <a:prstGeom prst="rect">
            <a:avLst/>
          </a:prstGeom>
          <a:solidFill>
            <a:srgbClr val="E8E8E8">
              <a:alpha val="67058"/>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Other Service Providers</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1" name="Google Shape;511;g727e4a1c50_0_13"/>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Educate: Professional Learning</a:t>
            </a:r>
            <a:endParaRPr dirty="0">
              <a:solidFill>
                <a:srgbClr val="000000"/>
              </a:solidFill>
            </a:endParaRPr>
          </a:p>
        </p:txBody>
      </p:sp>
      <p:sp>
        <p:nvSpPr>
          <p:cNvPr id="510" name="Google Shape;510;g727e4a1c50_0_13"/>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lvl="0" indent="0" algn="l" rtl="0">
              <a:lnSpc>
                <a:spcPct val="118750"/>
              </a:lnSpc>
              <a:spcBef>
                <a:spcPts val="600"/>
              </a:spcBef>
              <a:spcAft>
                <a:spcPts val="0"/>
              </a:spcAft>
              <a:buClr>
                <a:schemeClr val="dk1"/>
              </a:buClr>
              <a:buSzPts val="1800"/>
              <a:buFont typeface="Arial"/>
              <a:buNone/>
            </a:pPr>
            <a:r>
              <a:rPr lang="en-US" sz="2400" dirty="0">
                <a:latin typeface="Verdana" panose="020B0604030504040204" pitchFamily="34" charset="0"/>
                <a:ea typeface="Verdana" panose="020B0604030504040204" pitchFamily="34" charset="0"/>
              </a:rPr>
              <a:t>Tier 1</a:t>
            </a:r>
            <a:endParaRPr sz="2400" dirty="0">
              <a:latin typeface="Verdana" panose="020B0604030504040204" pitchFamily="34" charset="0"/>
              <a:ea typeface="Verdana" panose="020B0604030504040204" pitchFamily="34" charset="0"/>
            </a:endParaRPr>
          </a:p>
        </p:txBody>
      </p:sp>
      <p:sp>
        <p:nvSpPr>
          <p:cNvPr id="513" name="Google Shape;513;g727e4a1c50_0_13"/>
          <p:cNvSpPr txBox="1">
            <a:spLocks noGrp="1"/>
          </p:cNvSpPr>
          <p:nvPr>
            <p:ph sz="half" idx="2"/>
          </p:nvPr>
        </p:nvSpPr>
        <p:spPr>
          <a:xfrm>
            <a:off x="455613" y="2451649"/>
            <a:ext cx="4040188" cy="3919508"/>
          </a:xfrm>
          <a:prstGeom prst="rect">
            <a:avLst/>
          </a:prstGeom>
          <a:noFill/>
          <a:ln>
            <a:noFill/>
          </a:ln>
        </p:spPr>
        <p:txBody>
          <a:bodyPr spcFirstLastPara="1" wrap="square" lIns="91425" tIns="45700" rIns="91425" bIns="45700" anchor="b" anchorCtr="0">
            <a:noAutofit/>
          </a:bodyPr>
          <a:lstStyle/>
          <a:p>
            <a:pPr marL="457200" lvl="0" indent="-349250" algn="l" rtl="0">
              <a:lnSpc>
                <a:spcPct val="100000"/>
              </a:lnSpc>
              <a:spcBef>
                <a:spcPts val="600"/>
              </a:spcBef>
              <a:spcAft>
                <a:spcPts val="0"/>
              </a:spcAft>
              <a:buSzPts val="1900"/>
              <a:buChar char="•"/>
            </a:pPr>
            <a:r>
              <a:rPr lang="en-US" sz="1800" dirty="0">
                <a:latin typeface="Verdana" panose="020B0604030504040204" pitchFamily="34" charset="0"/>
                <a:ea typeface="Verdana" panose="020B0604030504040204" pitchFamily="34" charset="0"/>
              </a:rPr>
              <a:t>Workforce knowledgeable about trauma and its impact on development</a:t>
            </a:r>
          </a:p>
          <a:p>
            <a:pPr marL="457200" lvl="0" indent="-349250" algn="l" rtl="0">
              <a:lnSpc>
                <a:spcPct val="100000"/>
              </a:lnSpc>
              <a:spcBef>
                <a:spcPts val="0"/>
              </a:spcBef>
              <a:spcAft>
                <a:spcPts val="0"/>
              </a:spcAft>
              <a:buSzPts val="1900"/>
              <a:buChar char="•"/>
            </a:pPr>
            <a:r>
              <a:rPr lang="en-US" sz="1800" dirty="0">
                <a:latin typeface="Verdana" panose="020B0604030504040204" pitchFamily="34" charset="0"/>
                <a:ea typeface="Verdana" panose="020B0604030504040204" pitchFamily="34" charset="0"/>
              </a:rPr>
              <a:t>The development of skills and strategies that can prevent and reduce its effect on children</a:t>
            </a:r>
          </a:p>
          <a:p>
            <a:pPr marL="457200" lvl="0" indent="-349250" algn="l" rtl="0">
              <a:lnSpc>
                <a:spcPct val="118750"/>
              </a:lnSpc>
              <a:spcBef>
                <a:spcPts val="0"/>
              </a:spcBef>
              <a:spcAft>
                <a:spcPts val="0"/>
              </a:spcAft>
              <a:buSzPts val="1900"/>
              <a:buChar char="•"/>
            </a:pPr>
            <a:r>
              <a:rPr lang="en-US" sz="1800" dirty="0">
                <a:latin typeface="Verdana" panose="020B0604030504040204" pitchFamily="34" charset="0"/>
                <a:ea typeface="Verdana" panose="020B0604030504040204" pitchFamily="34" charset="0"/>
              </a:rPr>
              <a:t>Personnel identify and understand the connection between a child’s presentation, behaviors and symptoms and exposure to trauma </a:t>
            </a:r>
          </a:p>
        </p:txBody>
      </p:sp>
      <p:sp>
        <p:nvSpPr>
          <p:cNvPr id="512" name="Google Shape;512;g727e4a1c50_0_13"/>
          <p:cNvSpPr txBox="1">
            <a:spLocks noGrp="1"/>
          </p:cNvSpPr>
          <p:nvPr>
            <p:ph type="body" sz="quarter" idx="3"/>
          </p:nvPr>
        </p:nvSpPr>
        <p:spPr>
          <a:prstGeom prst="rect">
            <a:avLst/>
          </a:prstGeom>
          <a:noFill/>
          <a:ln>
            <a:noFill/>
          </a:ln>
        </p:spPr>
        <p:txBody>
          <a:bodyPr spcFirstLastPara="1" wrap="square" lIns="91425" tIns="45700" rIns="91425" bIns="45700" anchor="b" anchorCtr="0">
            <a:noAutofit/>
          </a:bodyPr>
          <a:lstStyle/>
          <a:p>
            <a:pPr marL="457200" lvl="0" indent="-349250" algn="l" rtl="0">
              <a:lnSpc>
                <a:spcPct val="100000"/>
              </a:lnSpc>
              <a:spcBef>
                <a:spcPts val="600"/>
              </a:spcBef>
              <a:spcAft>
                <a:spcPts val="0"/>
              </a:spcAft>
              <a:buSzPts val="1900"/>
              <a:buChar char="•"/>
            </a:pPr>
            <a:r>
              <a:rPr lang="en-US" sz="2400" dirty="0">
                <a:latin typeface="Verdana" panose="020B0604030504040204" pitchFamily="34" charset="0"/>
                <a:ea typeface="Verdana" panose="020B0604030504040204" pitchFamily="34" charset="0"/>
              </a:rPr>
              <a:t>Tier 2 &amp; 3</a:t>
            </a:r>
            <a:endParaRPr sz="2400" dirty="0">
              <a:latin typeface="Verdana" panose="020B0604030504040204" pitchFamily="34" charset="0"/>
              <a:ea typeface="Verdana" panose="020B0604030504040204" pitchFamily="34" charset="0"/>
            </a:endParaRPr>
          </a:p>
        </p:txBody>
      </p:sp>
      <p:sp>
        <p:nvSpPr>
          <p:cNvPr id="514" name="Google Shape;514;g727e4a1c50_0_13"/>
          <p:cNvSpPr txBox="1">
            <a:spLocks noGrp="1"/>
          </p:cNvSpPr>
          <p:nvPr>
            <p:ph sz="quarter" idx="4"/>
          </p:nvPr>
        </p:nvSpPr>
        <p:spPr>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600"/>
              </a:spcBef>
              <a:spcAft>
                <a:spcPts val="0"/>
              </a:spcAft>
              <a:buSzPts val="1900"/>
              <a:buChar char="•"/>
            </a:pPr>
            <a:r>
              <a:rPr lang="en-US" sz="1800" dirty="0">
                <a:latin typeface="Verdana" panose="020B0604030504040204" pitchFamily="34" charset="0"/>
                <a:ea typeface="Verdana" panose="020B0604030504040204" pitchFamily="34" charset="0"/>
              </a:rPr>
              <a:t>Training for more intensive interventions and supports</a:t>
            </a:r>
            <a:endParaRPr sz="1800" dirty="0">
              <a:latin typeface="Verdana" panose="020B0604030504040204" pitchFamily="34" charset="0"/>
              <a:ea typeface="Verdana" panose="020B0604030504040204" pitchFamily="34" charset="0"/>
            </a:endParaRPr>
          </a:p>
          <a:p>
            <a:pPr marL="457200" lvl="0" indent="-349250" algn="l" rtl="0">
              <a:lnSpc>
                <a:spcPct val="100000"/>
              </a:lnSpc>
              <a:spcBef>
                <a:spcPts val="0"/>
              </a:spcBef>
              <a:spcAft>
                <a:spcPts val="0"/>
              </a:spcAft>
              <a:buSzPts val="1900"/>
              <a:buChar char="•"/>
            </a:pPr>
            <a:r>
              <a:rPr lang="en-US" sz="1800" dirty="0">
                <a:latin typeface="Verdana" panose="020B0604030504040204" pitchFamily="34" charset="0"/>
                <a:ea typeface="Verdana" panose="020B0604030504040204" pitchFamily="34" charset="0"/>
              </a:rPr>
              <a:t>Focus on the neurobiological impact of chronic stress</a:t>
            </a:r>
            <a:endParaRPr sz="1800" dirty="0">
              <a:latin typeface="Verdana" panose="020B0604030504040204" pitchFamily="34" charset="0"/>
              <a:ea typeface="Verdana" panose="020B0604030504040204" pitchFamily="34" charset="0"/>
            </a:endParaRPr>
          </a:p>
          <a:p>
            <a:pPr marL="457200" lvl="0" indent="-349250" algn="l" rtl="0">
              <a:lnSpc>
                <a:spcPct val="100000"/>
              </a:lnSpc>
              <a:spcBef>
                <a:spcPts val="0"/>
              </a:spcBef>
              <a:spcAft>
                <a:spcPts val="0"/>
              </a:spcAft>
              <a:buSzPts val="1900"/>
              <a:buChar char="•"/>
            </a:pPr>
            <a:r>
              <a:rPr lang="en-US" sz="1800" dirty="0">
                <a:latin typeface="Verdana" panose="020B0604030504040204" pitchFamily="34" charset="0"/>
                <a:ea typeface="Verdana" panose="020B0604030504040204" pitchFamily="34" charset="0"/>
              </a:rPr>
              <a:t>De-escalation strategies to avoid re-traumatization</a:t>
            </a:r>
            <a:endParaRPr sz="1800" dirty="0">
              <a:latin typeface="Verdana" panose="020B0604030504040204" pitchFamily="34" charset="0"/>
              <a:ea typeface="Verdana" panose="020B0604030504040204" pitchFamily="34" charset="0"/>
            </a:endParaRPr>
          </a:p>
          <a:p>
            <a:pPr marL="457200" lvl="0" indent="-349250" algn="l" rtl="0">
              <a:lnSpc>
                <a:spcPct val="100000"/>
              </a:lnSpc>
              <a:spcBef>
                <a:spcPts val="0"/>
              </a:spcBef>
              <a:spcAft>
                <a:spcPts val="0"/>
              </a:spcAft>
              <a:buSzPts val="1900"/>
              <a:buChar char="•"/>
            </a:pPr>
            <a:r>
              <a:rPr lang="en-US" sz="1800" dirty="0">
                <a:latin typeface="Verdana" panose="020B0604030504040204" pitchFamily="34" charset="0"/>
                <a:ea typeface="Verdana" panose="020B0604030504040204" pitchFamily="34" charset="0"/>
              </a:rPr>
              <a:t>Vicarious Trauma and staff self-care </a:t>
            </a:r>
            <a:endParaRPr sz="1800" dirty="0">
              <a:latin typeface="Verdana" panose="020B0604030504040204" pitchFamily="34" charset="0"/>
              <a:ea typeface="Verdana" panose="020B0604030504040204" pitchFamily="34" charset="0"/>
            </a:endParaRPr>
          </a:p>
          <a:p>
            <a:pPr marL="457200" lvl="0" indent="-349250" algn="l" rtl="0">
              <a:lnSpc>
                <a:spcPct val="100000"/>
              </a:lnSpc>
              <a:spcBef>
                <a:spcPts val="0"/>
              </a:spcBef>
              <a:spcAft>
                <a:spcPts val="0"/>
              </a:spcAft>
              <a:buSzPts val="1900"/>
              <a:buChar char="•"/>
            </a:pPr>
            <a:r>
              <a:rPr lang="en-US" sz="1800" dirty="0">
                <a:latin typeface="Verdana" panose="020B0604030504040204" pitchFamily="34" charset="0"/>
                <a:ea typeface="Verdana" panose="020B0604030504040204" pitchFamily="34" charset="0"/>
              </a:rPr>
              <a:t>Teacher coaching to increase effectiveness and sustainability of training</a:t>
            </a:r>
            <a:endParaRPr sz="1800" dirty="0">
              <a:latin typeface="Verdana" panose="020B0604030504040204" pitchFamily="34" charset="0"/>
              <a:ea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84D2D-8AF7-958E-A426-10A9F0107176}"/>
              </a:ext>
            </a:extLst>
          </p:cNvPr>
          <p:cNvSpPr>
            <a:spLocks noGrp="1"/>
          </p:cNvSpPr>
          <p:nvPr>
            <p:ph idx="1"/>
          </p:nvPr>
        </p:nvSpPr>
        <p:spPr/>
        <p:txBody>
          <a:bodyPr/>
          <a:lstStyle/>
          <a:p>
            <a:endParaRPr lang="en-US"/>
          </a:p>
        </p:txBody>
      </p:sp>
      <p:sp>
        <p:nvSpPr>
          <p:cNvPr id="520" name="Google Shape;520;g73a5374f60_0_1823"/>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How will we know we are a trauma-sensitive school?</a:t>
            </a:r>
            <a:endParaRPr/>
          </a:p>
        </p:txBody>
      </p:sp>
      <p:sp>
        <p:nvSpPr>
          <p:cNvPr id="521" name="Google Shape;521;g73a5374f60_0_1823"/>
          <p:cNvSpPr txBox="1"/>
          <p:nvPr/>
        </p:nvSpPr>
        <p:spPr>
          <a:xfrm>
            <a:off x="306275" y="2239275"/>
            <a:ext cx="8229600" cy="333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600"/>
              <a:buFont typeface="Arial"/>
              <a:buNone/>
            </a:pPr>
            <a:r>
              <a:rPr lang="en-US" sz="4600" b="0" i="0" u="none" strike="noStrike" cap="none">
                <a:solidFill>
                  <a:srgbClr val="000000"/>
                </a:solidFill>
                <a:latin typeface="Verdana"/>
                <a:ea typeface="Verdana"/>
                <a:cs typeface="Verdana"/>
                <a:sym typeface="Verdana"/>
              </a:rPr>
              <a:t>Qualitative Changes </a:t>
            </a:r>
            <a:endParaRPr sz="46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4600"/>
              <a:buFont typeface="Arial"/>
              <a:buNone/>
            </a:pPr>
            <a:endParaRPr sz="46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4600"/>
              <a:buFont typeface="Arial"/>
              <a:buNone/>
            </a:pPr>
            <a:r>
              <a:rPr lang="en-US" sz="4600" b="0" i="0" u="none" strike="noStrike" cap="none">
                <a:solidFill>
                  <a:srgbClr val="000000"/>
                </a:solidFill>
                <a:latin typeface="Verdana"/>
                <a:ea typeface="Verdana"/>
                <a:cs typeface="Verdana"/>
                <a:sym typeface="Verdana"/>
              </a:rPr>
              <a:t>Outcome measures</a:t>
            </a:r>
            <a:endParaRPr sz="4600" b="0" i="0" u="none" strike="noStrike" cap="none">
              <a:solidFill>
                <a:srgbClr val="000000"/>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57DC6-D6BC-B5F4-51E1-1627C9F72831}"/>
              </a:ext>
            </a:extLst>
          </p:cNvPr>
          <p:cNvSpPr>
            <a:spLocks noGrp="1"/>
          </p:cNvSpPr>
          <p:nvPr>
            <p:ph idx="1"/>
          </p:nvPr>
        </p:nvSpPr>
        <p:spPr/>
        <p:txBody>
          <a:bodyPr/>
          <a:lstStyle/>
          <a:p>
            <a:endParaRPr lang="en-US"/>
          </a:p>
        </p:txBody>
      </p:sp>
      <p:sp>
        <p:nvSpPr>
          <p:cNvPr id="527" name="Google Shape;527;g73a5374f60_0_1829"/>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Qualitative Changes</a:t>
            </a:r>
            <a:endParaRPr/>
          </a:p>
        </p:txBody>
      </p:sp>
      <p:sp>
        <p:nvSpPr>
          <p:cNvPr id="528" name="Google Shape;528;g73a5374f60_0_1829"/>
          <p:cNvSpPr txBox="1"/>
          <p:nvPr/>
        </p:nvSpPr>
        <p:spPr>
          <a:xfrm>
            <a:off x="457200" y="1506025"/>
            <a:ext cx="7946100" cy="50040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Shifts in mindsets (moving away from reactive to proactive approaches)</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Shifts in the way staff are talking about students and families</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Shifts in the way it feels in the school (ex: our school feels calmer)</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Increase opportunity for student voice</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The use of problem solving more quickly after identifying a concern</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Observable shifts in interaction between staff and students - more positive</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Increase consistency across the building</a:t>
            </a:r>
            <a:endParaRPr sz="2100" b="0" i="0" u="none" strike="noStrike" cap="none">
              <a:solidFill>
                <a:srgbClr val="000000"/>
              </a:solidFill>
              <a:latin typeface="Verdana"/>
              <a:ea typeface="Verdana"/>
              <a:cs typeface="Verdana"/>
              <a:sym typeface="Verdana"/>
            </a:endParaRPr>
          </a:p>
          <a:p>
            <a:pPr marL="457200" marR="0" lvl="0" indent="-361950" algn="l" rtl="0">
              <a:lnSpc>
                <a:spcPct val="100000"/>
              </a:lnSpc>
              <a:spcBef>
                <a:spcPts val="0"/>
              </a:spcBef>
              <a:spcAft>
                <a:spcPts val="0"/>
              </a:spcAft>
              <a:buClr>
                <a:srgbClr val="000000"/>
              </a:buClr>
              <a:buSzPts val="2100"/>
              <a:buFont typeface="Verdana"/>
              <a:buChar char="●"/>
            </a:pPr>
            <a:r>
              <a:rPr lang="en-US" sz="2100" b="0" i="0" u="none" strike="noStrike" cap="none">
                <a:solidFill>
                  <a:srgbClr val="000000"/>
                </a:solidFill>
                <a:latin typeface="Verdana"/>
                <a:ea typeface="Verdana"/>
                <a:cs typeface="Verdana"/>
                <a:sym typeface="Verdana"/>
              </a:rPr>
              <a:t>The school’s goal to develop trauma-sensitive schools is reflected throughout their mission/vision statement, PBIS matrix, behavior reflection forms and family engagement activities.  </a:t>
            </a:r>
            <a:endParaRPr sz="21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9CAF1-8751-939F-A7E2-C1EFC30DEBB3}"/>
              </a:ext>
            </a:extLst>
          </p:cNvPr>
          <p:cNvSpPr>
            <a:spLocks noGrp="1"/>
          </p:cNvSpPr>
          <p:nvPr>
            <p:ph idx="1"/>
          </p:nvPr>
        </p:nvSpPr>
        <p:spPr/>
        <p:txBody>
          <a:bodyPr/>
          <a:lstStyle/>
          <a:p>
            <a:endParaRPr lang="en-US"/>
          </a:p>
        </p:txBody>
      </p:sp>
      <p:sp>
        <p:nvSpPr>
          <p:cNvPr id="534" name="Google Shape;534;g73a5374f60_0_1836"/>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Quantitative</a:t>
            </a:r>
            <a:endParaRPr/>
          </a:p>
        </p:txBody>
      </p:sp>
      <p:sp>
        <p:nvSpPr>
          <p:cNvPr id="535" name="Google Shape;535;g73a5374f60_0_1836"/>
          <p:cNvSpPr txBox="1"/>
          <p:nvPr/>
        </p:nvSpPr>
        <p:spPr>
          <a:xfrm>
            <a:off x="457200" y="1759350"/>
            <a:ext cx="8229600" cy="3339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Staff and student surveys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Decrease in crisis calls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Decrease in number of office referrals for students who are often sent for disciplinary purposes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Reductions in chronic attendance issues/improvement in attendance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Tracking data from student support meetings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Decreases in reports of bullying</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Decrease in number of times students go to the nurse or clinic in your school</a:t>
            </a:r>
            <a:endParaRPr sz="2400" b="0" i="0" u="none" strike="noStrike" cap="none">
              <a:solidFill>
                <a:srgbClr val="000000"/>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2" name="Google Shape;542;g73a5374f60_4_0"/>
          <p:cNvSpPr txBox="1">
            <a:spLocks noGrp="1"/>
          </p:cNvSpPr>
          <p:nvPr>
            <p:ph idx="1"/>
          </p:nvPr>
        </p:nvSpPr>
        <p:spPr>
          <a:xfrm>
            <a:off x="457201" y="1600201"/>
            <a:ext cx="2879949" cy="457199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sz="2400" b="1" dirty="0"/>
              <a:t>Are we ready to engage in the work?</a:t>
            </a:r>
            <a:endParaRPr sz="2400" b="1" dirty="0"/>
          </a:p>
          <a:p>
            <a:pPr marL="0" lvl="0" indent="0" algn="ctr" rtl="0">
              <a:lnSpc>
                <a:spcPct val="100000"/>
              </a:lnSpc>
              <a:spcBef>
                <a:spcPts val="640"/>
              </a:spcBef>
              <a:spcAft>
                <a:spcPts val="0"/>
              </a:spcAft>
              <a:buSzPts val="3200"/>
              <a:buNone/>
            </a:pPr>
            <a:r>
              <a:rPr lang="en-US" sz="2400" b="1" i="1" dirty="0"/>
              <a:t>How</a:t>
            </a:r>
            <a:r>
              <a:rPr lang="en-US" sz="2400" b="1" dirty="0"/>
              <a:t> will we begin implementation of the work?</a:t>
            </a:r>
            <a:endParaRPr sz="2400" b="1" dirty="0"/>
          </a:p>
          <a:p>
            <a:pPr marL="0" lvl="0" indent="0" algn="ctr" rtl="0">
              <a:lnSpc>
                <a:spcPct val="100000"/>
              </a:lnSpc>
              <a:spcBef>
                <a:spcPts val="640"/>
              </a:spcBef>
              <a:spcAft>
                <a:spcPts val="0"/>
              </a:spcAft>
              <a:buSzPts val="3200"/>
              <a:buNone/>
            </a:pPr>
            <a:r>
              <a:rPr lang="en-US" sz="2400" b="1" i="1" dirty="0"/>
              <a:t>Fill this in on your Action Plan under “Objectives and Action Planning”</a:t>
            </a:r>
            <a:endParaRPr sz="2400" b="1" i="1" dirty="0"/>
          </a:p>
        </p:txBody>
      </p:sp>
      <p:sp>
        <p:nvSpPr>
          <p:cNvPr id="541" name="Google Shape;541;g73a5374f60_4_0"/>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t>Team Talk: Review the “How”</a:t>
            </a:r>
            <a:endParaRPr dirty="0"/>
          </a:p>
        </p:txBody>
      </p:sp>
      <p:pic>
        <p:nvPicPr>
          <p:cNvPr id="543" name="Google Shape;543;g73a5374f60_4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337150" y="1910850"/>
            <a:ext cx="5416051" cy="3658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862ffa2b50_0_66"/>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References</a:t>
            </a:r>
            <a:endParaRPr/>
          </a:p>
        </p:txBody>
      </p:sp>
      <p:sp>
        <p:nvSpPr>
          <p:cNvPr id="550" name="Google Shape;550;g862ffa2b50_0_66"/>
          <p:cNvSpPr txBox="1"/>
          <p:nvPr/>
        </p:nvSpPr>
        <p:spPr>
          <a:xfrm>
            <a:off x="457199" y="1581000"/>
            <a:ext cx="8229600" cy="5048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sng" strike="noStrike" cap="none" dirty="0">
                <a:solidFill>
                  <a:schemeClr val="hlink"/>
                </a:solidFill>
                <a:latin typeface="Verdana"/>
                <a:ea typeface="Verdana"/>
                <a:cs typeface="Verdana"/>
                <a:sym typeface="Verdana"/>
                <a:hlinkClick r:id="rId3"/>
              </a:rPr>
              <a:t>Integrating Trauma-Sensitive </a:t>
            </a:r>
            <a:r>
              <a:rPr lang="en-US" sz="2400" b="0" i="0" u="sng" strike="noStrike" cap="none" dirty="0">
                <a:solidFill>
                  <a:schemeClr val="hlink"/>
                </a:solidFill>
                <a:latin typeface="Verdana"/>
                <a:ea typeface="Verdana"/>
                <a:cs typeface="Verdana"/>
                <a:sym typeface="Verdana"/>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Practices</a:t>
            </a:r>
            <a:r>
              <a:rPr lang="en-US" sz="2400" b="0" i="0" u="sng" strike="noStrike" cap="none" dirty="0">
                <a:solidFill>
                  <a:schemeClr val="hlink"/>
                </a:solidFill>
                <a:latin typeface="Verdana"/>
                <a:ea typeface="Verdana"/>
                <a:cs typeface="Verdana"/>
                <a:sym typeface="Verdana"/>
                <a:hlinkClick r:id="rId3"/>
              </a:rPr>
              <a:t> in Schools</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sng" strike="noStrike" cap="none" dirty="0">
                <a:solidFill>
                  <a:schemeClr val="hlink"/>
                </a:solidFill>
                <a:latin typeface="Verdana"/>
                <a:ea typeface="Verdana"/>
                <a:cs typeface="Verdana"/>
                <a:sym typeface="Verdana"/>
                <a:hlinkClick r:id="rId4"/>
              </a:rPr>
              <a:t>A theory of organizational readiness for change Bryan J Weiner</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sng" strike="noStrike" cap="none" dirty="0">
                <a:solidFill>
                  <a:schemeClr val="hlink"/>
                </a:solidFill>
                <a:latin typeface="Verdana"/>
                <a:ea typeface="Verdana"/>
                <a:cs typeface="Verdana"/>
                <a:sym typeface="Verdana"/>
                <a:hlinkClick r:id="rId5"/>
              </a:rPr>
              <a:t>Trauma-Sensitive School Checklist</a:t>
            </a:r>
            <a:endParaRPr sz="2400" b="0" i="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dirty="0">
                <a:solidFill>
                  <a:srgbClr val="000000"/>
                </a:solidFill>
                <a:latin typeface="Verdana"/>
                <a:ea typeface="Verdana"/>
                <a:cs typeface="Verdana"/>
                <a:sym typeface="Verdana"/>
              </a:rPr>
              <a:t>Managing Complex Change: </a:t>
            </a:r>
            <a:r>
              <a:rPr lang="en-US" sz="2400" b="0" i="0" u="none" strike="noStrike" cap="none" dirty="0" err="1">
                <a:solidFill>
                  <a:srgbClr val="000000"/>
                </a:solidFill>
                <a:latin typeface="Verdana"/>
                <a:ea typeface="Verdana"/>
                <a:cs typeface="Verdana"/>
                <a:sym typeface="Verdana"/>
              </a:rPr>
              <a:t>Knoster</a:t>
            </a:r>
            <a:r>
              <a:rPr lang="en-US" sz="2400" b="0" i="0" u="none" strike="noStrike" cap="none" dirty="0">
                <a:solidFill>
                  <a:srgbClr val="000000"/>
                </a:solidFill>
                <a:latin typeface="Verdana"/>
                <a:ea typeface="Verdana"/>
                <a:cs typeface="Verdana"/>
                <a:sym typeface="Verdana"/>
              </a:rPr>
              <a:t>, T., Villa R., &amp; Thousand, J. (2000). A framework for thinking about systems change. In R. villa &amp; J. Thousand (Eds.), Restructuring for caring and effective education: Piecing the puzzle together (pp. 93-128). Baltimore: </a:t>
            </a:r>
            <a:endParaRPr sz="24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Paul H. Brookes Publishing Co.</a:t>
            </a:r>
            <a:endParaRPr sz="24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g862ffa2b50_0_29"/>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15000"/>
              </a:lnSpc>
              <a:spcBef>
                <a:spcPts val="600"/>
              </a:spcBef>
              <a:spcAft>
                <a:spcPts val="0"/>
              </a:spcAft>
              <a:buSzPts val="1800"/>
              <a:buNone/>
            </a:pPr>
            <a:r>
              <a:rPr lang="en-US"/>
              <a:t>Resource Map Activity</a:t>
            </a:r>
            <a:endParaRPr/>
          </a:p>
          <a:p>
            <a:pPr marL="0" lvl="0" indent="0" algn="l" rtl="0">
              <a:lnSpc>
                <a:spcPct val="115000"/>
              </a:lnSpc>
              <a:spcBef>
                <a:spcPts val="600"/>
              </a:spcBef>
              <a:spcAft>
                <a:spcPts val="0"/>
              </a:spcAft>
              <a:buSzPts val="1800"/>
              <a:buNone/>
            </a:pPr>
            <a:r>
              <a:rPr lang="en-US"/>
              <a:t>Trauma-Sensitive School Checklist Activity</a:t>
            </a:r>
            <a:endParaRPr/>
          </a:p>
          <a:p>
            <a:pPr marL="0" lvl="0" indent="0" algn="l" rtl="0">
              <a:lnSpc>
                <a:spcPct val="115000"/>
              </a:lnSpc>
              <a:spcBef>
                <a:spcPts val="600"/>
              </a:spcBef>
              <a:spcAft>
                <a:spcPts val="0"/>
              </a:spcAft>
              <a:buSzPts val="1800"/>
              <a:buNone/>
            </a:pPr>
            <a:r>
              <a:rPr lang="en-US"/>
              <a:t>Managing Complex Change</a:t>
            </a:r>
            <a:endParaRPr/>
          </a:p>
          <a:p>
            <a:pPr marL="0" lvl="0" indent="0" algn="l" rtl="0">
              <a:lnSpc>
                <a:spcPct val="100000"/>
              </a:lnSpc>
              <a:spcBef>
                <a:spcPts val="360"/>
              </a:spcBef>
              <a:spcAft>
                <a:spcPts val="0"/>
              </a:spcAft>
              <a:buSzPts val="1800"/>
              <a:buNone/>
            </a:pPr>
            <a:endParaRPr sz="2400"/>
          </a:p>
        </p:txBody>
      </p:sp>
      <p:sp>
        <p:nvSpPr>
          <p:cNvPr id="229" name="Google Shape;229;g862ffa2b50_0_29"/>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g862ffa2b50_0_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 </a:t>
            </a:r>
            <a:endParaRPr/>
          </a:p>
          <a:p>
            <a:pPr marL="0" lvl="0" indent="0" algn="l" rtl="0">
              <a:lnSpc>
                <a:spcPct val="100000"/>
              </a:lnSpc>
              <a:spcBef>
                <a:spcPts val="360"/>
              </a:spcBef>
              <a:spcAft>
                <a:spcPts val="0"/>
              </a:spcAft>
              <a:buSzPts val="1800"/>
              <a:buNone/>
            </a:pPr>
            <a:r>
              <a:rPr lang="en-US" sz="2400"/>
              <a:t>Virginia Tiered Systems of Supports (VTSS)</a:t>
            </a:r>
            <a:endParaRPr sz="2400"/>
          </a:p>
          <a:p>
            <a:pPr marL="0" lvl="0" indent="0" algn="l" rtl="0">
              <a:lnSpc>
                <a:spcPct val="100000"/>
              </a:lnSpc>
              <a:spcBef>
                <a:spcPts val="360"/>
              </a:spcBef>
              <a:spcAft>
                <a:spcPts val="0"/>
              </a:spcAft>
              <a:buSzPts val="1800"/>
              <a:buNone/>
            </a:pPr>
            <a:r>
              <a:rPr lang="en-US" sz="2400"/>
              <a:t>Multi-tiered Systems of Supports (MTSS)</a:t>
            </a:r>
            <a:endParaRPr sz="2400"/>
          </a:p>
          <a:p>
            <a:pPr marL="0" lvl="0" indent="0" algn="l" rtl="0">
              <a:lnSpc>
                <a:spcPct val="100000"/>
              </a:lnSpc>
              <a:spcBef>
                <a:spcPts val="360"/>
              </a:spcBef>
              <a:spcAft>
                <a:spcPts val="0"/>
              </a:spcAft>
              <a:buSzPts val="1800"/>
              <a:buNone/>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Alignment</a:t>
            </a:r>
            <a:endParaRPr sz="2400"/>
          </a:p>
          <a:p>
            <a:pPr marL="0" lvl="0" indent="0" algn="l" rtl="0">
              <a:lnSpc>
                <a:spcPct val="100000"/>
              </a:lnSpc>
              <a:spcBef>
                <a:spcPts val="360"/>
              </a:spcBef>
              <a:spcAft>
                <a:spcPts val="0"/>
              </a:spcAft>
              <a:buSzPts val="1800"/>
              <a:buNone/>
            </a:pPr>
            <a:r>
              <a:rPr lang="en-US" sz="2400"/>
              <a:t>Resource Mapping</a:t>
            </a:r>
            <a:endParaRPr sz="2400"/>
          </a:p>
          <a:p>
            <a:pPr marL="0" lvl="0" indent="0" algn="l" rtl="0">
              <a:lnSpc>
                <a:spcPct val="100000"/>
              </a:lnSpc>
              <a:spcBef>
                <a:spcPts val="360"/>
              </a:spcBef>
              <a:spcAft>
                <a:spcPts val="0"/>
              </a:spcAft>
              <a:buSzPts val="1800"/>
              <a:buNone/>
            </a:pPr>
            <a:r>
              <a:rPr lang="en-US" sz="2400"/>
              <a:t>VTSS Implementation Logic and Framework</a:t>
            </a:r>
            <a:endParaRPr sz="2400"/>
          </a:p>
          <a:p>
            <a:pPr marL="0" lvl="0" indent="0" algn="l" rtl="0">
              <a:lnSpc>
                <a:spcPct val="100000"/>
              </a:lnSpc>
              <a:spcBef>
                <a:spcPts val="360"/>
              </a:spcBef>
              <a:spcAft>
                <a:spcPts val="0"/>
              </a:spcAft>
              <a:buSzPts val="1800"/>
              <a:buNone/>
            </a:pPr>
            <a:r>
              <a:rPr lang="en-US" sz="2400"/>
              <a:t>Data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Dashboard</a:t>
            </a:r>
            <a:endParaRPr sz="2400"/>
          </a:p>
          <a:p>
            <a:pPr marL="0" lvl="0" indent="0" algn="l" rtl="0">
              <a:lnSpc>
                <a:spcPct val="100000"/>
              </a:lnSpc>
              <a:spcBef>
                <a:spcPts val="360"/>
              </a:spcBef>
              <a:spcAft>
                <a:spcPts val="0"/>
              </a:spcAft>
              <a:buSzPts val="1800"/>
              <a:buNone/>
            </a:pPr>
            <a:r>
              <a:rPr lang="en-US" sz="2400"/>
              <a:t>Trauma-Sensitive and Trauma Informed</a:t>
            </a:r>
            <a:endParaRPr sz="2400"/>
          </a:p>
          <a:p>
            <a:pPr marL="0" lvl="0" indent="0" algn="l" rtl="0">
              <a:lnSpc>
                <a:spcPct val="100000"/>
              </a:lnSpc>
              <a:spcBef>
                <a:spcPts val="360"/>
              </a:spcBef>
              <a:spcAft>
                <a:spcPts val="0"/>
              </a:spcAft>
              <a:buSzPts val="1800"/>
              <a:buNone/>
            </a:pPr>
            <a:r>
              <a:rPr lang="en-US" sz="2400"/>
              <a:t>Managing Complex Change</a:t>
            </a:r>
            <a:endParaRPr sz="2400"/>
          </a:p>
          <a:p>
            <a:pPr marL="0" lvl="0" indent="0" algn="l" rtl="0">
              <a:lnSpc>
                <a:spcPct val="100000"/>
              </a:lnSpc>
              <a:spcBef>
                <a:spcPts val="360"/>
              </a:spcBef>
              <a:spcAft>
                <a:spcPts val="0"/>
              </a:spcAft>
              <a:buSzPts val="1800"/>
              <a:buNone/>
            </a:pPr>
            <a:r>
              <a:rPr lang="en-US" sz="2400"/>
              <a:t>Readiness</a:t>
            </a:r>
            <a:endParaRPr sz="2400"/>
          </a:p>
          <a:p>
            <a:pPr marL="0" lvl="0" indent="0" algn="l" rtl="0">
              <a:lnSpc>
                <a:spcPct val="100000"/>
              </a:lnSpc>
              <a:spcBef>
                <a:spcPts val="360"/>
              </a:spcBef>
              <a:spcAft>
                <a:spcPts val="0"/>
              </a:spcAft>
              <a:buSzPts val="1800"/>
              <a:buNone/>
            </a:pPr>
            <a:r>
              <a:rPr lang="en-US" sz="2400"/>
              <a:t>Systems Change</a:t>
            </a:r>
            <a:endParaRPr sz="2400"/>
          </a:p>
          <a:p>
            <a:pPr marL="0" lvl="0" indent="0" algn="l" rtl="0">
              <a:lnSpc>
                <a:spcPct val="100000"/>
              </a:lnSpc>
              <a:spcBef>
                <a:spcPts val="360"/>
              </a:spcBef>
              <a:spcAft>
                <a:spcPts val="0"/>
              </a:spcAft>
              <a:buSzPts val="1800"/>
              <a:buNone/>
            </a:pPr>
            <a:r>
              <a:rPr lang="en-US" sz="2400"/>
              <a:t>Qualitative Changes and Outcome Measures</a:t>
            </a:r>
            <a:endParaRPr sz="2400"/>
          </a:p>
          <a:p>
            <a:pPr marL="0" lvl="0" indent="0" algn="l" rtl="0">
              <a:lnSpc>
                <a:spcPct val="100000"/>
              </a:lnSpc>
              <a:spcBef>
                <a:spcPts val="360"/>
              </a:spcBef>
              <a:spcAft>
                <a:spcPts val="0"/>
              </a:spcAft>
              <a:buSzPts val="1800"/>
              <a:buNone/>
            </a:pPr>
            <a:endParaRPr/>
          </a:p>
        </p:txBody>
      </p:sp>
      <p:sp>
        <p:nvSpPr>
          <p:cNvPr id="236" name="Google Shape;236;g862ffa2b50_0_37"/>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ctrTitle"/>
          </p:nvPr>
        </p:nvSpPr>
        <p:spPr>
          <a:xfrm>
            <a:off x="167850" y="4553850"/>
            <a:ext cx="87537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Becoming a Trauma-Sensitive School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g73a5374f60_2_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431800" algn="l" rtl="0">
              <a:lnSpc>
                <a:spcPct val="115000"/>
              </a:lnSpc>
              <a:spcBef>
                <a:spcPts val="1200"/>
              </a:spcBef>
              <a:spcAft>
                <a:spcPts val="0"/>
              </a:spcAft>
              <a:buSzPts val="3200"/>
              <a:buChar char="●"/>
            </a:pPr>
            <a:r>
              <a:rPr lang="en-US"/>
              <a:t>Use data to inform the importance of trauma-sensitive practices </a:t>
            </a:r>
            <a:endParaRPr/>
          </a:p>
          <a:p>
            <a:pPr marL="457200" lvl="0" indent="-431800" algn="l" rtl="0">
              <a:lnSpc>
                <a:spcPct val="115000"/>
              </a:lnSpc>
              <a:spcBef>
                <a:spcPts val="1200"/>
              </a:spcBef>
              <a:spcAft>
                <a:spcPts val="0"/>
              </a:spcAft>
              <a:buSzPts val="3200"/>
              <a:buFont typeface="Verdana"/>
              <a:buChar char="●"/>
            </a:pPr>
            <a:r>
              <a:rPr lang="en-US"/>
              <a:t>Align trauma-sensitive practices into a multi-tiered systems of supports</a:t>
            </a:r>
            <a:endParaRPr/>
          </a:p>
          <a:p>
            <a:pPr marL="457200" lvl="0" indent="-431800" algn="l" rtl="0">
              <a:lnSpc>
                <a:spcPct val="115000"/>
              </a:lnSpc>
              <a:spcBef>
                <a:spcPts val="1200"/>
              </a:spcBef>
              <a:spcAft>
                <a:spcPts val="0"/>
              </a:spcAft>
              <a:buSzPts val="3200"/>
              <a:buFont typeface="Verdana"/>
              <a:buChar char="●"/>
            </a:pPr>
            <a:r>
              <a:rPr lang="en-US"/>
              <a:t>Determine school readiness for implementation of trauma-sensitive practices</a:t>
            </a:r>
            <a:endParaRPr/>
          </a:p>
          <a:p>
            <a:pPr marL="0" lvl="0" indent="0" algn="l" rtl="0">
              <a:lnSpc>
                <a:spcPct val="100000"/>
              </a:lnSpc>
              <a:spcBef>
                <a:spcPts val="1000"/>
              </a:spcBef>
              <a:spcAft>
                <a:spcPts val="0"/>
              </a:spcAft>
              <a:buSzPts val="1800"/>
              <a:buNone/>
            </a:pPr>
            <a:endParaRPr sz="4000"/>
          </a:p>
        </p:txBody>
      </p:sp>
      <p:sp>
        <p:nvSpPr>
          <p:cNvPr id="247" name="Google Shape;247;g73a5374f60_2_0"/>
          <p:cNvSpPr txBox="1">
            <a:spLocks noGrp="1"/>
          </p:cNvSpPr>
          <p:nvPr>
            <p:ph type="title"/>
          </p:nvPr>
        </p:nvSpPr>
        <p:spPr>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We Will Know and Do</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Text Placeholder 1">
            <a:extLst>
              <a:ext uri="{FF2B5EF4-FFF2-40B4-BE49-F238E27FC236}">
                <a16:creationId xmlns:a16="http://schemas.microsoft.com/office/drawing/2014/main" id="{3FF8B641-002B-3CBD-EF92-4FF30C0AAD4C}"/>
              </a:ext>
            </a:extLst>
          </p:cNvPr>
          <p:cNvSpPr>
            <a:spLocks noGrp="1"/>
          </p:cNvSpPr>
          <p:nvPr>
            <p:ph type="body" idx="1"/>
          </p:nvPr>
        </p:nvSpPr>
        <p:spPr/>
        <p:txBody>
          <a:bodyPr/>
          <a:lstStyle/>
          <a:p>
            <a:endParaRPr lang="en-US"/>
          </a:p>
        </p:txBody>
      </p:sp>
      <p:sp>
        <p:nvSpPr>
          <p:cNvPr id="254" name="Google Shape;254;g76da219570_1_0"/>
          <p:cNvSpPr txBox="1">
            <a:spLocks noGrp="1"/>
          </p:cNvSpPr>
          <p:nvPr>
            <p:ph type="title"/>
          </p:nvPr>
        </p:nvSpPr>
        <p:spPr>
          <a:xfrm>
            <a:off x="228600" y="180975"/>
            <a:ext cx="8686799" cy="1143000"/>
          </a:xfrm>
          <a:prstGeom prst="rect">
            <a:avLst/>
          </a:prstGeom>
          <a:solidFill>
            <a:srgbClr val="E8E8E8">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chemeClr val="tx1"/>
                </a:solidFill>
              </a:rPr>
              <a:t>VTSS defined</a:t>
            </a:r>
            <a:endParaRPr dirty="0">
              <a:solidFill>
                <a:schemeClr val="tx1"/>
              </a:solidFill>
            </a:endParaRPr>
          </a:p>
        </p:txBody>
      </p:sp>
      <p:sp>
        <p:nvSpPr>
          <p:cNvPr id="255" name="Google Shape;255;g76da219570_1_0"/>
          <p:cNvSpPr txBox="1"/>
          <p:nvPr/>
        </p:nvSpPr>
        <p:spPr>
          <a:xfrm>
            <a:off x="457200" y="1522625"/>
            <a:ext cx="4981800" cy="49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2C2C2C"/>
                </a:solidFill>
                <a:highlight>
                  <a:srgbClr val="FFFFFF"/>
                </a:highlight>
                <a:latin typeface="Verdana"/>
                <a:ea typeface="Verdana"/>
                <a:cs typeface="Verdana"/>
                <a:sym typeface="Verdana"/>
              </a:rPr>
              <a:t>Virginia Tiered Systems of Supports (VTSS) is a </a:t>
            </a:r>
            <a:r>
              <a:rPr lang="en-US" sz="2400" b="1" i="0" u="none" strike="noStrike" cap="none" dirty="0">
                <a:solidFill>
                  <a:srgbClr val="000000"/>
                </a:solidFill>
                <a:highlight>
                  <a:srgbClr val="FFFFFF"/>
                </a:highlight>
                <a:latin typeface="Verdana"/>
                <a:ea typeface="Verdana"/>
                <a:cs typeface="Verdana"/>
                <a:sym typeface="Verdana"/>
              </a:rPr>
              <a:t>data-informed decision making </a:t>
            </a:r>
            <a:r>
              <a:rPr lang="en-US" sz="2400" b="0" i="0" u="none" strike="noStrike" cap="none" dirty="0">
                <a:solidFill>
                  <a:srgbClr val="2C2C2C"/>
                </a:solidFill>
                <a:highlight>
                  <a:srgbClr val="FFFFFF"/>
                </a:highlight>
                <a:latin typeface="Verdana"/>
                <a:ea typeface="Verdana"/>
                <a:cs typeface="Verdana"/>
                <a:sym typeface="Verdana"/>
              </a:rPr>
              <a:t>framework for establishing the </a:t>
            </a:r>
            <a:r>
              <a:rPr lang="en-US" sz="2400" b="1" i="0" u="none" strike="noStrike" cap="none" dirty="0">
                <a:solidFill>
                  <a:srgbClr val="000000"/>
                </a:solidFill>
                <a:highlight>
                  <a:srgbClr val="FFFFFF"/>
                </a:highlight>
                <a:latin typeface="Verdana"/>
                <a:ea typeface="Verdana"/>
                <a:cs typeface="Verdana"/>
                <a:sym typeface="Verdana"/>
              </a:rPr>
              <a:t>social culture</a:t>
            </a:r>
            <a:r>
              <a:rPr lang="en-US" sz="2400" b="0" i="0" u="none" strike="noStrike" cap="none" dirty="0">
                <a:solidFill>
                  <a:srgbClr val="000000"/>
                </a:solidFill>
                <a:highlight>
                  <a:srgbClr val="FFFFFF"/>
                </a:highlight>
                <a:latin typeface="Verdana"/>
                <a:ea typeface="Verdana"/>
                <a:cs typeface="Verdana"/>
                <a:sym typeface="Verdana"/>
              </a:rPr>
              <a:t> </a:t>
            </a:r>
            <a:r>
              <a:rPr lang="en-US" sz="2400" b="0" i="0" u="none" strike="noStrike" cap="none" dirty="0">
                <a:solidFill>
                  <a:srgbClr val="2C2C2C"/>
                </a:solidFill>
                <a:highlight>
                  <a:srgbClr val="FFFFFF"/>
                </a:highlight>
                <a:latin typeface="Verdana"/>
                <a:ea typeface="Verdana"/>
                <a:cs typeface="Verdana"/>
                <a:sym typeface="Verdana"/>
              </a:rPr>
              <a:t>and </a:t>
            </a:r>
            <a:r>
              <a:rPr lang="en-US" sz="2400" b="1" i="0" u="none" strike="noStrike" cap="none" dirty="0">
                <a:solidFill>
                  <a:srgbClr val="000000"/>
                </a:solidFill>
                <a:highlight>
                  <a:srgbClr val="FFFFFF"/>
                </a:highlight>
                <a:latin typeface="Verdana"/>
                <a:ea typeface="Verdana"/>
                <a:cs typeface="Verdana"/>
                <a:sym typeface="Verdana"/>
              </a:rPr>
              <a:t>academic</a:t>
            </a:r>
            <a:r>
              <a:rPr lang="en-US" sz="2400" b="0" i="0" u="none" strike="noStrike" cap="none" dirty="0">
                <a:solidFill>
                  <a:srgbClr val="000000"/>
                </a:solidFill>
                <a:highlight>
                  <a:srgbClr val="FFFFFF"/>
                </a:highlight>
                <a:latin typeface="Verdana"/>
                <a:ea typeface="Verdana"/>
                <a:cs typeface="Verdana"/>
                <a:sym typeface="Verdana"/>
              </a:rPr>
              <a:t> </a:t>
            </a:r>
            <a:r>
              <a:rPr lang="en-US" sz="2400" b="0" i="0" u="none" strike="noStrike" cap="none" dirty="0">
                <a:solidFill>
                  <a:srgbClr val="2C2C2C"/>
                </a:solidFill>
                <a:highlight>
                  <a:srgbClr val="FFFFFF"/>
                </a:highlight>
                <a:latin typeface="Verdana"/>
                <a:ea typeface="Verdana"/>
                <a:cs typeface="Verdana"/>
                <a:sym typeface="Verdana"/>
              </a:rPr>
              <a:t>and </a:t>
            </a:r>
            <a:r>
              <a:rPr lang="en-US" sz="2400" b="1" i="0" u="none" strike="noStrike" cap="none" dirty="0">
                <a:solidFill>
                  <a:srgbClr val="000000"/>
                </a:solidFill>
                <a:highlight>
                  <a:srgbClr val="FFFFFF"/>
                </a:highlight>
                <a:latin typeface="Verdana"/>
                <a:ea typeface="Verdana"/>
                <a:cs typeface="Verdana"/>
                <a:sym typeface="Verdana"/>
              </a:rPr>
              <a:t>behavioral</a:t>
            </a:r>
            <a:r>
              <a:rPr lang="en-US" sz="2400" b="1" i="0" u="none" strike="noStrike" cap="none" dirty="0">
                <a:solidFill>
                  <a:schemeClr val="accent3"/>
                </a:solidFill>
                <a:highlight>
                  <a:srgbClr val="FFFFFF"/>
                </a:highlight>
                <a:latin typeface="Verdana"/>
                <a:ea typeface="Verdana"/>
                <a:cs typeface="Verdana"/>
                <a:sym typeface="Verdana"/>
              </a:rPr>
              <a:t> </a:t>
            </a:r>
            <a:r>
              <a:rPr lang="en-US" sz="2400" b="0" i="0" u="none" strike="noStrike" cap="none" dirty="0">
                <a:solidFill>
                  <a:srgbClr val="2C2C2C"/>
                </a:solidFill>
                <a:highlight>
                  <a:srgbClr val="FFFFFF"/>
                </a:highlight>
                <a:latin typeface="Verdana"/>
                <a:ea typeface="Verdana"/>
                <a:cs typeface="Verdana"/>
                <a:sym typeface="Verdana"/>
              </a:rPr>
              <a:t>supports needed for the school to be an effective learning environment (for academics, behavior and social-emotional wellbeing) for </a:t>
            </a:r>
            <a:r>
              <a:rPr lang="en-US" sz="2400" b="1" i="1" u="none" strike="noStrike" cap="none" dirty="0">
                <a:solidFill>
                  <a:srgbClr val="000000"/>
                </a:solidFill>
                <a:highlight>
                  <a:srgbClr val="FFFFFF"/>
                </a:highlight>
                <a:latin typeface="Verdana"/>
                <a:ea typeface="Verdana"/>
                <a:cs typeface="Verdana"/>
                <a:sym typeface="Verdana"/>
              </a:rPr>
              <a:t>all</a:t>
            </a:r>
            <a:r>
              <a:rPr lang="en-US" sz="2400" b="0" i="0" u="none" strike="noStrike" cap="none" dirty="0">
                <a:solidFill>
                  <a:srgbClr val="000000"/>
                </a:solidFill>
                <a:highlight>
                  <a:srgbClr val="FFFFFF"/>
                </a:highlight>
                <a:latin typeface="Verdana"/>
                <a:ea typeface="Verdana"/>
                <a:cs typeface="Verdana"/>
                <a:sym typeface="Verdana"/>
              </a:rPr>
              <a:t> </a:t>
            </a:r>
            <a:r>
              <a:rPr lang="en-US" sz="2400" b="0" i="0" u="none" strike="noStrike" cap="none" dirty="0">
                <a:solidFill>
                  <a:srgbClr val="2C2C2C"/>
                </a:solidFill>
                <a:highlight>
                  <a:srgbClr val="FFFFFF"/>
                </a:highlight>
                <a:latin typeface="Verdana"/>
                <a:ea typeface="Verdana"/>
                <a:cs typeface="Verdana"/>
                <a:sym typeface="Verdana"/>
              </a:rPr>
              <a:t>students.</a:t>
            </a:r>
            <a:endParaRPr sz="2400" b="0" i="0" u="none" strike="noStrike" cap="none" dirty="0">
              <a:solidFill>
                <a:srgbClr val="000000"/>
              </a:solidFill>
              <a:latin typeface="Verdana"/>
              <a:ea typeface="Verdana"/>
              <a:cs typeface="Verdana"/>
              <a:sym typeface="Verdana"/>
            </a:endParaRPr>
          </a:p>
        </p:txBody>
      </p:sp>
      <p:pic>
        <p:nvPicPr>
          <p:cNvPr id="256" name="Google Shape;256;g76da219570_1_0" descr="VTSS logo"/>
          <p:cNvPicPr preferRelativeResize="0"/>
          <p:nvPr/>
        </p:nvPicPr>
        <p:blipFill>
          <a:blip r:embed="rId3"/>
          <a:srcRect l="146" r="146"/>
          <a:stretch/>
        </p:blipFill>
        <p:spPr>
          <a:xfrm>
            <a:off x="5439100" y="2756150"/>
            <a:ext cx="3557425" cy="1951625"/>
          </a:xfrm>
          <a:prstGeom prst="rect">
            <a:avLst/>
          </a:prstGeom>
          <a:noFill/>
          <a:ln>
            <a:noFill/>
          </a:ln>
        </p:spPr>
      </p:pic>
    </p:spTree>
  </p:cSld>
  <p:clrMapOvr>
    <a:masterClrMapping/>
  </p:clrMapOvr>
</p:sld>
</file>

<file path=ppt/theme/theme1.xml><?xml version="1.0" encoding="utf-8"?>
<a:theme xmlns:a="http://schemas.openxmlformats.org/drawingml/2006/main" name="Presentation Titl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TSS PPT Template - Light" id="{2876760F-5FF6-4AA3-ACB7-A3CDA784EEB7}" vid="{DFBEA798-FEFF-4736-AD45-BB0FF9C15E7D}"/>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TSS PPT Template - Light" id="{2876760F-5FF6-4AA3-ACB7-A3CDA784EEB7}" vid="{5ABD5002-8B95-4C86-8EB3-A108B97F22C8}"/>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VTSS PPT Template - Light</Template>
  <TotalTime>35</TotalTime>
  <Words>6704</Words>
  <Application>Microsoft Office PowerPoint</Application>
  <PresentationFormat>On-screen Show (4:3)</PresentationFormat>
  <Paragraphs>567</Paragraphs>
  <Slides>46</Slides>
  <Notes>46</Notes>
  <HiddenSlides>6</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Calibri</vt:lpstr>
      <vt:lpstr>Calibri Light</vt:lpstr>
      <vt:lpstr>Georgia</vt:lpstr>
      <vt:lpstr>Quattrocento Sans</vt:lpstr>
      <vt:lpstr>Times New Roman</vt:lpstr>
      <vt:lpstr>Verdana</vt:lpstr>
      <vt:lpstr>Wingdings</vt:lpstr>
      <vt:lpstr>Presentation Titles</vt:lpstr>
      <vt:lpstr>Content Slides</vt:lpstr>
      <vt:lpstr>Module Introduction</vt:lpstr>
      <vt:lpstr>Hidden Slide #1</vt:lpstr>
      <vt:lpstr>Hidden Slide #2</vt:lpstr>
      <vt:lpstr>Hidden Slide #3</vt:lpstr>
      <vt:lpstr>Hidden Slide #4</vt:lpstr>
      <vt:lpstr>Hidden Slide #5</vt:lpstr>
      <vt:lpstr>Becoming a Trauma-Sensitive School</vt:lpstr>
      <vt:lpstr>What We Will Know and Do</vt:lpstr>
      <vt:lpstr>VTSS defined</vt:lpstr>
      <vt:lpstr>Intersection of Trauma Sensitivity and VTSS</vt:lpstr>
      <vt:lpstr>A Blended Model</vt:lpstr>
      <vt:lpstr>Sample Resource Map</vt:lpstr>
      <vt:lpstr>Becoming a Trauma-Sensitive School</vt:lpstr>
      <vt:lpstr>The Why</vt:lpstr>
      <vt:lpstr> Trauma-Sensitive Schools  </vt:lpstr>
      <vt:lpstr>VTSS Implementation Logic</vt:lpstr>
      <vt:lpstr>Urgency </vt:lpstr>
      <vt:lpstr>Starting with Data: Integrated Data Dashboard</vt:lpstr>
      <vt:lpstr>What Does Your Data Say? </vt:lpstr>
      <vt:lpstr>In Your Division</vt:lpstr>
      <vt:lpstr>Urgency - Activity</vt:lpstr>
      <vt:lpstr>Becoming a Trauma-Sensitive School</vt:lpstr>
      <vt:lpstr>Trauma-informed Defined</vt:lpstr>
      <vt:lpstr>Language Matters</vt:lpstr>
      <vt:lpstr>Trauma-Sensitive Foundation</vt:lpstr>
      <vt:lpstr>Trauma-Sensitive at the Universal Level</vt:lpstr>
      <vt:lpstr>Tier 1</vt:lpstr>
      <vt:lpstr>Tier 2</vt:lpstr>
      <vt:lpstr>Tier 3</vt:lpstr>
      <vt:lpstr>Resource Map Activity</vt:lpstr>
      <vt:lpstr>Becoming a Trauma-Sensitive School</vt:lpstr>
      <vt:lpstr>Readiness for Change</vt:lpstr>
      <vt:lpstr>6 Key Factors for Readiness</vt:lpstr>
      <vt:lpstr>Evidence Based Selection Tool</vt:lpstr>
      <vt:lpstr>Trauma-Sensitive School Checklist Activity </vt:lpstr>
      <vt:lpstr>Trauma Sensitivity Involves Systems Change</vt:lpstr>
      <vt:lpstr>Managing Complex Change</vt:lpstr>
      <vt:lpstr>Remember Alignment: Not another thing to add</vt:lpstr>
      <vt:lpstr>Review Tier 1 Team Representation</vt:lpstr>
      <vt:lpstr>Other Service Providers</vt:lpstr>
      <vt:lpstr>Educate: Professional Learning</vt:lpstr>
      <vt:lpstr>How will we know we are a trauma-sensitive school?</vt:lpstr>
      <vt:lpstr>Qualitative Changes</vt:lpstr>
      <vt:lpstr>Quantitative</vt:lpstr>
      <vt:lpstr>Team Talk: Review the “How”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Introduction</dc:title>
  <dc:creator>Jacklyn N Lewis</dc:creator>
  <cp:lastModifiedBy>Ryan McElhaney</cp:lastModifiedBy>
  <cp:revision>2</cp:revision>
  <dcterms:created xsi:type="dcterms:W3CDTF">2017-04-18T16:38:12Z</dcterms:created>
  <dcterms:modified xsi:type="dcterms:W3CDTF">2024-02-22T03:12:26Z</dcterms:modified>
</cp:coreProperties>
</file>