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4" r:id="rId19"/>
    <p:sldId id="285" r:id="rId20"/>
    <p:sldId id="286" r:id="rId21"/>
    <p:sldId id="287" r:id="rId22"/>
    <p:sldId id="288" r:id="rId23"/>
    <p:sldId id="274" r:id="rId24"/>
    <p:sldId id="275" r:id="rId25"/>
    <p:sldId id="276" r:id="rId26"/>
    <p:sldId id="277" r:id="rId27"/>
    <p:sldId id="278" r:id="rId28"/>
    <p:sldId id="279" r:id="rId29"/>
    <p:sldId id="280" r:id="rId30"/>
    <p:sldId id="281" r:id="rId31"/>
    <p:sldId id="282"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s3vEplO0tnfptmgUfDqMF6tzF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25" autoAdjust="0"/>
  </p:normalViewPr>
  <p:slideViewPr>
    <p:cSldViewPr snapToGrid="0">
      <p:cViewPr varScale="1">
        <p:scale>
          <a:sx n="90" d="100"/>
          <a:sy n="90" d="100"/>
        </p:scale>
        <p:origin x="294" y="7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lobalfrp.org/content/download/419/3823/file/GFRP_Family%20Engagement%20Carnegie%20Repor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channel/UCAXmFiDD2phNTeRJ9PBqBAg/playlist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channel/UCAXmFiDD2phNTeRJ9PBqBAg/playlist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formedfamiliesforward.org/wp-content/uploads/2018/08/Trauma-video-factsheets-1-through-3-fnl.pdf" TargetMode="External"/><Relationship Id="rId4" Type="http://schemas.openxmlformats.org/officeDocument/2006/relationships/hyperlink" Target="https://www.formedfamiliesforward.org/resource_category/trauma-specific-topics-school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bis.org/resource/aligning-and-integrating-family-engagement-in-pbi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bis.org/resource/aligning-and-integrating-family-engagement-in-pbi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bis.org/resource/aligning-and-integrating-family-engagement-in-pbi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bis.org/resource/aligning-and-integrating-family-engagement-in-pbi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bis.org/resource/aligning-and-integrating-family-engagement-in-pbi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bis.org/resource/aligning-and-integrating-family-engagement-in-pbi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WN3M13P18Kk&amp;list=PLuadTnCSvM4JHSF7F3bl1gfTQE2R_rvcW&amp;index=3"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learninglab.legacy.wbur.org/2015/10/06/how-a-boston-school-uses-design-to-help-heal-students-trauma/"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integration.samhsa.gov/about-us/TIC_Environmental_Scan.pdf" TargetMode="External"/><Relationship Id="rId4" Type="http://schemas.openxmlformats.org/officeDocument/2006/relationships/hyperlink" Target="https://safesupportivelearning.ed.gov/sites/default/files/Building%20TSS%20Handout%20Packet_ALL.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tsdr.cdc.gov/communityengagement/pce_what.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ublichealth.gwu.edu/departments/redstone-center/resilient-communities"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virginiaheals.com/wp-content/uploads/2019/01/linking_systems_of_care_toolkit_trauma_self_assessment.pdf" TargetMode="External"/><Relationship Id="rId4" Type="http://schemas.openxmlformats.org/officeDocument/2006/relationships/hyperlink" Target="http://virginiaheals.com/"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vakids.org/trauma-informed-va/trauma-informed-community-network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virginiaheals.com/wp-content/uploads/2019/07/Community-Resource-Mapping-Facilitators-Guide.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897ad8320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897ad8320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 is designed to be completed in 1 hour.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396" name="Google Shape;396;g897ad8320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Know: </a:t>
            </a:r>
            <a:r>
              <a:rPr lang="en-US">
                <a:latin typeface="Verdana"/>
                <a:ea typeface="Verdana"/>
                <a:cs typeface="Verdana"/>
                <a:sym typeface="Verdana"/>
              </a:rPr>
              <a:t>The goal in this work to build mutual understanding that fosters trust so we can build safe, collaborative and nonjudgmental relationships.</a:t>
            </a:r>
            <a:endParaRPr b="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b="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Say: </a:t>
            </a:r>
            <a:endParaRPr b="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Before we get into the specifics of WHY and HOW to engage family and community, I want to take a moment and address an unfortunate reality when we start talking with school and community providers about trauma and family. We know that some of our students and families experience traumatic stress and have indeed been exposed to traumas that are related to tough situations and adverse experiences that have happened in the home. Similarly, some children and youth who come to school and to community programs with trauma histories that are rooted in their experiences with systems that don’t understand and respond effectively to their circumstances, be those the impact of poverty, disability, race, or other inequities. So often we may hear folks in one silo begin to blame and even shame folks in another silo. So as we enter this work, we find it valuable to just acknowledge the elephant in the room, that yes, as we dig work to develop meaningful partnerships between schools and families and communities, it is tempting to point fingers and assign blame, which of course does little to move the work forward. So instead, we ask today (and hopefully always) that these conversations keep the focus on the children and youth who we are all passionate about supporting. The goal in this work to build mutual understanding that fosters trust so we can build safe, collaborative and nonjudgmental relationships.</a:t>
            </a:r>
            <a:endParaRPr>
              <a:latin typeface="Verdana"/>
              <a:ea typeface="Verdana"/>
              <a:cs typeface="Verdana"/>
              <a:sym typeface="Verdana"/>
            </a:endParaRPr>
          </a:p>
        </p:txBody>
      </p:sp>
      <p:sp>
        <p:nvSpPr>
          <p:cNvPr id="458" name="Google Shape;45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84173fefdb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84173fefdb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0000"/>
                </a:solidFill>
                <a:highlight>
                  <a:srgbClr val="FFFFFF"/>
                </a:highlight>
                <a:latin typeface="Verdana"/>
                <a:ea typeface="Verdana"/>
                <a:cs typeface="Verdana"/>
                <a:sym typeface="Verdana"/>
              </a:rPr>
              <a:t>To Know/</a:t>
            </a:r>
            <a:r>
              <a:rPr lang="en-US" b="1">
                <a:latin typeface="Verdana"/>
                <a:ea typeface="Verdana"/>
                <a:cs typeface="Verdana"/>
                <a:sym typeface="Verdana"/>
              </a:rPr>
              <a:t>To Say:</a:t>
            </a:r>
            <a:r>
              <a:rPr lang="en-US">
                <a:latin typeface="Verdana"/>
                <a:ea typeface="Verdana"/>
                <a:cs typeface="Verdana"/>
                <a:sym typeface="Verdana"/>
              </a:rPr>
              <a:t> Again, we KNOW from decades of research that children’s outcomes improve when families are engaged in their schools. </a:t>
            </a:r>
            <a:endParaRPr>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Take a moment and think of/share a time when you saw engagement of a family, or a particularly effective home/school partnership, really make a difference for a student. How did you know it was impactful for the child? What were the characteristics of the home/school partnership or the way in which the family engagement occurred?</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References:</a:t>
            </a:r>
            <a:r>
              <a:rPr lang="en-US">
                <a:latin typeface="Verdana"/>
                <a:ea typeface="Verdana"/>
                <a:cs typeface="Verdana"/>
                <a:sym typeface="Verdana"/>
              </a:rPr>
              <a:t> Source: (Weiss et al, Oct 2018)  </a:t>
            </a:r>
            <a:r>
              <a:rPr lang="en-US">
                <a:highlight>
                  <a:schemeClr val="lt1"/>
                </a:highlight>
                <a:uFill>
                  <a:noFill/>
                </a:uFill>
                <a:latin typeface="Verdana"/>
                <a:ea typeface="Verdana"/>
                <a:cs typeface="Verdana"/>
                <a:sym typeface="Verdana"/>
                <a:hlinkClick r:id="rId3"/>
              </a:rPr>
              <a:t>Joining Together to Create a Bold Vision for Next-Generation Family Engagement: Engaging Families to Transform Education</a:t>
            </a:r>
            <a:r>
              <a:rPr lang="en-US">
                <a:highlight>
                  <a:schemeClr val="lt1"/>
                </a:highlight>
                <a:latin typeface="Verdana"/>
                <a:ea typeface="Verdana"/>
                <a:cs typeface="Verdana"/>
                <a:sym typeface="Verdana"/>
              </a:rPr>
              <a:t>, report from </a:t>
            </a:r>
            <a:r>
              <a:rPr lang="en-US">
                <a:latin typeface="Verdana"/>
                <a:ea typeface="Verdana"/>
                <a:cs typeface="Verdana"/>
                <a:sym typeface="Verdana"/>
              </a:rPr>
              <a:t>Global Family Research Project for the </a:t>
            </a:r>
            <a:r>
              <a:rPr lang="en-US">
                <a:highlight>
                  <a:schemeClr val="lt1"/>
                </a:highlight>
                <a:latin typeface="Verdana"/>
                <a:ea typeface="Verdana"/>
                <a:cs typeface="Verdana"/>
                <a:sym typeface="Verdana"/>
              </a:rPr>
              <a:t>Carnegie Corp.</a:t>
            </a:r>
            <a:endParaRPr>
              <a:latin typeface="Verdana"/>
              <a:ea typeface="Verdana"/>
              <a:cs typeface="Verdana"/>
              <a:sym typeface="Verdana"/>
            </a:endParaRPr>
          </a:p>
        </p:txBody>
      </p:sp>
      <p:sp>
        <p:nvSpPr>
          <p:cNvPr id="466" name="Google Shape;466;g84173fefdb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latin typeface="Verdana"/>
                <a:ea typeface="Verdana"/>
                <a:cs typeface="Verdana"/>
                <a:sym typeface="Verdana"/>
              </a:rPr>
              <a:t>To Do/To Say:</a:t>
            </a:r>
            <a:r>
              <a:rPr lang="en-US">
                <a:latin typeface="Verdana"/>
                <a:ea typeface="Verdana"/>
                <a:cs typeface="Verdana"/>
                <a:sym typeface="Verdana"/>
              </a:rPr>
              <a:t> We need to consider ‘family’ very broadly, especially when we are working with families from diverse cultures and those who may have tough histories.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a:latin typeface="Verdana"/>
                <a:ea typeface="Verdana"/>
                <a:cs typeface="Verdana"/>
                <a:sym typeface="Verdana"/>
              </a:rPr>
              <a:t>Add activity: Turn and Talk - How would you define family? Fill in the blue boxes with the roles or positions of individuals that may be considered family members- those who support the child across domains.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a:latin typeface="Verdana"/>
                <a:ea typeface="Verdana"/>
                <a:cs typeface="Verdana"/>
                <a:sym typeface="Verdana"/>
              </a:rPr>
              <a:t>Once completed, what does the broader conceptualization of family mean for your family engagement efforts? What assumptions, beliefs, behaviors might have to change as a result of a definition of family that goes beyond a bio mom and dad?</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a:latin typeface="Verdana"/>
              <a:ea typeface="Verdana"/>
              <a:cs typeface="Verdana"/>
              <a:sym typeface="Verdana"/>
            </a:endParaRPr>
          </a:p>
          <a:p>
            <a:pPr marL="0" lvl="0" indent="0" algn="l" rtl="0">
              <a:spcBef>
                <a:spcPts val="0"/>
              </a:spcBef>
              <a:spcAft>
                <a:spcPts val="0"/>
              </a:spcAft>
              <a:buClr>
                <a:schemeClr val="dk1"/>
              </a:buClr>
              <a:buSzPts val="1400"/>
              <a:buFont typeface="Calibri"/>
              <a:buNone/>
            </a:pPr>
            <a:r>
              <a:rPr lang="en-US" b="1">
                <a:latin typeface="Verdana"/>
                <a:ea typeface="Verdana"/>
                <a:cs typeface="Verdana"/>
                <a:sym typeface="Verdana"/>
              </a:rPr>
              <a:t>Handout</a:t>
            </a:r>
            <a:r>
              <a:rPr lang="en-US">
                <a:latin typeface="Verdana"/>
                <a:ea typeface="Verdana"/>
                <a:cs typeface="Verdana"/>
                <a:sym typeface="Verdana"/>
              </a:rPr>
              <a:t>: https://drive.google.com/open?id=1A3dkR0_BGOI4miswPap0HpJRMp8ocDFv</a:t>
            </a:r>
            <a:endParaRPr>
              <a:latin typeface="Verdana"/>
              <a:ea typeface="Verdana"/>
              <a:cs typeface="Verdana"/>
              <a:sym typeface="Verdana"/>
            </a:endParaRPr>
          </a:p>
        </p:txBody>
      </p:sp>
      <p:sp>
        <p:nvSpPr>
          <p:cNvPr id="473" name="Google Shape;47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Know: </a:t>
            </a:r>
            <a:r>
              <a:rPr lang="en-US">
                <a:latin typeface="Verdana"/>
                <a:ea typeface="Verdana"/>
                <a:cs typeface="Verdana"/>
                <a:sym typeface="Verdana"/>
              </a:rPr>
              <a:t>It is important to acknowledge the challenges some families and schools face in collaborating.</a:t>
            </a:r>
            <a:endParaRPr b="1">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Say: </a:t>
            </a:r>
            <a:endParaRPr b="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It is important to acknowledge the challenges some families and schools face in collaborating. For some parents/caregivers, schools have not been a positive, which makes meaningful progress towards the vision and implementation of strategies and actions really challenging. We can turn to lessons learned from other service sectors as we move towards serving the needs of all students and families, even those who come from “hard places” and have or are struggling with systemic (ex., poverty, racism) and individual (ex., abuse, neglect, witnessing violence) traumas.  </a:t>
            </a:r>
            <a:endParaRPr sz="120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sz="120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Parents who are affected by trauma may have their own triggers related to their experiences. Some types of interactions between parents and the school staff present an elevated potential for triggering, particularly interactions that leave parents feeling helpless, vulnerable, or out of control or that mimic other aspects of past traumatic experiences. Potential trauma triggers for parents arise from situations involving conflict: </a:t>
            </a:r>
            <a:endParaRPr sz="120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Feeling disrespected by the school staff</a:t>
            </a:r>
            <a:endParaRPr sz="120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Being called into a meeting to address their child’s behaviors</a:t>
            </a:r>
            <a:endParaRPr sz="120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Uncertainty about what is happening</a:t>
            </a:r>
            <a:endParaRPr sz="120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Lack of control over decisions being made about their child</a:t>
            </a:r>
            <a:endParaRPr sz="120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History of negative experiences with the education system</a:t>
            </a:r>
            <a:endParaRPr sz="120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sz="120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Responses to trauma triggers that you may encounter from parents include extreme anger, defensiveness, avoidance, or shutting</a:t>
            </a:r>
            <a:r>
              <a:rPr lang="en-US">
                <a:latin typeface="Verdana"/>
                <a:ea typeface="Verdana"/>
                <a:cs typeface="Verdana"/>
                <a:sym typeface="Verdana"/>
              </a:rPr>
              <a:t> </a:t>
            </a:r>
            <a:r>
              <a:rPr lang="en-US" sz="1200" i="0" u="none" strike="noStrike" cap="none">
                <a:solidFill>
                  <a:schemeClr val="dk1"/>
                </a:solidFill>
                <a:latin typeface="Verdana"/>
                <a:ea typeface="Verdana"/>
                <a:cs typeface="Verdana"/>
                <a:sym typeface="Verdana"/>
              </a:rPr>
              <a:t>down. These behaviors are challenging and can be easily misunderstood by staff, leading to negative interactions that interfere with parent engagement and relationship building. </a:t>
            </a:r>
            <a:endParaRPr sz="120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Reference</a:t>
            </a:r>
            <a:r>
              <a:rPr lang="en-US">
                <a:latin typeface="Verdana"/>
                <a:ea typeface="Verdana"/>
                <a:cs typeface="Verdana"/>
                <a:sym typeface="Verdana"/>
              </a:rPr>
              <a:t>: </a:t>
            </a:r>
            <a:r>
              <a:rPr lang="en-US" sz="1200" i="0" u="none" strike="noStrike" cap="none">
                <a:solidFill>
                  <a:schemeClr val="dk1"/>
                </a:solidFill>
                <a:latin typeface="Verdana"/>
                <a:ea typeface="Verdana"/>
                <a:cs typeface="Verdana"/>
                <a:sym typeface="Verdana"/>
              </a:rPr>
              <a:t>Building Trauma-Sensitive Schools Handout Packet, TSS training package, National Center on Safe Supportive Learning Environments</a:t>
            </a:r>
            <a:endParaRPr sz="120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sz="120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sz="120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sz="1200" i="0" u="none" strike="noStrike" cap="none">
              <a:solidFill>
                <a:schemeClr val="dk1"/>
              </a:solidFill>
              <a:latin typeface="Verdana"/>
              <a:ea typeface="Verdana"/>
              <a:cs typeface="Verdana"/>
              <a:sym typeface="Verdana"/>
            </a:endParaRPr>
          </a:p>
        </p:txBody>
      </p:sp>
      <p:sp>
        <p:nvSpPr>
          <p:cNvPr id="480" name="Google Shape;48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13</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dirty="0">
                <a:latin typeface="Verdana"/>
                <a:ea typeface="Verdana"/>
                <a:cs typeface="Verdana"/>
                <a:sym typeface="Verdana"/>
              </a:rPr>
              <a:t>To Know: </a:t>
            </a:r>
            <a:r>
              <a:rPr lang="en-US" dirty="0">
                <a:latin typeface="Verdana"/>
                <a:ea typeface="Verdana"/>
                <a:cs typeface="Verdana"/>
                <a:sym typeface="Verdana"/>
              </a:rPr>
              <a:t>This video is 10 minutes</a:t>
            </a:r>
            <a:endParaRPr dirty="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b="1" dirty="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dirty="0">
                <a:latin typeface="Verdana"/>
                <a:ea typeface="Verdana"/>
                <a:cs typeface="Verdana"/>
                <a:sym typeface="Verdana"/>
              </a:rPr>
              <a:t>To Say: </a:t>
            </a:r>
            <a:r>
              <a:rPr lang="en-US" dirty="0">
                <a:latin typeface="Verdana"/>
                <a:ea typeface="Verdana"/>
                <a:cs typeface="Verdana"/>
                <a:sym typeface="Verdana"/>
              </a:rPr>
              <a:t> This series of videos features the voices and experiences of families as well as educators. We encourage you to view video 1 now.</a:t>
            </a:r>
            <a:endParaRPr dirty="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b="1" dirty="0">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dirty="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dirty="0">
                <a:latin typeface="Verdana"/>
                <a:ea typeface="Verdana"/>
                <a:cs typeface="Verdana"/>
                <a:sym typeface="Verdana"/>
              </a:rPr>
              <a:t>To Do:</a:t>
            </a:r>
            <a:r>
              <a:rPr lang="en-US" dirty="0">
                <a:latin typeface="Verdana"/>
                <a:ea typeface="Verdana"/>
                <a:cs typeface="Verdana"/>
                <a:sym typeface="Verdana"/>
              </a:rPr>
              <a:t> </a:t>
            </a:r>
            <a:endParaRPr dirty="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dirty="0">
                <a:latin typeface="Verdana"/>
                <a:ea typeface="Verdana"/>
                <a:cs typeface="Verdana"/>
                <a:sym typeface="Verdana"/>
              </a:rPr>
              <a:t>Show video 1, will be a review of some of the concepts covered in Module 1. </a:t>
            </a:r>
            <a:endParaRPr dirty="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200" u="sng" dirty="0">
                <a:solidFill>
                  <a:schemeClr val="hlink"/>
                </a:solidFill>
                <a:latin typeface="Verdana"/>
                <a:ea typeface="Verdana"/>
                <a:cs typeface="Verdana"/>
                <a:sym typeface="Verdana"/>
                <a:hlinkClick r:id="rId3"/>
              </a:rPr>
              <a:t>https://www.youtube.com/channel/UCAXmFiDD2phNTeRJ9PBqBAg/playlists</a:t>
            </a:r>
            <a:endParaRPr dirty="0">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dirty="0">
              <a:latin typeface="Verdana"/>
              <a:ea typeface="Verdana"/>
              <a:cs typeface="Verdana"/>
              <a:sym typeface="Verdana"/>
            </a:endParaRPr>
          </a:p>
        </p:txBody>
      </p:sp>
      <p:sp>
        <p:nvSpPr>
          <p:cNvPr id="487" name="Google Shape;48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hlink"/>
              </a:buClr>
              <a:buSzPts val="1400"/>
              <a:buFont typeface="Arial"/>
              <a:buNone/>
            </a:pPr>
            <a:r>
              <a:rPr lang="en-US" b="1" dirty="0">
                <a:latin typeface="Verdana"/>
                <a:ea typeface="Verdana"/>
                <a:cs typeface="Verdana"/>
                <a:sym typeface="Verdana"/>
              </a:rPr>
              <a:t>To Say</a:t>
            </a:r>
            <a:r>
              <a:rPr lang="en-US" dirty="0">
                <a:latin typeface="Verdana"/>
                <a:ea typeface="Verdana"/>
                <a:cs typeface="Verdana"/>
                <a:sym typeface="Verdana"/>
              </a:rPr>
              <a:t>: The video we just viewed is one of three in a series produced by Formed Families Forward, the family partner to VTSS.</a:t>
            </a:r>
            <a:endParaRPr dirty="0">
              <a:latin typeface="Verdana"/>
              <a:ea typeface="Verdana"/>
              <a:cs typeface="Verdana"/>
              <a:sym typeface="Verdana"/>
            </a:endParaRPr>
          </a:p>
          <a:p>
            <a:pPr marL="0" lvl="0" indent="0" algn="l" rtl="0">
              <a:lnSpc>
                <a:spcPct val="100000"/>
              </a:lnSpc>
              <a:spcBef>
                <a:spcPts val="0"/>
              </a:spcBef>
              <a:spcAft>
                <a:spcPts val="0"/>
              </a:spcAft>
              <a:buClr>
                <a:schemeClr val="hlink"/>
              </a:buClr>
              <a:buSzPts val="1400"/>
              <a:buFont typeface="Arial"/>
              <a:buNone/>
            </a:pPr>
            <a:r>
              <a:rPr lang="en-US" sz="1100" u="sng" dirty="0">
                <a:solidFill>
                  <a:schemeClr val="hlink"/>
                </a:solidFill>
                <a:latin typeface="Verdana"/>
                <a:ea typeface="Verdana"/>
                <a:cs typeface="Verdana"/>
                <a:sym typeface="Verdana"/>
                <a:hlinkClick r:id="rId3"/>
              </a:rPr>
              <a:t>https://www.youtube.com/channel/UCAXmFiDD2phNTeRJ9PBqBAg/playlists</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Fact sheets- </a:t>
            </a:r>
            <a:r>
              <a:rPr lang="en-US" sz="1100" u="sng" dirty="0">
                <a:solidFill>
                  <a:schemeClr val="hlink"/>
                </a:solidFill>
                <a:latin typeface="Verdana"/>
                <a:ea typeface="Verdana"/>
                <a:cs typeface="Verdana"/>
                <a:sym typeface="Verdana"/>
                <a:hlinkClick r:id="rId4"/>
              </a:rPr>
              <a:t>https://www.formedfamiliesforward.org/resource_category/trauma-specific-topics-schools/</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latin typeface="Verdana"/>
              <a:ea typeface="Verdana"/>
              <a:cs typeface="Verdana"/>
              <a:sym typeface="Verdana"/>
            </a:endParaRPr>
          </a:p>
          <a:p>
            <a:pPr marL="0" lvl="0" indent="0" algn="l" rtl="0">
              <a:lnSpc>
                <a:spcPct val="100000"/>
              </a:lnSpc>
              <a:spcBef>
                <a:spcPts val="0"/>
              </a:spcBef>
              <a:spcAft>
                <a:spcPts val="0"/>
              </a:spcAft>
              <a:buClr>
                <a:srgbClr val="980000"/>
              </a:buClr>
              <a:buSzPts val="1400"/>
              <a:buFont typeface="Calibri"/>
              <a:buNone/>
            </a:pPr>
            <a:r>
              <a:rPr lang="en-US" b="1" dirty="0">
                <a:solidFill>
                  <a:srgbClr val="000000"/>
                </a:solidFill>
                <a:latin typeface="Verdana"/>
                <a:ea typeface="Verdana"/>
                <a:cs typeface="Verdana"/>
                <a:sym typeface="Verdana"/>
              </a:rPr>
              <a:t>Handouts: ADD TO WORKBOOK: FACT SHEETS </a:t>
            </a:r>
            <a:r>
              <a:rPr lang="en-US" u="sng" dirty="0">
                <a:solidFill>
                  <a:schemeClr val="hlink"/>
                </a:solidFill>
                <a:latin typeface="Verdana"/>
                <a:ea typeface="Verdana"/>
                <a:cs typeface="Verdana"/>
                <a:sym typeface="Verdana"/>
                <a:hlinkClick r:id="rId5"/>
              </a:rPr>
              <a:t>https://www.formedfamiliesforward.org/wp-content/uploads/2018/08/Trauma-video-factsheets-1-through-3-fnl.pdf</a:t>
            </a:r>
            <a:endParaRPr dirty="0">
              <a:solidFill>
                <a:srgbClr val="98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495" name="Google Shape;49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latin typeface="Verdana"/>
                <a:ea typeface="Verdana"/>
                <a:cs typeface="Verdana"/>
                <a:sym typeface="Verdana"/>
              </a:rPr>
              <a:t>To Know:</a:t>
            </a:r>
            <a:r>
              <a:rPr lang="en-US">
                <a:latin typeface="Verdana"/>
                <a:ea typeface="Verdana"/>
                <a:cs typeface="Verdana"/>
                <a:sym typeface="Verdana"/>
              </a:rPr>
              <a:t> These 6 components of family engagement in multi-tiered systems are drawn from work of the national PBIS Center (Minch et al., 2017; chapter 4 in </a:t>
            </a:r>
            <a:r>
              <a:rPr lang="en-US" sz="1100" u="sng">
                <a:solidFill>
                  <a:schemeClr val="hlink"/>
                </a:solidFill>
                <a:latin typeface="Verdana"/>
                <a:ea typeface="Verdana"/>
                <a:cs typeface="Verdana"/>
                <a:sym typeface="Verdana"/>
                <a:hlinkClick r:id="rId3"/>
              </a:rPr>
              <a:t>https://www.pbis.org/resource/aligning-and-integrating-family-engagement-in-pbis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a:latin typeface="Verdana"/>
                <a:ea typeface="Verdana"/>
                <a:cs typeface="Verdana"/>
                <a:sym typeface="Verdana"/>
              </a:rPr>
              <a:t>Over the last several years, VTSS has worked to build capacity and competencies around 6 components of family engagement in MTSS; these were touched on in module 1.11 in basic Tier 1 training. Here we take trauma lens to the 6 components to deepen a focus on trauma-informed family engagement. That is, how to engage all families consistent with the trauma care values and honoring the experiences and circumstances of ALL families.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a:latin typeface="Verdana"/>
                <a:ea typeface="Verdana"/>
                <a:cs typeface="Verdana"/>
                <a:sym typeface="Verdana"/>
              </a:rPr>
              <a:t>So, what does meaningful family engagement look like in schools that are trauma sensitive?</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a:latin typeface="Verdana"/>
                <a:ea typeface="Verdana"/>
                <a:cs typeface="Verdana"/>
                <a:sym typeface="Verdana"/>
              </a:rPr>
              <a:t>(read the 6 descriptions over the next 3 slides)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a:p>
        </p:txBody>
      </p:sp>
      <p:sp>
        <p:nvSpPr>
          <p:cNvPr id="502" name="Google Shape;5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dirty="0">
                <a:latin typeface="Verdana"/>
                <a:ea typeface="Verdana"/>
                <a:cs typeface="Verdana"/>
                <a:sym typeface="Verdana"/>
              </a:rPr>
              <a:t>To Know:</a:t>
            </a:r>
            <a:r>
              <a:rPr lang="en-US" dirty="0">
                <a:latin typeface="Verdana"/>
                <a:ea typeface="Verdana"/>
                <a:cs typeface="Verdana"/>
                <a:sym typeface="Verdana"/>
              </a:rPr>
              <a:t> These 6 components of family engagement in multi-tiered systems are drawn from work of the national PBIS Center (Minch et al., 2017; chapter 4 in </a:t>
            </a:r>
            <a:r>
              <a:rPr lang="en-US" sz="1100" u="sng" dirty="0">
                <a:solidFill>
                  <a:schemeClr val="hlink"/>
                </a:solidFill>
                <a:latin typeface="Verdana"/>
                <a:ea typeface="Verdana"/>
                <a:cs typeface="Verdana"/>
                <a:sym typeface="Verdana"/>
                <a:hlinkClick r:id="rId3"/>
              </a:rPr>
              <a:t>https://www.pbis.org/resource/aligning-and-integrating-family-engagement-in-pbis</a:t>
            </a:r>
            <a:r>
              <a:rPr lang="en-US" dirty="0">
                <a:latin typeface="Verdana"/>
                <a:ea typeface="Verdana"/>
                <a:cs typeface="Verdana"/>
                <a:sym typeface="Verdana"/>
              </a:rPr>
              <a:t>)</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b="1" dirty="0">
                <a:latin typeface="Verdana"/>
                <a:ea typeface="Verdana"/>
                <a:cs typeface="Verdana"/>
                <a:sym typeface="Verdana"/>
              </a:rPr>
              <a:t>To Say: </a:t>
            </a:r>
            <a:endParaRPr b="1"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Over the last several years, VTSS has worked to build capacity and competencies around 6 components of family engagement in MTSS; these were touched on in module 1.11 in basic Tier 1 training. Here we take trauma lens to the 6 components to deepen a focus on trauma-informed family engagement. That is, how to engage all families consistent with the trauma care values and honoring the experiences and circumstances of ALL families.</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So, what does meaningful family engagement look like in schools that are trauma sensitive?</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(read the 6 descriptions over the next 3 slides)</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b="1"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502" name="Google Shape;5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96427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dirty="0">
                <a:latin typeface="Verdana"/>
                <a:ea typeface="Verdana"/>
                <a:cs typeface="Verdana"/>
                <a:sym typeface="Verdana"/>
              </a:rPr>
              <a:t>To Know:</a:t>
            </a:r>
            <a:r>
              <a:rPr lang="en-US" dirty="0">
                <a:latin typeface="Verdana"/>
                <a:ea typeface="Verdana"/>
                <a:cs typeface="Verdana"/>
                <a:sym typeface="Verdana"/>
              </a:rPr>
              <a:t> These 6 components of family engagement in multi-tiered systems are drawn from work of the national PBIS Center (Minch et al., 2017; chapter 4 in </a:t>
            </a:r>
            <a:r>
              <a:rPr lang="en-US" sz="1100" u="sng" dirty="0">
                <a:solidFill>
                  <a:schemeClr val="hlink"/>
                </a:solidFill>
                <a:latin typeface="Verdana"/>
                <a:ea typeface="Verdana"/>
                <a:cs typeface="Verdana"/>
                <a:sym typeface="Verdana"/>
                <a:hlinkClick r:id="rId3"/>
              </a:rPr>
              <a:t>https://www.pbis.org/resource/aligning-and-integrating-family-engagement-in-pbis</a:t>
            </a:r>
            <a:r>
              <a:rPr lang="en-US" dirty="0">
                <a:latin typeface="Verdana"/>
                <a:ea typeface="Verdana"/>
                <a:cs typeface="Verdana"/>
                <a:sym typeface="Verdana"/>
              </a:rPr>
              <a:t>)</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b="1" dirty="0">
                <a:latin typeface="Verdana"/>
                <a:ea typeface="Verdana"/>
                <a:cs typeface="Verdana"/>
                <a:sym typeface="Verdana"/>
              </a:rPr>
              <a:t>To Say: </a:t>
            </a:r>
            <a:endParaRPr b="1"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Over the last several years, VTSS has worked to build capacity and competencies around 6 components of family engagement in MTSS; these were touched on in module 1.11 in basic Tier 1 training. Here we take trauma lens to the 6 components to deepen a focus on trauma-informed family engagement. That is, how to engage all families consistent with the trauma care values and honoring the experiences and circumstances of ALL families.</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So, what does meaningful family engagement look like in schools that are trauma sensitive?</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(read the 6 descriptions over the next 3 slides)</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b="1"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502" name="Google Shape;5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31325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dirty="0">
                <a:latin typeface="Verdana"/>
                <a:ea typeface="Verdana"/>
                <a:cs typeface="Verdana"/>
                <a:sym typeface="Verdana"/>
              </a:rPr>
              <a:t>To Know:</a:t>
            </a:r>
            <a:r>
              <a:rPr lang="en-US" dirty="0">
                <a:latin typeface="Verdana"/>
                <a:ea typeface="Verdana"/>
                <a:cs typeface="Verdana"/>
                <a:sym typeface="Verdana"/>
              </a:rPr>
              <a:t> These 6 components of family engagement in multi-tiered systems are drawn from work of the national PBIS Center (Minch et al., 2017; chapter 4 in </a:t>
            </a:r>
            <a:r>
              <a:rPr lang="en-US" sz="1100" u="sng" dirty="0">
                <a:solidFill>
                  <a:schemeClr val="hlink"/>
                </a:solidFill>
                <a:latin typeface="Verdana"/>
                <a:ea typeface="Verdana"/>
                <a:cs typeface="Verdana"/>
                <a:sym typeface="Verdana"/>
                <a:hlinkClick r:id="rId3"/>
              </a:rPr>
              <a:t>https://www.pbis.org/resource/aligning-and-integrating-family-engagement-in-pbis</a:t>
            </a:r>
            <a:r>
              <a:rPr lang="en-US" dirty="0">
                <a:latin typeface="Verdana"/>
                <a:ea typeface="Verdana"/>
                <a:cs typeface="Verdana"/>
                <a:sym typeface="Verdana"/>
              </a:rPr>
              <a:t>)</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b="1" dirty="0">
                <a:latin typeface="Verdana"/>
                <a:ea typeface="Verdana"/>
                <a:cs typeface="Verdana"/>
                <a:sym typeface="Verdana"/>
              </a:rPr>
              <a:t>To Say: </a:t>
            </a:r>
            <a:endParaRPr b="1"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Over the last several years, VTSS has worked to build capacity and competencies around 6 components of family engagement in MTSS; these were touched on in module 1.11 in basic Tier 1 training. Here we take trauma lens to the 6 components to deepen a focus on trauma-informed family engagement. That is, how to engage all families consistent with the trauma care values and honoring the experiences and circumstances of ALL families.</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So, what does meaningful family engagement look like in schools that are trauma sensitive?</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(read the 6 descriptions over the next 3 slides)</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b="1"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502" name="Google Shape;5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74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897ad83204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897ad83204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Module 2: Families and Communities as Partners should take about one hour to complete. This presentation provides an understanding of engaging families and communities in this work. </a:t>
            </a:r>
            <a:endParaRPr>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This module outlines family and community engagement</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The training should last about 1 hours for the entire module </a:t>
            </a:r>
            <a:endParaRPr>
              <a:latin typeface="Verdana"/>
              <a:ea typeface="Verdana"/>
              <a:cs typeface="Verdana"/>
              <a:sym typeface="Verdana"/>
            </a:endParaRPr>
          </a:p>
          <a:p>
            <a:pPr marL="0" lvl="0" indent="0" algn="l" rtl="0">
              <a:lnSpc>
                <a:spcPct val="80000"/>
              </a:lnSpc>
              <a:spcBef>
                <a:spcPts val="200"/>
              </a:spcBef>
              <a:spcAft>
                <a:spcPts val="0"/>
              </a:spcAft>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403" name="Google Shape;403;g897ad83204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dirty="0">
                <a:latin typeface="Verdana"/>
                <a:ea typeface="Verdana"/>
                <a:cs typeface="Verdana"/>
                <a:sym typeface="Verdana"/>
              </a:rPr>
              <a:t>To Know:</a:t>
            </a:r>
            <a:r>
              <a:rPr lang="en-US" dirty="0">
                <a:latin typeface="Verdana"/>
                <a:ea typeface="Verdana"/>
                <a:cs typeface="Verdana"/>
                <a:sym typeface="Verdana"/>
              </a:rPr>
              <a:t> These 6 components of family engagement in multi-tiered systems are drawn from work of the national PBIS Center (Minch et al., 2017; chapter 4 in </a:t>
            </a:r>
            <a:r>
              <a:rPr lang="en-US" sz="1100" u="sng" dirty="0">
                <a:solidFill>
                  <a:schemeClr val="hlink"/>
                </a:solidFill>
                <a:latin typeface="Verdana"/>
                <a:ea typeface="Verdana"/>
                <a:cs typeface="Verdana"/>
                <a:sym typeface="Verdana"/>
                <a:hlinkClick r:id="rId3"/>
              </a:rPr>
              <a:t>https://www.pbis.org/resource/aligning-and-integrating-family-engagement-in-pbis</a:t>
            </a:r>
            <a:r>
              <a:rPr lang="en-US" dirty="0">
                <a:latin typeface="Verdana"/>
                <a:ea typeface="Verdana"/>
                <a:cs typeface="Verdana"/>
                <a:sym typeface="Verdana"/>
              </a:rPr>
              <a:t>)</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b="1" dirty="0">
                <a:latin typeface="Verdana"/>
                <a:ea typeface="Verdana"/>
                <a:cs typeface="Verdana"/>
                <a:sym typeface="Verdana"/>
              </a:rPr>
              <a:t>To Say: </a:t>
            </a:r>
            <a:endParaRPr b="1"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Over the last several years, VTSS has worked to build capacity and competencies around 6 components of family engagement in MTSS; these were touched on in module 1.11 in basic Tier 1 training. Here we take trauma lens to the 6 components to deepen a focus on trauma-informed family engagement. That is, how to engage all families consistent with the trauma care values and honoring the experiences and circumstances of ALL families.</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So, what does meaningful family engagement look like in schools that are trauma sensitive?</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(read the 6 descriptions over the next 3 slides)</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b="1"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502" name="Google Shape;5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52238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dirty="0">
                <a:latin typeface="Verdana"/>
                <a:ea typeface="Verdana"/>
                <a:cs typeface="Verdana"/>
                <a:sym typeface="Verdana"/>
              </a:rPr>
              <a:t>To Know:</a:t>
            </a:r>
            <a:r>
              <a:rPr lang="en-US" dirty="0">
                <a:latin typeface="Verdana"/>
                <a:ea typeface="Verdana"/>
                <a:cs typeface="Verdana"/>
                <a:sym typeface="Verdana"/>
              </a:rPr>
              <a:t> These 6 components of family engagement in multi-tiered systems are drawn from work of the national PBIS Center (Minch et al., 2017; chapter 4 in </a:t>
            </a:r>
            <a:r>
              <a:rPr lang="en-US" sz="1100" u="sng" dirty="0">
                <a:solidFill>
                  <a:schemeClr val="hlink"/>
                </a:solidFill>
                <a:latin typeface="Verdana"/>
                <a:ea typeface="Verdana"/>
                <a:cs typeface="Verdana"/>
                <a:sym typeface="Verdana"/>
                <a:hlinkClick r:id="rId3"/>
              </a:rPr>
              <a:t>https://www.pbis.org/resource/aligning-and-integrating-family-engagement-in-pbis</a:t>
            </a:r>
            <a:r>
              <a:rPr lang="en-US" dirty="0">
                <a:latin typeface="Verdana"/>
                <a:ea typeface="Verdana"/>
                <a:cs typeface="Verdana"/>
                <a:sym typeface="Verdana"/>
              </a:rPr>
              <a:t>)</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b="1" dirty="0">
                <a:latin typeface="Verdana"/>
                <a:ea typeface="Verdana"/>
                <a:cs typeface="Verdana"/>
                <a:sym typeface="Verdana"/>
              </a:rPr>
              <a:t>To Say: </a:t>
            </a:r>
            <a:endParaRPr b="1"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Over the last several years, VTSS has worked to build capacity and competencies around 6 components of family engagement in MTSS; these were touched on in module 1.11 in basic Tier 1 training. Here we take trauma lens to the 6 components to deepen a focus on trauma-informed family engagement. That is, how to engage all families consistent with the trauma care values and honoring the experiences and circumstances of ALL families.</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So, what does meaningful family engagement look like in schools that are trauma sensitive?</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r>
              <a:rPr lang="en-US" dirty="0">
                <a:latin typeface="Verdana"/>
                <a:ea typeface="Verdana"/>
                <a:cs typeface="Verdana"/>
                <a:sym typeface="Verdana"/>
              </a:rPr>
              <a:t>(read the 6 descriptions over the next 3 slides)</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b="1"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502" name="Google Shape;5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07188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b="1">
                <a:latin typeface="Verdana"/>
                <a:ea typeface="Verdana"/>
                <a:cs typeface="Verdana"/>
                <a:sym typeface="Verdana"/>
              </a:rPr>
              <a:t>To Know:</a:t>
            </a:r>
            <a:r>
              <a:rPr lang="en-US">
                <a:latin typeface="Verdana"/>
                <a:ea typeface="Verdana"/>
                <a:cs typeface="Verdana"/>
                <a:sym typeface="Verdana"/>
              </a:rPr>
              <a:t> </a:t>
            </a:r>
            <a:r>
              <a:rPr lang="en-US">
                <a:solidFill>
                  <a:srgbClr val="00212C"/>
                </a:solidFill>
                <a:latin typeface="Verdana"/>
                <a:ea typeface="Verdana"/>
                <a:cs typeface="Verdana"/>
                <a:sym typeface="Verdana"/>
              </a:rPr>
              <a:t>4 R’s from SAMHSA- A trauma-informed approach can be implemented in any type of service setting or organization and is distinct from trauma specific interventions or treatments that are designed specifically to address the consequences of trauma and to facilitate healing.</a:t>
            </a:r>
            <a:endParaRPr>
              <a:latin typeface="Verdana"/>
              <a:ea typeface="Verdana"/>
              <a:cs typeface="Verdana"/>
              <a:sym typeface="Verdana"/>
            </a:endParaRPr>
          </a:p>
          <a:p>
            <a:pPr marL="0" lvl="0" indent="0" algn="l" rtl="0">
              <a:spcBef>
                <a:spcPts val="0"/>
              </a:spcBef>
              <a:spcAft>
                <a:spcPts val="0"/>
              </a:spcAft>
              <a:buClr>
                <a:schemeClr val="dk1"/>
              </a:buClr>
              <a:buSzPts val="14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To Say: </a:t>
            </a:r>
            <a:r>
              <a:rPr lang="en-US">
                <a:solidFill>
                  <a:srgbClr val="00212C"/>
                </a:solidFill>
                <a:latin typeface="Verdana"/>
                <a:ea typeface="Verdana"/>
                <a:cs typeface="Verdana"/>
                <a:sym typeface="Verdana"/>
              </a:rPr>
              <a:t>So we know that families who carry traumatic stress may be less likely to be meaningfully engaged with schools and that represents a missed opportunity. Student and system outcomes are poorer when families are not engaged. So, the obligation is really on divisions and schools to think and respond systemically. Family engagement needs to happen on a systems level too, not just with individual families. Creating school AND OUTSIDE community organizations that are trauma sensitive makes it easier for families, particularly disenfranchised families, to engage.</a:t>
            </a:r>
            <a:endParaRPr>
              <a:solidFill>
                <a:srgbClr val="00212C"/>
              </a:solidFill>
              <a:latin typeface="Verdana"/>
              <a:ea typeface="Verdana"/>
              <a:cs typeface="Verdana"/>
              <a:sym typeface="Verdana"/>
            </a:endParaRPr>
          </a:p>
          <a:p>
            <a:pPr marL="228600" lvl="0" indent="0" algn="l" rtl="0">
              <a:lnSpc>
                <a:spcPct val="100000"/>
              </a:lnSpc>
              <a:spcBef>
                <a:spcPts val="0"/>
              </a:spcBef>
              <a:spcAft>
                <a:spcPts val="0"/>
              </a:spcAft>
              <a:buClr>
                <a:schemeClr val="dk1"/>
              </a:buClr>
              <a:buSzPts val="1400"/>
              <a:buFont typeface="Arial"/>
              <a:buNone/>
            </a:pPr>
            <a:endParaRPr>
              <a:solidFill>
                <a:srgbClr val="00212C"/>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solidFill>
                  <a:srgbClr val="00212C"/>
                </a:solidFill>
                <a:latin typeface="Verdana"/>
                <a:ea typeface="Verdana"/>
                <a:cs typeface="Verdana"/>
                <a:sym typeface="Verdana"/>
              </a:rPr>
              <a:t>Fortunately, we know there are broad qualities organizations or agencies can foster that set the stage for true trauma responsiveness. These 4 characteristics offer a backdrop for a division or school’s work as they map out efforts to truly engage family and community and really even faculty!</a:t>
            </a:r>
            <a:endParaRPr>
              <a:solidFill>
                <a:srgbClr val="00212C"/>
              </a:solidFill>
              <a:latin typeface="Verdana"/>
              <a:ea typeface="Verdana"/>
              <a:cs typeface="Verdana"/>
              <a:sym typeface="Verdana"/>
            </a:endParaRPr>
          </a:p>
          <a:p>
            <a:pPr marL="457200" lvl="0" indent="-228600" algn="l" rtl="0">
              <a:lnSpc>
                <a:spcPct val="100000"/>
              </a:lnSpc>
              <a:spcBef>
                <a:spcPts val="0"/>
              </a:spcBef>
              <a:spcAft>
                <a:spcPts val="0"/>
              </a:spcAft>
              <a:buClr>
                <a:schemeClr val="dk1"/>
              </a:buClr>
              <a:buSzPts val="1400"/>
              <a:buFont typeface="Arial"/>
              <a:buNone/>
            </a:pPr>
            <a:endParaRPr>
              <a:solidFill>
                <a:srgbClr val="00212C"/>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solidFill>
                  <a:srgbClr val="00212C"/>
                </a:solidFill>
                <a:latin typeface="Verdana"/>
                <a:ea typeface="Verdana"/>
                <a:cs typeface="Verdana"/>
                <a:sym typeface="Verdana"/>
              </a:rPr>
              <a:t>4 R’s from SAMHSA- A trauma-informed approach can be implemented in any type of service setting or organization and is distinct from trauma-specific interventions or treatments that are designed specifically to address the consequences of trauma and to facilitate healing.</a:t>
            </a:r>
            <a:endParaRPr>
              <a:solidFill>
                <a:srgbClr val="00212C"/>
              </a:solidFill>
              <a:latin typeface="Verdana"/>
              <a:ea typeface="Verdana"/>
              <a:cs typeface="Verdana"/>
              <a:sym typeface="Verdana"/>
            </a:endParaRPr>
          </a:p>
          <a:p>
            <a:pPr marL="457200" lvl="0" indent="-228600" algn="l" rtl="0">
              <a:lnSpc>
                <a:spcPct val="100000"/>
              </a:lnSpc>
              <a:spcBef>
                <a:spcPts val="0"/>
              </a:spcBef>
              <a:spcAft>
                <a:spcPts val="0"/>
              </a:spcAft>
              <a:buClr>
                <a:schemeClr val="dk1"/>
              </a:buClr>
              <a:buSzPts val="1400"/>
              <a:buFont typeface="Arial"/>
              <a:buNone/>
            </a:pPr>
            <a:endParaRPr>
              <a:solidFill>
                <a:srgbClr val="00212C"/>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solidFill>
                  <a:srgbClr val="00212C"/>
                </a:solidFill>
                <a:latin typeface="Verdana"/>
                <a:ea typeface="Verdana"/>
                <a:cs typeface="Verdana"/>
                <a:sym typeface="Verdana"/>
              </a:rPr>
              <a:t>We are not seeking to create schools that are offering trauma interventions or treatments as such, but rather a trauma-responsive or trauma-sensitive school is cognizant of the impact of trauma and traumatic stress and works actively to respond.</a:t>
            </a:r>
            <a:endParaRPr>
              <a:solidFill>
                <a:srgbClr val="00212C"/>
              </a:solidFill>
              <a:latin typeface="Verdana"/>
              <a:ea typeface="Verdana"/>
              <a:cs typeface="Verdana"/>
              <a:sym typeface="Verdana"/>
            </a:endParaRPr>
          </a:p>
          <a:p>
            <a:pPr marL="457200" lvl="0" indent="-228600" algn="l" rtl="0">
              <a:lnSpc>
                <a:spcPct val="100000"/>
              </a:lnSpc>
              <a:spcBef>
                <a:spcPts val="0"/>
              </a:spcBef>
              <a:spcAft>
                <a:spcPts val="0"/>
              </a:spcAft>
              <a:buClr>
                <a:schemeClr val="dk1"/>
              </a:buClr>
              <a:buSzPts val="1400"/>
              <a:buFont typeface="Arial"/>
              <a:buNone/>
            </a:pPr>
            <a:endParaRPr>
              <a:solidFill>
                <a:srgbClr val="00212C"/>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p:txBody>
      </p:sp>
      <p:sp>
        <p:nvSpPr>
          <p:cNvPr id="522" name="Google Shape;52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22</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latin typeface="Verdana"/>
                <a:ea typeface="Verdana"/>
                <a:cs typeface="Verdana"/>
                <a:sym typeface="Verdana"/>
              </a:rPr>
              <a:t>To Say: </a:t>
            </a:r>
            <a:r>
              <a:rPr lang="en-US" dirty="0">
                <a:latin typeface="Verdana"/>
                <a:ea typeface="Verdana"/>
                <a:cs typeface="Verdana"/>
                <a:sym typeface="Verdana"/>
              </a:rPr>
              <a:t> This series of videos features the voices and experiences of families as well as educators. We encourage you to view video 1 now.</a:t>
            </a:r>
            <a:endParaRPr dirty="0">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b="1" dirty="0">
              <a:latin typeface="Verdana"/>
              <a:ea typeface="Verdana"/>
              <a:cs typeface="Verdana"/>
              <a:sym typeface="Verdana"/>
            </a:endParaRPr>
          </a:p>
          <a:p>
            <a:pPr marL="457200" lvl="0" indent="-228600" algn="l" rtl="0">
              <a:spcBef>
                <a:spcPts val="0"/>
              </a:spcBef>
              <a:spcAft>
                <a:spcPts val="0"/>
              </a:spcAft>
              <a:buClr>
                <a:schemeClr val="dk1"/>
              </a:buClr>
              <a:buSzPts val="1400"/>
              <a:buFont typeface="Arial"/>
              <a:buNone/>
            </a:pPr>
            <a:endParaRPr dirty="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b="1" dirty="0">
                <a:latin typeface="Verdana"/>
                <a:ea typeface="Verdana"/>
                <a:cs typeface="Verdana"/>
                <a:sym typeface="Verdana"/>
              </a:rPr>
              <a:t>To Do:</a:t>
            </a:r>
            <a:r>
              <a:rPr lang="en-US" dirty="0">
                <a:latin typeface="Verdana"/>
                <a:ea typeface="Verdana"/>
                <a:cs typeface="Verdana"/>
                <a:sym typeface="Verdana"/>
              </a:rPr>
              <a:t> As time allows, show Video 3 which focuses on creating and sustaining trauma-sensitive schools and organizations.</a:t>
            </a:r>
            <a:endParaRPr dirty="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dirty="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u="sng" dirty="0">
                <a:solidFill>
                  <a:schemeClr val="hlink"/>
                </a:solidFill>
                <a:latin typeface="Verdana"/>
                <a:ea typeface="Verdana"/>
                <a:cs typeface="Verdana"/>
                <a:sym typeface="Verdana"/>
                <a:hlinkClick r:id="rId3"/>
              </a:rPr>
              <a:t>https://www.youtube.com/watch?v=WN3M13P18Kk&amp;list=PLuadTnCSvM4JHSF7F3bl1gfTQE2R_rvcW&amp;index=3</a:t>
            </a:r>
            <a:endParaRPr dirty="0">
              <a:latin typeface="Verdana"/>
              <a:ea typeface="Verdana"/>
              <a:cs typeface="Verdana"/>
              <a:sym typeface="Verdana"/>
            </a:endParaRPr>
          </a:p>
        </p:txBody>
      </p:sp>
      <p:sp>
        <p:nvSpPr>
          <p:cNvPr id="528" name="Google Shape;52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Know: </a:t>
            </a:r>
            <a:r>
              <a:rPr lang="en-US">
                <a:latin typeface="Verdana"/>
                <a:ea typeface="Verdana"/>
                <a:cs typeface="Verdana"/>
                <a:sym typeface="Verdana"/>
              </a:rPr>
              <a:t>In working to bring trauma sensitivity to a systems level, schools can look broadly at their needs and be open to revisiting and critically examining policies and practices. This may seem daunting, but small steps can move the needle too.</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Say: </a:t>
            </a:r>
            <a:endParaRPr b="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School facilities should contribute to families’ sense of safety by </a:t>
            </a:r>
            <a:endParaRPr sz="120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Promoting a sense of safety, calming, and de-escalation for students, families and staff - Recognizing that there may be aspects of the physical environment that are retraumatizing, and work to develop strategies (policies, procedures and practices) to manage that – Providing space that staff, students and even families can use to practice self-care – Keeping the safety of students, staff and families in mind - Tightly guard student/staff confidentiality </a:t>
            </a:r>
            <a:endParaRPr sz="120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sz="120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Original source: Substance Abuse and Mental Health Services Administration. Trauma-Informed Care in Behavioral Health Services. Treatment Improvement Protocol (TIP) Series 57. HHS Publication No. (SMA) 13-4801. Rockville, MD: Substance Abuse and Mental Health Services Administration, 2014.</a:t>
            </a:r>
            <a:endParaRPr sz="1200" i="0" u="none" strike="noStrike" cap="none">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Listen/watch this segment on trauma informed school Design- </a:t>
            </a:r>
            <a:r>
              <a:rPr lang="en-US" u="sng">
                <a:solidFill>
                  <a:schemeClr val="hlink"/>
                </a:solidFill>
                <a:latin typeface="Verdana"/>
                <a:ea typeface="Verdana"/>
                <a:cs typeface="Verdana"/>
                <a:sym typeface="Verdana"/>
                <a:hlinkClick r:id="rId3"/>
              </a:rPr>
              <a:t>http://learninglab.legacy.wbur.org/2015/10/06/how-a-boston-school-uses-design-to-help-heal-students-trauma/</a:t>
            </a:r>
            <a:endParaRPr>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Could Use: </a:t>
            </a:r>
            <a:endParaRPr sz="120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Trauma informed spaces checklist from Fairfax Co- https://www.fairfaxcounty.gov/neighborhood-community-services/sites/neighborhood-community-services/files/assets/documents/prevention/trauma-informed%20community%20network/creating%20trauma-informed%20spaces%20checklist.pdf</a:t>
            </a:r>
            <a:endParaRPr sz="120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 OR </a:t>
            </a:r>
            <a:endParaRPr sz="120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Mapping Triggers and Opportunities Activity (student and parent triggers) Pages 30-33  of TSS Training Packet by Natio</a:t>
            </a:r>
            <a:r>
              <a:rPr lang="en-US">
                <a:latin typeface="Verdana"/>
                <a:ea typeface="Verdana"/>
                <a:cs typeface="Verdana"/>
                <a:sym typeface="Verdana"/>
              </a:rPr>
              <a:t>nal Center on Safe Supportive Learning Envronments- </a:t>
            </a:r>
            <a:r>
              <a:rPr lang="en-US" u="sng">
                <a:solidFill>
                  <a:schemeClr val="hlink"/>
                </a:solidFill>
                <a:latin typeface="Verdana"/>
                <a:ea typeface="Verdana"/>
                <a:cs typeface="Verdana"/>
                <a:sym typeface="Verdana"/>
                <a:hlinkClick r:id="rId4"/>
              </a:rPr>
              <a:t>https://safesupportivelearning.ed.gov/sites/default/files/Building%20TSS%20Handout%20Packet_ALL.pdf</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OR</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u="sng">
                <a:solidFill>
                  <a:schemeClr val="hlink"/>
                </a:solidFill>
                <a:latin typeface="Verdana"/>
                <a:ea typeface="Verdana"/>
                <a:cs typeface="Verdana"/>
                <a:sym typeface="Verdana"/>
                <a:hlinkClick r:id="rId5"/>
              </a:rPr>
              <a:t>https://www.integration.samhsa.gov/about-us/TIC_Environmental_Scan.pdf</a:t>
            </a:r>
            <a:r>
              <a:rPr lang="en-US">
                <a:latin typeface="Verdana"/>
                <a:ea typeface="Verdana"/>
                <a:cs typeface="Verdana"/>
                <a:sym typeface="Verdana"/>
              </a:rPr>
              <a:t> (could be adapted for school)</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Do: </a:t>
            </a:r>
            <a:r>
              <a:rPr lang="en-US">
                <a:latin typeface="Verdana"/>
                <a:ea typeface="Verdana"/>
                <a:cs typeface="Verdana"/>
                <a:sym typeface="Verdana"/>
              </a:rPr>
              <a:t>If time allows, share policy and practice efforts schools or divisions have taken to reconsider trauma-sensitivity in areas that directly impact families and students.</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b="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References: </a:t>
            </a:r>
            <a:endParaRPr b="1">
              <a:latin typeface="Verdana"/>
              <a:ea typeface="Verdana"/>
              <a:cs typeface="Verdana"/>
              <a:sym typeface="Verdana"/>
            </a:endParaRPr>
          </a:p>
        </p:txBody>
      </p:sp>
      <p:sp>
        <p:nvSpPr>
          <p:cNvPr id="536" name="Google Shape;53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Know: </a:t>
            </a:r>
            <a:r>
              <a:rPr lang="en-US">
                <a:latin typeface="Verdana"/>
                <a:ea typeface="Verdana"/>
                <a:cs typeface="Verdana"/>
                <a:sym typeface="Verdana"/>
              </a:rPr>
              <a:t>Transition to Community Engagement</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a:latin typeface="Verdana"/>
                <a:ea typeface="Verdana"/>
                <a:cs typeface="Verdana"/>
                <a:sym typeface="Verdana"/>
              </a:rPr>
              <a:t>We know that the impact of trauma on children and families are felt not just within the school walls, but also across community settings, </a:t>
            </a:r>
            <a:r>
              <a:rPr lang="en-US">
                <a:solidFill>
                  <a:srgbClr val="000000"/>
                </a:solidFill>
                <a:latin typeface="Verdana"/>
                <a:ea typeface="Verdana"/>
                <a:cs typeface="Verdana"/>
                <a:sym typeface="Verdana"/>
              </a:rPr>
              <a:t>in other service systems, places of employment, after school programs, public safety services, medical and mental health systems, place of worship and so on. The most effective approaches to reaching and supporting families impacted by trauma often require</a:t>
            </a:r>
            <a:r>
              <a:rPr lang="en-US" strike="sngStrike">
                <a:solidFill>
                  <a:srgbClr val="000000"/>
                </a:solidFill>
                <a:latin typeface="Verdana"/>
                <a:ea typeface="Verdana"/>
                <a:cs typeface="Verdana"/>
                <a:sym typeface="Verdana"/>
              </a:rPr>
              <a:t>s</a:t>
            </a:r>
            <a:r>
              <a:rPr lang="en-US">
                <a:solidFill>
                  <a:srgbClr val="000000"/>
                </a:solidFill>
                <a:latin typeface="Verdana"/>
                <a:ea typeface="Verdana"/>
                <a:cs typeface="Verdana"/>
                <a:sym typeface="Verdana"/>
              </a:rPr>
              <a:t> strong connections between schools and other parts of the community. Similar to the activity earlier about who is family, please consider a broad definition of ‘community’ and turn and talk to fill in the blue spaces with names or roles of potential community partners.</a:t>
            </a:r>
            <a:endParaRPr>
              <a:solidFill>
                <a:srgbClr val="000000"/>
              </a:solidFill>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b="1">
                <a:latin typeface="Verdana"/>
                <a:ea typeface="Verdana"/>
                <a:cs typeface="Verdana"/>
                <a:sym typeface="Verdana"/>
              </a:rPr>
              <a:t>To Do: </a:t>
            </a:r>
            <a:endParaRPr b="1">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a:latin typeface="Verdana"/>
                <a:ea typeface="Verdana"/>
                <a:cs typeface="Verdana"/>
                <a:sym typeface="Verdana"/>
              </a:rPr>
              <a:t>After the turn and talk: Now given this broader scope of community supports, how does the school’s role change as part of their effort to connect and collaborate with community partners? How might roles and mindsets need to be changed to facilitate effective communitywide wrap-around for children and families impacted by trauma?</a:t>
            </a:r>
            <a:endParaRPr>
              <a:latin typeface="Verdana"/>
              <a:ea typeface="Verdana"/>
              <a:cs typeface="Verdana"/>
              <a:sym typeface="Verdana"/>
            </a:endParaRPr>
          </a:p>
          <a:p>
            <a:pPr marL="457200" lvl="0" indent="-228600" algn="l" rtl="0">
              <a:spcBef>
                <a:spcPts val="0"/>
              </a:spcBef>
              <a:spcAft>
                <a:spcPts val="0"/>
              </a:spcAft>
              <a:buClr>
                <a:schemeClr val="dk1"/>
              </a:buClr>
              <a:buSzPts val="14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References:</a:t>
            </a:r>
            <a:r>
              <a:rPr lang="en-US">
                <a:latin typeface="Verdana"/>
                <a:ea typeface="Verdana"/>
                <a:cs typeface="Verdana"/>
                <a:sym typeface="Verdana"/>
              </a:rPr>
              <a:t> Source: </a:t>
            </a:r>
            <a:r>
              <a:rPr lang="en-US" sz="1200" i="0" u="none" strike="noStrike" cap="none">
                <a:solidFill>
                  <a:schemeClr val="dk1"/>
                </a:solidFill>
                <a:latin typeface="Verdana"/>
                <a:ea typeface="Verdana"/>
                <a:cs typeface="Verdana"/>
                <a:sym typeface="Verdana"/>
              </a:rPr>
              <a:t>CDC def of Community Engagement…the process of working collaboratively with and through groups of people affiliated by geographic proximity, special interest, or similar situations to address issues affecting the wellbeing of those people. It is a powerful vehicle for bringing about environmental and behavioral changes that will improve the health of the community and its members. It often involves partnerships and coalitions that help mobilize resources and influence systems, change relationships among partners, and serve as catalysts for changing policies, programs, and practices (CDC, 1997, p. 9).</a:t>
            </a:r>
            <a:endParaRPr u="sng">
              <a:solidFill>
                <a:schemeClr val="hlink"/>
              </a:solidFill>
              <a:latin typeface="Verdana"/>
              <a:ea typeface="Verdana"/>
              <a:cs typeface="Verdana"/>
              <a:sym typeface="Verdana"/>
              <a:hlinkClick r:id="rId3"/>
            </a:endParaRPr>
          </a:p>
          <a:p>
            <a:pPr marL="457200" marR="0" lvl="0" indent="-228600" algn="l" rtl="0">
              <a:lnSpc>
                <a:spcPct val="100000"/>
              </a:lnSpc>
              <a:spcBef>
                <a:spcPts val="0"/>
              </a:spcBef>
              <a:spcAft>
                <a:spcPts val="0"/>
              </a:spcAft>
              <a:buClr>
                <a:srgbClr val="000000"/>
              </a:buClr>
              <a:buSzPts val="1400"/>
              <a:buFont typeface="Arial"/>
              <a:buNone/>
            </a:pPr>
            <a:r>
              <a:rPr lang="en-US" u="sng">
                <a:solidFill>
                  <a:schemeClr val="hlink"/>
                </a:solidFill>
                <a:latin typeface="Verdana"/>
                <a:ea typeface="Verdana"/>
                <a:cs typeface="Verdana"/>
                <a:sym typeface="Verdana"/>
                <a:hlinkClick r:id="rId3"/>
              </a:rPr>
              <a:t>https://www.atsdr.cdc.gov/communityengagement/pce_what.html</a:t>
            </a:r>
            <a:endParaRPr>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0" lvl="0" indent="0" algn="l" rtl="0">
              <a:lnSpc>
                <a:spcPct val="107916"/>
              </a:lnSpc>
              <a:spcBef>
                <a:spcPts val="0"/>
              </a:spcBef>
              <a:spcAft>
                <a:spcPts val="0"/>
              </a:spcAft>
              <a:buNone/>
            </a:pPr>
            <a:endParaRPr>
              <a:latin typeface="Verdana"/>
              <a:ea typeface="Verdana"/>
              <a:cs typeface="Verdana"/>
              <a:sym typeface="Verdana"/>
            </a:endParaRPr>
          </a:p>
        </p:txBody>
      </p:sp>
      <p:sp>
        <p:nvSpPr>
          <p:cNvPr id="543" name="Google Shape;54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Know: </a:t>
            </a:r>
            <a:r>
              <a:rPr lang="en-US">
                <a:latin typeface="Verdana"/>
                <a:ea typeface="Verdana"/>
                <a:cs typeface="Verdana"/>
                <a:sym typeface="Verdana"/>
              </a:rPr>
              <a:t>Again, like earlier slide on first steps a school can take, there are initial or smaller steps communities can take to broaden the trauma-sensitive umbrella.</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Say:</a:t>
            </a:r>
            <a:r>
              <a:rPr lang="en-US">
                <a:latin typeface="Verdana"/>
                <a:ea typeface="Verdana"/>
                <a:cs typeface="Verdana"/>
                <a:sym typeface="Verdana"/>
              </a:rPr>
              <a:t> Ways for communities to embrace trauma sensitive approaches</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1- share info and establish buy in from policy makers, including school board. County boards of supervisors, other agencies’ advisory boards, etc.</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2- So important to think broadly about points of services and interactions for your families. Also find out if a trauma informed community network (TICN) has been formed. SCAN of Greater Richmond and Voices of Va Children are key contacts for TICN list</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3- Consider how businesses can support your VTSS efforts generally and your trauma-focused efforts as well. Could range from financial support for schoolwide recognition tangibles to ongoing deep partnerships such as a primary care/mental health/community center partnership to support early ID of impacted children and families.</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4- Leverage local and regional media. PSAs, family magazines, social media can all help package and share the messages.</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5- Use graduates (former students and even staff) to help promote trauma-sensitive efforts.</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Invite politicians to school events. </a:t>
            </a:r>
            <a:endParaRPr sz="1200" i="0" u="none" strike="noStrike" cap="none">
              <a:solidFill>
                <a:schemeClr val="dk1"/>
              </a:solidFill>
              <a:latin typeface="Verdana"/>
              <a:ea typeface="Verdana"/>
              <a:cs typeface="Verdana"/>
              <a:sym typeface="Verdana"/>
            </a:endParaRPr>
          </a:p>
          <a:p>
            <a:pPr marL="342900" marR="0" lvl="0" indent="-260350" algn="l" rtl="0">
              <a:lnSpc>
                <a:spcPct val="100000"/>
              </a:lnSpc>
              <a:spcBef>
                <a:spcPts val="0"/>
              </a:spcBef>
              <a:spcAft>
                <a:spcPts val="0"/>
              </a:spcAft>
              <a:buClr>
                <a:schemeClr val="dk1"/>
              </a:buClr>
              <a:buSzPts val="1100"/>
              <a:buFont typeface="Verdana"/>
              <a:buChar char="•"/>
            </a:pPr>
            <a:r>
              <a:rPr lang="en-US" sz="1200" i="0" u="none" strike="noStrike" cap="none">
                <a:solidFill>
                  <a:schemeClr val="dk1"/>
                </a:solidFill>
                <a:latin typeface="Verdana"/>
                <a:ea typeface="Verdana"/>
                <a:cs typeface="Verdana"/>
                <a:sym typeface="Verdana"/>
              </a:rPr>
              <a:t>Have student PBIS team leaders walk the politician around the school pointing out the 3-5 behavioral expectations, the matrix of behavioral teaching examples, the gotcha program, and discuss how each behavior was taught to the entire school.</a:t>
            </a:r>
            <a:endParaRPr sz="1200" i="0" u="none" strike="noStrike" cap="none">
              <a:solidFill>
                <a:schemeClr val="dk1"/>
              </a:solidFill>
              <a:latin typeface="Verdana"/>
              <a:ea typeface="Verdana"/>
              <a:cs typeface="Verdana"/>
              <a:sym typeface="Verdana"/>
            </a:endParaRPr>
          </a:p>
          <a:p>
            <a:pPr marL="342900" marR="0" lvl="0" indent="-260350" algn="l" rtl="0">
              <a:lnSpc>
                <a:spcPct val="100000"/>
              </a:lnSpc>
              <a:spcBef>
                <a:spcPts val="0"/>
              </a:spcBef>
              <a:spcAft>
                <a:spcPts val="0"/>
              </a:spcAft>
              <a:buClr>
                <a:schemeClr val="dk1"/>
              </a:buClr>
              <a:buSzPts val="1100"/>
              <a:buFont typeface="Verdana"/>
              <a:buChar char="•"/>
            </a:pPr>
            <a:r>
              <a:rPr lang="en-US" sz="1200" i="0" u="none" strike="noStrike" cap="none">
                <a:solidFill>
                  <a:schemeClr val="dk1"/>
                </a:solidFill>
                <a:latin typeface="Verdana"/>
                <a:ea typeface="Verdana"/>
                <a:cs typeface="Verdana"/>
                <a:sym typeface="Verdana"/>
              </a:rPr>
              <a:t>Have the students talk about what a difference PBIS has meant to them. </a:t>
            </a:r>
            <a:endParaRPr sz="120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200" i="0" u="none" strike="noStrike" cap="none">
                <a:solidFill>
                  <a:schemeClr val="dk1"/>
                </a:solidFill>
                <a:latin typeface="Verdana"/>
                <a:ea typeface="Verdana"/>
                <a:cs typeface="Verdana"/>
                <a:sym typeface="Verdana"/>
              </a:rPr>
              <a:t>Keeping politicians informed assists with legislature like the "Positive Behavior for Effective Schools Act" in the US Senate (S.2111), which is companion legislation to H.R.3407. </a:t>
            </a:r>
            <a:r>
              <a:rPr lang="en-US" sz="1200" b="1" i="0" u="none" strike="noStrike" cap="none">
                <a:solidFill>
                  <a:schemeClr val="dk1"/>
                </a:solidFill>
                <a:latin typeface="Verdana"/>
                <a:ea typeface="Verdana"/>
                <a:cs typeface="Verdana"/>
                <a:sym typeface="Verdana"/>
              </a:rPr>
              <a:t>S.2111</a:t>
            </a:r>
            <a:r>
              <a:rPr lang="en-US" sz="1200" i="0" u="none" strike="noStrike" cap="none">
                <a:solidFill>
                  <a:schemeClr val="dk1"/>
                </a:solidFill>
                <a:latin typeface="Verdana"/>
                <a:ea typeface="Verdana"/>
                <a:cs typeface="Verdana"/>
                <a:sym typeface="Verdana"/>
              </a:rPr>
              <a:t> </a:t>
            </a:r>
            <a:r>
              <a:rPr lang="en-US" sz="1200" b="1" i="0" u="none" strike="noStrike" cap="none">
                <a:solidFill>
                  <a:schemeClr val="dk1"/>
                </a:solidFill>
                <a:latin typeface="Verdana"/>
                <a:ea typeface="Verdana"/>
                <a:cs typeface="Verdana"/>
                <a:sym typeface="Verdana"/>
              </a:rPr>
              <a:t>Title:</a:t>
            </a:r>
            <a:r>
              <a:rPr lang="en-US" sz="1200" i="0" u="none" strike="noStrike" cap="none">
                <a:solidFill>
                  <a:schemeClr val="dk1"/>
                </a:solidFill>
                <a:latin typeface="Verdana"/>
                <a:ea typeface="Verdana"/>
                <a:cs typeface="Verdana"/>
                <a:sym typeface="Verdana"/>
              </a:rPr>
              <a:t> A bill to amend the Elementary and Secondary Education Act of 1965 to allow State educational agencies, local educational agencies, and </a:t>
            </a:r>
            <a:r>
              <a:rPr lang="en-US" sz="1200" b="1" i="1" u="none" strike="noStrike" cap="none">
                <a:solidFill>
                  <a:schemeClr val="dk1"/>
                </a:solidFill>
                <a:latin typeface="Verdana"/>
                <a:ea typeface="Verdana"/>
                <a:cs typeface="Verdana"/>
                <a:sym typeface="Verdana"/>
              </a:rPr>
              <a:t>schools to increase implementation of early intervention services, particularly school-wide positive behavior supports. </a:t>
            </a:r>
            <a:endParaRPr sz="120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i="0" u="none" strike="noStrike" cap="none">
              <a:solidFill>
                <a:schemeClr val="dk1"/>
              </a:solidFill>
              <a:latin typeface="Verdana"/>
              <a:ea typeface="Verdana"/>
              <a:cs typeface="Verdana"/>
              <a:sym typeface="Verdana"/>
            </a:endParaRPr>
          </a:p>
          <a:p>
            <a:pPr marL="0" marR="0" lvl="0" indent="0" algn="l" rtl="0">
              <a:lnSpc>
                <a:spcPct val="80000"/>
              </a:lnSpc>
              <a:spcBef>
                <a:spcPts val="0"/>
              </a:spcBef>
              <a:spcAft>
                <a:spcPts val="0"/>
              </a:spcAft>
              <a:buClr>
                <a:srgbClr val="000000"/>
              </a:buClr>
              <a:buSzPts val="1400"/>
              <a:buFont typeface="Arial"/>
              <a:buNone/>
            </a:pPr>
            <a:endParaRPr sz="1200" i="0" u="none" strike="noStrike" cap="none">
              <a:solidFill>
                <a:schemeClr val="dk1"/>
              </a:solidFill>
              <a:latin typeface="Verdana"/>
              <a:ea typeface="Verdana"/>
              <a:cs typeface="Verdana"/>
              <a:sym typeface="Verdana"/>
            </a:endParaRPr>
          </a:p>
        </p:txBody>
      </p:sp>
      <p:sp>
        <p:nvSpPr>
          <p:cNvPr id="550" name="Google Shape;55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latin typeface="Verdana"/>
                <a:ea typeface="Verdana"/>
                <a:cs typeface="Verdana"/>
                <a:sym typeface="Verdana"/>
              </a:rPr>
              <a:t>To Know</a:t>
            </a:r>
            <a:r>
              <a:rPr lang="en-US">
                <a:latin typeface="Verdana"/>
                <a:ea typeface="Verdana"/>
                <a:cs typeface="Verdana"/>
                <a:sym typeface="Verdana"/>
              </a:rPr>
              <a:t>: These are a couple Virginia-specific examples of initiatives to focus at a holistic, interdependent community level. </a:t>
            </a:r>
            <a:endParaRPr>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b="1">
                <a:latin typeface="Verdana"/>
                <a:ea typeface="Verdana"/>
                <a:cs typeface="Verdana"/>
                <a:sym typeface="Verdana"/>
              </a:rPr>
              <a:t>To Say</a:t>
            </a:r>
            <a:r>
              <a:rPr lang="en-US">
                <a:latin typeface="Verdana"/>
                <a:ea typeface="Verdana"/>
                <a:cs typeface="Verdana"/>
                <a:sym typeface="Verdana"/>
              </a:rPr>
              <a:t>: As you think about strengthening community engagement around supporting trauma sensitive approaches, there are several sources and tools available to communities. In addition to trauma informed community networks in nearly 24 communities around the state, also consider these frameworks:</a:t>
            </a:r>
            <a:endParaRPr>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a:latin typeface="Verdana"/>
              <a:ea typeface="Verdana"/>
              <a:cs typeface="Verdana"/>
              <a:sym typeface="Verdana"/>
            </a:endParaRPr>
          </a:p>
          <a:p>
            <a:pPr marL="457200" lvl="0" indent="-317500" algn="l" rtl="0">
              <a:spcBef>
                <a:spcPts val="0"/>
              </a:spcBef>
              <a:spcAft>
                <a:spcPts val="0"/>
              </a:spcAft>
              <a:buSzPts val="1400"/>
              <a:buAutoNum type="arabicParenR"/>
            </a:pPr>
            <a:r>
              <a:rPr lang="en-US">
                <a:latin typeface="Verdana"/>
                <a:ea typeface="Verdana"/>
                <a:cs typeface="Verdana"/>
                <a:sym typeface="Verdana"/>
              </a:rPr>
              <a:t>Building Community Resilience- </a:t>
            </a:r>
            <a:r>
              <a:rPr lang="en-US" sz="1100" u="sng">
                <a:solidFill>
                  <a:schemeClr val="hlink"/>
                </a:solidFill>
                <a:latin typeface="Verdana"/>
                <a:ea typeface="Verdana"/>
                <a:cs typeface="Verdana"/>
                <a:sym typeface="Verdana"/>
                <a:hlinkClick r:id="rId3"/>
              </a:rPr>
              <a:t>https://publichealth.gwu.edu/departments/redstone-center/resilient-communities</a:t>
            </a:r>
            <a:r>
              <a:rPr lang="en-US">
                <a:latin typeface="Verdana"/>
                <a:ea typeface="Verdana"/>
                <a:cs typeface="Verdana"/>
                <a:sym typeface="Verdana"/>
              </a:rPr>
              <a:t> </a:t>
            </a:r>
            <a:endParaRPr>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The Building Community Resilience (BCR) collaborative sees community resilience as an essential factor in improving public health outcomes. Community resilience originates from buffers in communities and families to protect individuals from the accumulation of stress due to adverse childhood experiences, such as exposure to emotional and sexual abuse, maternal depression, neglect or incarceration. When these exposures are experienced in adverse community environments (ACEs), characterized by violence, racism, or poverty, for example, the effects are compounded and often lead to multi-generational stress and poor health outcomes.</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The work of BCR is to build networks that foster resilience against the stressors that can become toxic to a child’s development and long-term health: Adverse Childhood Experiences occur in Adverse Community Environments – the “Pair of ACEs.”</a:t>
            </a:r>
            <a:endParaRPr>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a:latin typeface="Verdana"/>
                <a:ea typeface="Verdana"/>
                <a:cs typeface="Verdana"/>
                <a:sym typeface="Verdana"/>
              </a:rPr>
              <a:t>And 2) Virginia Heals (formerly Linking Systems of Care for Children and Youth Va- </a:t>
            </a:r>
            <a:r>
              <a:rPr lang="en-US" sz="1100" u="sng">
                <a:solidFill>
                  <a:schemeClr val="hlink"/>
                </a:solidFill>
                <a:latin typeface="Verdana"/>
                <a:ea typeface="Verdana"/>
                <a:cs typeface="Verdana"/>
                <a:sym typeface="Verdana"/>
                <a:hlinkClick r:id="rId4"/>
              </a:rPr>
              <a:t>http://virginiaheals.com/</a:t>
            </a:r>
            <a:endParaRPr sz="110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10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a:latin typeface="Verdana"/>
                <a:ea typeface="Verdana"/>
                <a:cs typeface="Verdana"/>
                <a:sym typeface="Verdana"/>
              </a:rPr>
              <a:t>Trauma Informed Agency Self Assessment- </a:t>
            </a:r>
            <a:endParaRPr>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sz="1100" u="sng">
                <a:solidFill>
                  <a:schemeClr val="hlink"/>
                </a:solidFill>
                <a:latin typeface="Arial"/>
                <a:ea typeface="Arial"/>
                <a:cs typeface="Arial"/>
                <a:sym typeface="Arial"/>
                <a:hlinkClick r:id="rId5"/>
              </a:rPr>
              <a:t>http://virginiaheals.com/wp-content/uploads/2019/01/linking_systems_of_care_toolkit_trauma_self_assessment.pdf</a:t>
            </a:r>
            <a:r>
              <a:rPr lang="en-US"/>
              <a:t> </a:t>
            </a:r>
            <a:endParaRPr>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b="1">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spcBef>
                <a:spcPts val="0"/>
              </a:spcBef>
              <a:spcAft>
                <a:spcPts val="0"/>
              </a:spcAft>
              <a:buNone/>
            </a:pPr>
            <a:r>
              <a:rPr lang="en-US" sz="1100" u="sng">
                <a:solidFill>
                  <a:srgbClr val="074A24"/>
                </a:solidFill>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https://publichealth.gwu.edu/departments/redstone-center/resilient-communities</a:t>
            </a:r>
            <a:r>
              <a:rPr lang="en-US">
                <a:latin typeface="Verdana"/>
                <a:ea typeface="Verdana"/>
                <a:cs typeface="Verdana"/>
                <a:sym typeface="Verdana"/>
              </a:rPr>
              <a:t> </a:t>
            </a:r>
            <a:endParaRPr b="1">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u="sng">
                <a:solidFill>
                  <a:schemeClr val="hlink"/>
                </a:solidFill>
                <a:latin typeface="Verdana"/>
                <a:ea typeface="Verdana"/>
                <a:cs typeface="Verdana"/>
                <a:sym typeface="Verdana"/>
                <a:hlinkClick r:id="rId4"/>
              </a:rPr>
              <a:t>http://virginiaheals.com/</a:t>
            </a:r>
            <a:endParaRPr>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a:latin typeface="Verdana"/>
              <a:ea typeface="Verdana"/>
              <a:cs typeface="Verdana"/>
              <a:sym typeface="Verdana"/>
            </a:endParaRPr>
          </a:p>
        </p:txBody>
      </p:sp>
      <p:sp>
        <p:nvSpPr>
          <p:cNvPr id="557" name="Google Shape;55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8ffc97972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g8ffc97972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Know: </a:t>
            </a:r>
            <a:r>
              <a:rPr lang="en-US">
                <a:latin typeface="Verdana"/>
                <a:ea typeface="Verdana"/>
                <a:cs typeface="Verdana"/>
                <a:sym typeface="Verdana"/>
              </a:rPr>
              <a:t>Many communities across the state have formed Trauma Informed Community Networks, this is one possible route to supporting cross-disciplinary efforts around building trauma sensitive communities broadly. A list of current TICNs in Virginia is at </a:t>
            </a:r>
            <a:r>
              <a:rPr lang="en-US" sz="1100" u="sng">
                <a:solidFill>
                  <a:schemeClr val="hlink"/>
                </a:solidFill>
                <a:latin typeface="Arial"/>
                <a:ea typeface="Arial"/>
                <a:cs typeface="Arial"/>
                <a:sym typeface="Arial"/>
                <a:hlinkClick r:id="rId3"/>
              </a:rPr>
              <a:t>https://vakids.org/trauma-informed-va/trauma-informed-community-networks</a:t>
            </a:r>
            <a:r>
              <a:rPr lang="en-US">
                <a:latin typeface="Verdana"/>
                <a:ea typeface="Verdana"/>
                <a:cs typeface="Verdana"/>
                <a:sym typeface="Verdana"/>
              </a:rPr>
              <a:t>.</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b="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Say: </a:t>
            </a:r>
            <a:r>
              <a:rPr lang="en-US">
                <a:latin typeface="Verdana"/>
                <a:ea typeface="Verdana"/>
                <a:cs typeface="Verdana"/>
                <a:sym typeface="Verdana"/>
              </a:rPr>
              <a:t>There is no one right way to initiate or support a community-level focus on trauma. It is important to be open and transparent in your planning and implementation efforts, set clear goals based in needs assessments and resource mapping and have a sustainable plan. Here are a few ideas that may (or may not) fit your specific community.</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Do: </a:t>
            </a:r>
            <a:r>
              <a:rPr lang="en-US">
                <a:latin typeface="Verdana"/>
                <a:ea typeface="Verdana"/>
                <a:cs typeface="Verdana"/>
                <a:sym typeface="Verdana"/>
              </a:rPr>
              <a:t>If time allows, explore if your community has an existing Trauma Informed Community Network (TICN). If so, explore how VTSS efforts can intersect with it. If not, consider how to take first steps towards mapping resources and moving towards a TICN or similar cross-disciplinary effort in your community.</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b="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References: </a:t>
            </a:r>
            <a:r>
              <a:rPr lang="en-US" sz="1100" u="sng">
                <a:solidFill>
                  <a:schemeClr val="hlink"/>
                </a:solidFill>
                <a:latin typeface="Arial"/>
                <a:ea typeface="Arial"/>
                <a:cs typeface="Arial"/>
                <a:sym typeface="Arial"/>
                <a:hlinkClick r:id="rId4"/>
              </a:rPr>
              <a:t>http://virginiaheals.com/wp-content/uploads/2019/07/Community-Resource-Mapping-Facilitators-Guide.pdf</a:t>
            </a:r>
            <a:endParaRPr b="1">
              <a:latin typeface="Verdana"/>
              <a:ea typeface="Verdana"/>
              <a:cs typeface="Verdana"/>
              <a:sym typeface="Verdana"/>
            </a:endParaRPr>
          </a:p>
        </p:txBody>
      </p:sp>
      <p:sp>
        <p:nvSpPr>
          <p:cNvPr id="566" name="Google Shape;566;g8ffc97972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8ae657640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8ae657640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We’ve now completed the module “Families and Communities as Partners”. This your time to pause and reflect on the “how”. Are you ready to engage in the work? How will you begin implementation of the work? Please fill this in on your action plan under objectives and action planning.</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Handout:</a:t>
            </a:r>
            <a:r>
              <a:rPr lang="en-US">
                <a:latin typeface="Verdana"/>
                <a:ea typeface="Verdana"/>
                <a:cs typeface="Verdana"/>
                <a:sym typeface="Verdana"/>
              </a:rPr>
              <a:t> Action Planner</a:t>
            </a:r>
            <a:endParaRPr>
              <a:latin typeface="Verdana"/>
              <a:ea typeface="Verdana"/>
              <a:cs typeface="Verdana"/>
              <a:sym typeface="Verdana"/>
            </a:endParaRPr>
          </a:p>
          <a:p>
            <a:pPr marL="0" lvl="0" indent="0" algn="l" rtl="0">
              <a:spcBef>
                <a:spcPts val="0"/>
              </a:spcBef>
              <a:spcAft>
                <a:spcPts val="0"/>
              </a:spcAft>
              <a:buNone/>
            </a:pPr>
            <a:endParaRPr b="1">
              <a:latin typeface="Verdana"/>
              <a:ea typeface="Verdana"/>
              <a:cs typeface="Verdana"/>
              <a:sym typeface="Verdana"/>
            </a:endParaRPr>
          </a:p>
        </p:txBody>
      </p:sp>
      <p:sp>
        <p:nvSpPr>
          <p:cNvPr id="573" name="Google Shape;573;g8ae657640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97ad83204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897ad83204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spcBef>
                <a:spcPts val="0"/>
              </a:spcBef>
              <a:spcAft>
                <a:spcPts val="0"/>
              </a:spcAft>
              <a:buNone/>
            </a:pPr>
            <a:endParaRPr/>
          </a:p>
        </p:txBody>
      </p:sp>
      <p:sp>
        <p:nvSpPr>
          <p:cNvPr id="410" name="Google Shape;410;g897ad83204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897ad83204_0_2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897ad83204_0_2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https://store.samhsa.gov/sites/default/files/d7/priv/sma14-4884.pdf</a:t>
            </a:r>
            <a:endParaRPr/>
          </a:p>
        </p:txBody>
      </p:sp>
      <p:sp>
        <p:nvSpPr>
          <p:cNvPr id="581" name="Google Shape;581;g897ad83204_0_2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897ad83204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897ad83204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spcBef>
                <a:spcPts val="0"/>
              </a:spcBef>
              <a:spcAft>
                <a:spcPts val="0"/>
              </a:spcAft>
              <a:buNone/>
            </a:pPr>
            <a:endParaRPr/>
          </a:p>
        </p:txBody>
      </p:sp>
      <p:sp>
        <p:nvSpPr>
          <p:cNvPr id="417" name="Google Shape;417;g897ad83204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897ad83204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897ad83204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are the key terms used throughout the module.</a:t>
            </a:r>
            <a:endParaRPr>
              <a:latin typeface="Verdana"/>
              <a:ea typeface="Verdana"/>
              <a:cs typeface="Verdana"/>
              <a:sym typeface="Verdana"/>
            </a:endParaRPr>
          </a:p>
          <a:p>
            <a:pPr marL="0" lvl="0" indent="0" algn="l" rtl="0">
              <a:spcBef>
                <a:spcPts val="0"/>
              </a:spcBef>
              <a:spcAft>
                <a:spcPts val="0"/>
              </a:spcAft>
              <a:buNone/>
            </a:pPr>
            <a:endParaRPr/>
          </a:p>
        </p:txBody>
      </p:sp>
      <p:sp>
        <p:nvSpPr>
          <p:cNvPr id="424" name="Google Shape;424;g897ad83204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 </a:t>
            </a:r>
            <a:r>
              <a:rPr lang="en-US">
                <a:latin typeface="Verdana"/>
                <a:ea typeface="Verdana"/>
                <a:cs typeface="Verdana"/>
                <a:sym typeface="Verdana"/>
              </a:rPr>
              <a:t>We also have modules (Module 5) on Implementation and Systems for Divisions, Administrators and Staff but felt families and communities should have it’s own. </a:t>
            </a:r>
            <a:endParaRPr>
              <a:latin typeface="Verdana"/>
              <a:ea typeface="Verdana"/>
              <a:cs typeface="Verdana"/>
              <a:sym typeface="Verdana"/>
            </a:endParaRPr>
          </a:p>
          <a:p>
            <a:pPr marL="0" lvl="0" indent="0" algn="l" rtl="0">
              <a:spcBef>
                <a:spcPts val="0"/>
              </a:spcBef>
              <a:spcAft>
                <a:spcPts val="0"/>
              </a:spcAft>
              <a:buNone/>
            </a:pPr>
            <a:endParaRPr b="1">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Say: </a:t>
            </a:r>
            <a:r>
              <a:rPr lang="en-US">
                <a:latin typeface="Verdana"/>
                <a:ea typeface="Verdana"/>
                <a:cs typeface="Verdana"/>
                <a:sym typeface="Verdana"/>
              </a:rPr>
              <a:t>Welcome to module 2, one of our modules focused on Implementation and Systems. This module focuses on the why and how to engage families and communities as partners to implementation of  trauma sensitive school efforts.</a:t>
            </a:r>
            <a:endParaRPr>
              <a:latin typeface="Verdana"/>
              <a:ea typeface="Verdana"/>
              <a:cs typeface="Verdana"/>
              <a:sym typeface="Verdana"/>
            </a:endParaRPr>
          </a:p>
        </p:txBody>
      </p:sp>
      <p:sp>
        <p:nvSpPr>
          <p:cNvPr id="430" name="Google Shape;43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b="1">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endParaRPr b="1">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r>
              <a:rPr lang="en-US" b="1">
                <a:latin typeface="Verdana"/>
                <a:ea typeface="Verdana"/>
                <a:cs typeface="Verdana"/>
                <a:sym typeface="Verdana"/>
              </a:rPr>
              <a:t>To Say: </a:t>
            </a:r>
            <a:r>
              <a:rPr lang="en-US">
                <a:latin typeface="Verdana"/>
                <a:ea typeface="Verdana"/>
                <a:cs typeface="Verdana"/>
                <a:sym typeface="Verdana"/>
              </a:rPr>
              <a:t>Here are learning intentions for the module. Our focus here is understanding the value of engaging families, regardless of their histories, needs, strengths. We will first spend a little bit of time considering family engagement approaches overall then considering adaptations that may be helpful in engaging families or communities where trauma and traumatic stress is a reality. We will take a deeper look at why family and community engagement is central to really fostering trauma-sensitive schools and get us thinking about what and how to implement strategies for supporting genuine school/family/community collaborations and partnerships.</a:t>
            </a:r>
            <a:endParaRPr>
              <a:latin typeface="Verdana"/>
              <a:ea typeface="Verdana"/>
              <a:cs typeface="Verdana"/>
              <a:sym typeface="Verdana"/>
            </a:endParaRPr>
          </a:p>
        </p:txBody>
      </p:sp>
      <p:sp>
        <p:nvSpPr>
          <p:cNvPr id="437" name="Google Shape;4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84173fefd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84173fefd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Know/To Say</a:t>
            </a:r>
            <a:r>
              <a:rPr lang="en-US">
                <a:latin typeface="Verdana"/>
                <a:ea typeface="Verdana"/>
                <a:cs typeface="Verdana"/>
                <a:sym typeface="Verdana"/>
              </a:rPr>
              <a:t>: We start this learning with an underlying understanding. This quote from Dr. Steve Constantino reminds us that family engagement does result in better outcomes for children; this applies to all families, not just the ones who are “easy” to partner with.  The other point made in this quote relates to the need for a PLAN for engaging all families, even though in ‘tough places’.  Truly, supporting every child means engaging every family. Reflect for a moment on what your school or division does to communicate and live this commitment to all families.</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Do</a:t>
            </a:r>
            <a:r>
              <a:rPr lang="en-US">
                <a:latin typeface="Verdana"/>
                <a:ea typeface="Verdana"/>
                <a:cs typeface="Verdana"/>
                <a:sym typeface="Verdana"/>
              </a:rPr>
              <a:t>: Could have breakout or buddy pair conversations about what their schools/ divisions are doing to communicate and live this commitment to all families, especially those families who have histories of disengagement or families of students with extra challenging behaviors or social emotional needs. </a:t>
            </a:r>
            <a:endParaRPr>
              <a:latin typeface="Verdana"/>
              <a:ea typeface="Verdana"/>
              <a:cs typeface="Verdana"/>
              <a:sym typeface="Verdana"/>
            </a:endParaRPr>
          </a:p>
        </p:txBody>
      </p:sp>
      <p:sp>
        <p:nvSpPr>
          <p:cNvPr id="444" name="Google Shape;444;g84173fefd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77455764e3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77455764e3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a:latin typeface="Verdana"/>
                <a:ea typeface="Verdana"/>
                <a:cs typeface="Verdana"/>
                <a:sym typeface="Verdana"/>
              </a:rPr>
              <a:t>To Know/To Say:</a:t>
            </a:r>
            <a:r>
              <a:rPr lang="en-US">
                <a:latin typeface="Verdana"/>
                <a:ea typeface="Verdana"/>
                <a:cs typeface="Verdana"/>
                <a:sym typeface="Verdana"/>
              </a:rPr>
              <a:t> As school leaders, team members, staff - you all have great opportunity to set the stage for valuing meaningful engagement with all types of families! But to do this, leaders really need to BELIEVE that family engagement is powerful and there is value in working WITH families. These beliefs not only must be held by each and every school leader and staff member but also be COMMUNICATED to the families and communities with whom you work. Here are 4 core beliefs offered by some of the best thinkers and researchers in family/school partnerships. Now continue your reflection: As you considered your school or division’s approach to engaging all families (previous slide), were your responses consistent with these core beliefs? Do your colleagues, especially those that you lead, believe them? How would a family member see that belief in action?</a:t>
            </a:r>
            <a:endParaRPr>
              <a:latin typeface="Verdana"/>
              <a:ea typeface="Verdana"/>
              <a:cs typeface="Verdana"/>
              <a:sym typeface="Verdana"/>
            </a:endParaRPr>
          </a:p>
          <a:p>
            <a:pPr marL="0" lvl="0" indent="0" algn="l" rtl="0">
              <a:lnSpc>
                <a:spcPct val="115000"/>
              </a:lnSpc>
              <a:spcBef>
                <a:spcPts val="0"/>
              </a:spcBef>
              <a:spcAft>
                <a:spcPts val="0"/>
              </a:spcAft>
              <a:buNone/>
            </a:pPr>
            <a:endParaRPr>
              <a:latin typeface="Verdana"/>
              <a:ea typeface="Verdana"/>
              <a:cs typeface="Verdana"/>
              <a:sym typeface="Verdana"/>
            </a:endParaRPr>
          </a:p>
          <a:p>
            <a:pPr marL="0" lvl="0" indent="0" algn="l" rtl="0">
              <a:lnSpc>
                <a:spcPct val="115000"/>
              </a:lnSpc>
              <a:spcBef>
                <a:spcPts val="0"/>
              </a:spcBef>
              <a:spcAft>
                <a:spcPts val="0"/>
              </a:spcAft>
              <a:buNone/>
            </a:pPr>
            <a:r>
              <a:rPr lang="en-US" b="1">
                <a:latin typeface="Verdana"/>
                <a:ea typeface="Verdana"/>
                <a:cs typeface="Verdana"/>
                <a:sym typeface="Verdana"/>
              </a:rPr>
              <a:t>References</a:t>
            </a:r>
            <a:r>
              <a:rPr lang="en-US">
                <a:latin typeface="Verdana"/>
                <a:ea typeface="Verdana"/>
                <a:cs typeface="Verdana"/>
                <a:sym typeface="Verdana"/>
              </a:rPr>
              <a:t>: </a:t>
            </a:r>
            <a:r>
              <a:rPr lang="en-US">
                <a:solidFill>
                  <a:srgbClr val="005878"/>
                </a:solidFill>
                <a:latin typeface="Verdana"/>
                <a:ea typeface="Verdana"/>
                <a:cs typeface="Verdana"/>
                <a:sym typeface="Verdana"/>
              </a:rPr>
              <a:t>Source: Core Beliefs for Family Engagement  (Henderson et al., 2007; Mapp et al, 2017</a:t>
            </a:r>
            <a:r>
              <a:rPr lang="en-US" sz="1600">
                <a:solidFill>
                  <a:srgbClr val="005878"/>
                </a:solidFill>
                <a:latin typeface="Verdana"/>
                <a:ea typeface="Verdana"/>
                <a:cs typeface="Verdana"/>
                <a:sym typeface="Verdana"/>
              </a:rPr>
              <a:t>)</a:t>
            </a:r>
            <a:endParaRPr sz="1600">
              <a:solidFill>
                <a:srgbClr val="005878"/>
              </a:solidFill>
              <a:latin typeface="Verdana"/>
              <a:ea typeface="Verdana"/>
              <a:cs typeface="Verdana"/>
              <a:sym typeface="Verdana"/>
            </a:endParaRPr>
          </a:p>
          <a:p>
            <a:pPr marL="0" lvl="0" indent="0" algn="l" rtl="0">
              <a:lnSpc>
                <a:spcPct val="115000"/>
              </a:lnSpc>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endParaRPr/>
          </a:p>
        </p:txBody>
      </p:sp>
      <p:sp>
        <p:nvSpPr>
          <p:cNvPr id="451" name="Google Shape;451;g77455764e3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43"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7" name="Google Shape;17;p43"/>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3"/>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4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90"/>
        <p:cNvGrpSpPr/>
        <p:nvPr/>
      </p:nvGrpSpPr>
      <p:grpSpPr>
        <a:xfrm>
          <a:off x="0" y="0"/>
          <a:ext cx="0" cy="0"/>
          <a:chOff x="0" y="0"/>
          <a:chExt cx="0" cy="0"/>
        </a:xfrm>
      </p:grpSpPr>
      <p:sp>
        <p:nvSpPr>
          <p:cNvPr id="91" name="Google Shape;91;p5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93" name="Google Shape;93;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5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97" name="Google Shape;97;p5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98" name="Google Shape;98;p5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58"/>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5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2" name="Google Shape;102;p5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3" name="Google Shape;103;p5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4" name="Google Shape;104;p5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5" name="Google Shape;105;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5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09" name="Google Shape;109;p5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10" name="Google Shape;110;p5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59"/>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p5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17"/>
        <p:cNvGrpSpPr/>
        <p:nvPr/>
      </p:nvGrpSpPr>
      <p:grpSpPr>
        <a:xfrm>
          <a:off x="0" y="0"/>
          <a:ext cx="0" cy="0"/>
          <a:chOff x="0" y="0"/>
          <a:chExt cx="0" cy="0"/>
        </a:xfrm>
      </p:grpSpPr>
      <p:sp>
        <p:nvSpPr>
          <p:cNvPr id="118" name="Google Shape;118;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1" name="Google Shape;121;p6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22"/>
        <p:cNvGrpSpPr/>
        <p:nvPr/>
      </p:nvGrpSpPr>
      <p:grpSpPr>
        <a:xfrm>
          <a:off x="0" y="0"/>
          <a:ext cx="0" cy="0"/>
          <a:chOff x="0" y="0"/>
          <a:chExt cx="0" cy="0"/>
        </a:xfrm>
      </p:grpSpPr>
      <p:sp>
        <p:nvSpPr>
          <p:cNvPr id="123" name="Google Shape;123;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6"/>
        <p:cNvGrpSpPr/>
        <p:nvPr/>
      </p:nvGrpSpPr>
      <p:grpSpPr>
        <a:xfrm>
          <a:off x="0" y="0"/>
          <a:ext cx="0" cy="0"/>
          <a:chOff x="0" y="0"/>
          <a:chExt cx="0" cy="0"/>
        </a:xfrm>
      </p:grpSpPr>
      <p:sp>
        <p:nvSpPr>
          <p:cNvPr id="127" name="Google Shape;127;p6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6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29" name="Google Shape;129;p6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0" name="Google Shape;130;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3" name="Google Shape;133;p6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34" name="Google Shape;134;p6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5"/>
        <p:cNvGrpSpPr/>
        <p:nvPr/>
      </p:nvGrpSpPr>
      <p:grpSpPr>
        <a:xfrm>
          <a:off x="0" y="0"/>
          <a:ext cx="0" cy="0"/>
          <a:chOff x="0" y="0"/>
          <a:chExt cx="0" cy="0"/>
        </a:xfrm>
      </p:grpSpPr>
      <p:sp>
        <p:nvSpPr>
          <p:cNvPr id="136" name="Google Shape;136;p6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6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38" name="Google Shape;138;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6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42" name="Google Shape;142;p6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143" name="Google Shape;143;p6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4"/>
        <p:cNvGrpSpPr/>
        <p:nvPr/>
      </p:nvGrpSpPr>
      <p:grpSpPr>
        <a:xfrm>
          <a:off x="0" y="0"/>
          <a:ext cx="0" cy="0"/>
          <a:chOff x="0" y="0"/>
          <a:chExt cx="0" cy="0"/>
        </a:xfrm>
      </p:grpSpPr>
      <p:pic>
        <p:nvPicPr>
          <p:cNvPr id="145" name="Google Shape;145;p6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146" name="Google Shape;146;p64"/>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64"/>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8" name="Google Shape;148;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1" name="Google Shape;151;p6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2"/>
        <p:cNvGrpSpPr/>
        <p:nvPr/>
      </p:nvGrpSpPr>
      <p:grpSpPr>
        <a:xfrm>
          <a:off x="0" y="0"/>
          <a:ext cx="0" cy="0"/>
          <a:chOff x="0" y="0"/>
          <a:chExt cx="0" cy="0"/>
        </a:xfrm>
      </p:grpSpPr>
      <p:pic>
        <p:nvPicPr>
          <p:cNvPr id="153" name="Google Shape;153;p6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54" name="Google Shape;154;p65"/>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65"/>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56" name="Google Shape;156;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9" name="Google Shape;159;p6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60"/>
        <p:cNvGrpSpPr/>
        <p:nvPr/>
      </p:nvGrpSpPr>
      <p:grpSpPr>
        <a:xfrm>
          <a:off x="0" y="0"/>
          <a:ext cx="0" cy="0"/>
          <a:chOff x="0" y="0"/>
          <a:chExt cx="0" cy="0"/>
        </a:xfrm>
      </p:grpSpPr>
      <p:pic>
        <p:nvPicPr>
          <p:cNvPr id="161" name="Google Shape;161;p6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62" name="Google Shape;162;p66"/>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66"/>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4" name="Google Shape;164;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7" name="Google Shape;167;p6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9"/>
          <p:cNvSpPr txBox="1">
            <a:spLocks noGrp="1"/>
          </p:cNvSpPr>
          <p:nvPr>
            <p:ph type="title"/>
          </p:nvPr>
        </p:nvSpPr>
        <p:spPr>
          <a:xfrm>
            <a:off x="228600" y="228600"/>
            <a:ext cx="8686799" cy="1143000"/>
          </a:xfrm>
          <a:prstGeom prst="rect">
            <a:avLst/>
          </a:prstGeom>
          <a:solidFill>
            <a:srgbClr val="A9DCF2">
              <a:alpha val="67843"/>
            </a:srgbClr>
          </a:solidFill>
          <a:ln>
            <a:noFill/>
          </a:ln>
        </p:spPr>
        <p:txBody>
          <a:bodyPr spcFirstLastPara="1" wrap="square" lIns="91425" tIns="45700" rIns="91425" bIns="45700" anchor="ctr" anchorCtr="0">
            <a:norm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 name="Google Shape;29;p4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8"/>
        <p:cNvGrpSpPr/>
        <p:nvPr/>
      </p:nvGrpSpPr>
      <p:grpSpPr>
        <a:xfrm>
          <a:off x="0" y="0"/>
          <a:ext cx="0" cy="0"/>
          <a:chOff x="0" y="0"/>
          <a:chExt cx="0" cy="0"/>
        </a:xfrm>
      </p:grpSpPr>
      <p:pic>
        <p:nvPicPr>
          <p:cNvPr id="169" name="Google Shape;169;p6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170" name="Google Shape;170;p67"/>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67"/>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2" name="Google Shape;172;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5" name="Google Shape;175;p6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76"/>
        <p:cNvGrpSpPr/>
        <p:nvPr/>
      </p:nvGrpSpPr>
      <p:grpSpPr>
        <a:xfrm>
          <a:off x="0" y="0"/>
          <a:ext cx="0" cy="0"/>
          <a:chOff x="0" y="0"/>
          <a:chExt cx="0" cy="0"/>
        </a:xfrm>
      </p:grpSpPr>
      <p:sp>
        <p:nvSpPr>
          <p:cNvPr id="177" name="Google Shape;177;p68"/>
          <p:cNvSpPr txBox="1">
            <a:spLocks noGrp="1"/>
          </p:cNvSpPr>
          <p:nvPr>
            <p:ph type="ctrTitle"/>
          </p:nvPr>
        </p:nvSpPr>
        <p:spPr>
          <a:xfrm>
            <a:off x="928464" y="1600200"/>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68"/>
          <p:cNvSpPr txBox="1">
            <a:spLocks noGrp="1"/>
          </p:cNvSpPr>
          <p:nvPr>
            <p:ph type="subTitle" idx="1"/>
          </p:nvPr>
        </p:nvSpPr>
        <p:spPr>
          <a:xfrm>
            <a:off x="1348319" y="34290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9" name="Google Shape;179;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2" name="Google Shape;182;p6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6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7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7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1"/>
        <p:cNvGrpSpPr/>
        <p:nvPr/>
      </p:nvGrpSpPr>
      <p:grpSpPr>
        <a:xfrm>
          <a:off x="0" y="0"/>
          <a:ext cx="0" cy="0"/>
          <a:chOff x="0" y="0"/>
          <a:chExt cx="0" cy="0"/>
        </a:xfrm>
      </p:grpSpPr>
      <p:sp>
        <p:nvSpPr>
          <p:cNvPr id="202" name="Google Shape;202;p45"/>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04" name="Google Shape;204;p4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05" name="Google Shape;205;p4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06" name="Google Shape;206;p45"/>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7"/>
        <p:cNvGrpSpPr/>
        <p:nvPr/>
      </p:nvGrpSpPr>
      <p:grpSpPr>
        <a:xfrm>
          <a:off x="0" y="0"/>
          <a:ext cx="0" cy="0"/>
          <a:chOff x="0" y="0"/>
          <a:chExt cx="0" cy="0"/>
        </a:xfrm>
      </p:grpSpPr>
      <p:sp>
        <p:nvSpPr>
          <p:cNvPr id="208" name="Google Shape;208;p4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9" name="Google Shape;209;p4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10" name="Google Shape;210;p4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11" name="Google Shape;211;p4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12" name="Google Shape;212;p46"/>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3" name="Google Shape;213;p46"/>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214"/>
        <p:cNvGrpSpPr/>
        <p:nvPr/>
      </p:nvGrpSpPr>
      <p:grpSpPr>
        <a:xfrm>
          <a:off x="0" y="0"/>
          <a:ext cx="0" cy="0"/>
          <a:chOff x="0" y="0"/>
          <a:chExt cx="0" cy="0"/>
        </a:xfrm>
      </p:grpSpPr>
      <p:sp>
        <p:nvSpPr>
          <p:cNvPr id="215" name="Google Shape;215;p47"/>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47"/>
          <p:cNvSpPr txBox="1">
            <a:spLocks noGrp="1"/>
          </p:cNvSpPr>
          <p:nvPr>
            <p:ph type="body" idx="1"/>
          </p:nvPr>
        </p:nvSpPr>
        <p:spPr>
          <a:xfrm>
            <a:off x="457201"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17" name="Google Shape;217;p4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18" name="Google Shape;218;p4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19" name="Google Shape;219;p4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0" name="Google Shape;220;p47"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221" name="Google Shape;221;p47"/>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222"/>
        <p:cNvGrpSpPr/>
        <p:nvPr/>
      </p:nvGrpSpPr>
      <p:grpSpPr>
        <a:xfrm>
          <a:off x="0" y="0"/>
          <a:ext cx="0" cy="0"/>
          <a:chOff x="0" y="0"/>
          <a:chExt cx="0" cy="0"/>
        </a:xfrm>
      </p:grpSpPr>
      <p:sp>
        <p:nvSpPr>
          <p:cNvPr id="223" name="Google Shape;223;p48"/>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48"/>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25" name="Google Shape;225;p4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26" name="Google Shape;226;p4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27" name="Google Shape;227;p4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8" name="Google Shape;228;p48"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229" name="Google Shape;229;p48"/>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0"/>
        <p:cNvGrpSpPr/>
        <p:nvPr/>
      </p:nvGrpSpPr>
      <p:grpSpPr>
        <a:xfrm>
          <a:off x="0" y="0"/>
          <a:ext cx="0" cy="0"/>
          <a:chOff x="0" y="0"/>
          <a:chExt cx="0" cy="0"/>
        </a:xfrm>
      </p:grpSpPr>
      <p:pic>
        <p:nvPicPr>
          <p:cNvPr id="231" name="Google Shape;231;p71"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32" name="Google Shape;232;p71"/>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71"/>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4" name="Google Shape;234;p7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35" name="Google Shape;235;p7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36" name="Google Shape;236;p7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37" name="Google Shape;237;p71"/>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38"/>
        <p:cNvGrpSpPr/>
        <p:nvPr/>
      </p:nvGrpSpPr>
      <p:grpSpPr>
        <a:xfrm>
          <a:off x="0" y="0"/>
          <a:ext cx="0" cy="0"/>
          <a:chOff x="0" y="0"/>
          <a:chExt cx="0" cy="0"/>
        </a:xfrm>
      </p:grpSpPr>
      <p:pic>
        <p:nvPicPr>
          <p:cNvPr id="239" name="Google Shape;239;p72"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240" name="Google Shape;240;p72"/>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7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2" name="Google Shape;242;p7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43" name="Google Shape;243;p7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44" name="Google Shape;244;p7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45" name="Google Shape;245;p7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30"/>
        <p:cNvGrpSpPr/>
        <p:nvPr/>
      </p:nvGrpSpPr>
      <p:grpSpPr>
        <a:xfrm>
          <a:off x="0" y="0"/>
          <a:ext cx="0" cy="0"/>
          <a:chOff x="0" y="0"/>
          <a:chExt cx="0" cy="0"/>
        </a:xfrm>
      </p:grpSpPr>
      <p:sp>
        <p:nvSpPr>
          <p:cNvPr id="31" name="Google Shape;31;p50"/>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p5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37" name="Google Shape;37;p5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46"/>
        <p:cNvGrpSpPr/>
        <p:nvPr/>
      </p:nvGrpSpPr>
      <p:grpSpPr>
        <a:xfrm>
          <a:off x="0" y="0"/>
          <a:ext cx="0" cy="0"/>
          <a:chOff x="0" y="0"/>
          <a:chExt cx="0" cy="0"/>
        </a:xfrm>
      </p:grpSpPr>
      <p:pic>
        <p:nvPicPr>
          <p:cNvPr id="247" name="Google Shape;247;p73"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248" name="Google Shape;248;p73"/>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73"/>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50" name="Google Shape;250;p7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51" name="Google Shape;251;p7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52" name="Google Shape;252;p7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53" name="Google Shape;253;p7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4"/>
        <p:cNvGrpSpPr/>
        <p:nvPr/>
      </p:nvGrpSpPr>
      <p:grpSpPr>
        <a:xfrm>
          <a:off x="0" y="0"/>
          <a:ext cx="0" cy="0"/>
          <a:chOff x="0" y="0"/>
          <a:chExt cx="0" cy="0"/>
        </a:xfrm>
      </p:grpSpPr>
      <p:pic>
        <p:nvPicPr>
          <p:cNvPr id="255" name="Google Shape;255;p74"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256" name="Google Shape;256;p74"/>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7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58" name="Google Shape;258;p7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59" name="Google Shape;259;p7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60" name="Google Shape;260;p7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61" name="Google Shape;261;p7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62"/>
        <p:cNvGrpSpPr/>
        <p:nvPr/>
      </p:nvGrpSpPr>
      <p:grpSpPr>
        <a:xfrm>
          <a:off x="0" y="0"/>
          <a:ext cx="0" cy="0"/>
          <a:chOff x="0" y="0"/>
          <a:chExt cx="0" cy="0"/>
        </a:xfrm>
      </p:grpSpPr>
      <p:pic>
        <p:nvPicPr>
          <p:cNvPr id="263" name="Google Shape;263;p75"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264" name="Google Shape;264;p75"/>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7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6" name="Google Shape;266;p7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67" name="Google Shape;267;p7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68" name="Google Shape;268;p7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69" name="Google Shape;269;p7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70"/>
        <p:cNvGrpSpPr/>
        <p:nvPr/>
      </p:nvGrpSpPr>
      <p:grpSpPr>
        <a:xfrm>
          <a:off x="0" y="0"/>
          <a:ext cx="0" cy="0"/>
          <a:chOff x="0" y="0"/>
          <a:chExt cx="0" cy="0"/>
        </a:xfrm>
      </p:grpSpPr>
      <p:sp>
        <p:nvSpPr>
          <p:cNvPr id="271" name="Google Shape;271;p76"/>
          <p:cNvSpPr txBox="1">
            <a:spLocks noGrp="1"/>
          </p:cNvSpPr>
          <p:nvPr>
            <p:ph type="ctrTitle"/>
          </p:nvPr>
        </p:nvSpPr>
        <p:spPr>
          <a:xfrm>
            <a:off x="928464" y="1600200"/>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76"/>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73" name="Google Shape;273;p7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74" name="Google Shape;274;p7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75" name="Google Shape;275;p7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76" name="Google Shape;276;p76"/>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277"/>
        <p:cNvGrpSpPr/>
        <p:nvPr/>
      </p:nvGrpSpPr>
      <p:grpSpPr>
        <a:xfrm>
          <a:off x="0" y="0"/>
          <a:ext cx="0" cy="0"/>
          <a:chOff x="0" y="0"/>
          <a:chExt cx="0" cy="0"/>
        </a:xfrm>
      </p:grpSpPr>
      <p:sp>
        <p:nvSpPr>
          <p:cNvPr id="278" name="Google Shape;278;p77"/>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77"/>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0" name="Google Shape;280;p7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81" name="Google Shape;281;p7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82" name="Google Shape;282;p7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83" name="Google Shape;283;p77" descr="Decorative image of smiling kids"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284" name="Google Shape;284;p77"/>
          <p:cNvPicPr preferRelativeResize="0"/>
          <p:nvPr/>
        </p:nvPicPr>
        <p:blipFill rotWithShape="1">
          <a:blip r:embed="rId3">
            <a:alphaModFix/>
          </a:blip>
          <a:srcRect/>
          <a:stretch/>
        </p:blipFill>
        <p:spPr>
          <a:xfrm>
            <a:off x="76200" y="152400"/>
            <a:ext cx="2590799" cy="124120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5"/>
        <p:cNvGrpSpPr/>
        <p:nvPr/>
      </p:nvGrpSpPr>
      <p:grpSpPr>
        <a:xfrm>
          <a:off x="0" y="0"/>
          <a:ext cx="0" cy="0"/>
          <a:chOff x="0" y="0"/>
          <a:chExt cx="0" cy="0"/>
        </a:xfrm>
      </p:grpSpPr>
      <p:sp>
        <p:nvSpPr>
          <p:cNvPr id="286" name="Google Shape;286;p78"/>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78"/>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8" name="Google Shape;288;p78"/>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9" name="Google Shape;289;p7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90" name="Google Shape;290;p7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91" name="Google Shape;291;p7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2" name="Google Shape;292;p78" descr="Decorative image of smiling students shoulder-to-shoulder"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293" name="Google Shape;293;p78"/>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4"/>
        <p:cNvGrpSpPr/>
        <p:nvPr/>
      </p:nvGrpSpPr>
      <p:grpSpPr>
        <a:xfrm>
          <a:off x="0" y="0"/>
          <a:ext cx="0" cy="0"/>
          <a:chOff x="0" y="0"/>
          <a:chExt cx="0" cy="0"/>
        </a:xfrm>
      </p:grpSpPr>
      <p:sp>
        <p:nvSpPr>
          <p:cNvPr id="295" name="Google Shape;295;p7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79"/>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97" name="Google Shape;297;p7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98" name="Google Shape;298;p7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299" name="Google Shape;299;p7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00" name="Google Shape;300;p79"/>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01" name="Google Shape;301;p79"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sy="-100000" algn="bl" rotWithShape="0"/>
          </a:effectLst>
        </p:spPr>
      </p:pic>
      <p:pic>
        <p:nvPicPr>
          <p:cNvPr id="302" name="Google Shape;302;p79"/>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03"/>
        <p:cNvGrpSpPr/>
        <p:nvPr/>
      </p:nvGrpSpPr>
      <p:grpSpPr>
        <a:xfrm>
          <a:off x="0" y="0"/>
          <a:ext cx="0" cy="0"/>
          <a:chOff x="0" y="0"/>
          <a:chExt cx="0" cy="0"/>
        </a:xfrm>
      </p:grpSpPr>
      <p:sp>
        <p:nvSpPr>
          <p:cNvPr id="304" name="Google Shape;304;p8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8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6" name="Google Shape;306;p8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07" name="Google Shape;307;p8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08" name="Google Shape;308;p8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09" name="Google Shape;309;p80"/>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10" name="Google Shape;310;p80"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311" name="Google Shape;311;p80"/>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12"/>
        <p:cNvGrpSpPr/>
        <p:nvPr/>
      </p:nvGrpSpPr>
      <p:grpSpPr>
        <a:xfrm>
          <a:off x="0" y="0"/>
          <a:ext cx="0" cy="0"/>
          <a:chOff x="0" y="0"/>
          <a:chExt cx="0" cy="0"/>
        </a:xfrm>
      </p:grpSpPr>
      <p:sp>
        <p:nvSpPr>
          <p:cNvPr id="313" name="Google Shape;313;p8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8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15" name="Google Shape;315;p8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16" name="Google Shape;316;p8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17" name="Google Shape;317;p8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18" name="Google Shape;318;p81"/>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19" name="Google Shape;319;p81" descr="Decorative image of smiling teenagers at a library"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320" name="Google Shape;320;p81"/>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21"/>
        <p:cNvGrpSpPr/>
        <p:nvPr/>
      </p:nvGrpSpPr>
      <p:grpSpPr>
        <a:xfrm>
          <a:off x="0" y="0"/>
          <a:ext cx="0" cy="0"/>
          <a:chOff x="0" y="0"/>
          <a:chExt cx="0" cy="0"/>
        </a:xfrm>
      </p:grpSpPr>
      <p:sp>
        <p:nvSpPr>
          <p:cNvPr id="322" name="Google Shape;322;p8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p8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4" name="Google Shape;324;p8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25" name="Google Shape;325;p8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26" name="Google Shape;326;p8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27" name="Google Shape;327;p82"/>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28" name="Google Shape;328;p82"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329" name="Google Shape;329;p82"/>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38"/>
        <p:cNvGrpSpPr/>
        <p:nvPr/>
      </p:nvGrpSpPr>
      <p:grpSpPr>
        <a:xfrm>
          <a:off x="0" y="0"/>
          <a:ext cx="0" cy="0"/>
          <a:chOff x="0" y="0"/>
          <a:chExt cx="0" cy="0"/>
        </a:xfrm>
      </p:grpSpPr>
      <p:sp>
        <p:nvSpPr>
          <p:cNvPr id="39" name="Google Shape;39;p51"/>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5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45" name="Google Shape;45;p5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0"/>
        <p:cNvGrpSpPr/>
        <p:nvPr/>
      </p:nvGrpSpPr>
      <p:grpSpPr>
        <a:xfrm>
          <a:off x="0" y="0"/>
          <a:ext cx="0" cy="0"/>
          <a:chOff x="0" y="0"/>
          <a:chExt cx="0" cy="0"/>
        </a:xfrm>
      </p:grpSpPr>
      <p:sp>
        <p:nvSpPr>
          <p:cNvPr id="331" name="Google Shape;331;p83"/>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p83"/>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3" name="Google Shape;333;p83"/>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34" name="Google Shape;334;p83"/>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5" name="Google Shape;335;p83"/>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36" name="Google Shape;336;p8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37" name="Google Shape;337;p8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38" name="Google Shape;338;p8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39" name="Google Shape;339;p83"/>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340" name="Google Shape;340;p83"/>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41" name="Google Shape;341;p8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42"/>
        <p:cNvGrpSpPr/>
        <p:nvPr/>
      </p:nvGrpSpPr>
      <p:grpSpPr>
        <a:xfrm>
          <a:off x="0" y="0"/>
          <a:ext cx="0" cy="0"/>
          <a:chOff x="0" y="0"/>
          <a:chExt cx="0" cy="0"/>
        </a:xfrm>
      </p:grpSpPr>
      <p:sp>
        <p:nvSpPr>
          <p:cNvPr id="343" name="Google Shape;343;p8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44" name="Google Shape;344;p8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45" name="Google Shape;345;p8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46" name="Google Shape;346;p84"/>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347"/>
        <p:cNvGrpSpPr/>
        <p:nvPr/>
      </p:nvGrpSpPr>
      <p:grpSpPr>
        <a:xfrm>
          <a:off x="0" y="0"/>
          <a:ext cx="0" cy="0"/>
          <a:chOff x="0" y="0"/>
          <a:chExt cx="0" cy="0"/>
        </a:xfrm>
      </p:grpSpPr>
      <p:sp>
        <p:nvSpPr>
          <p:cNvPr id="348" name="Google Shape;348;p8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49" name="Google Shape;349;p8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50" name="Google Shape;350;p8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1"/>
        <p:cNvGrpSpPr/>
        <p:nvPr/>
      </p:nvGrpSpPr>
      <p:grpSpPr>
        <a:xfrm>
          <a:off x="0" y="0"/>
          <a:ext cx="0" cy="0"/>
          <a:chOff x="0" y="0"/>
          <a:chExt cx="0" cy="0"/>
        </a:xfrm>
      </p:grpSpPr>
      <p:sp>
        <p:nvSpPr>
          <p:cNvPr id="352" name="Google Shape;352;p86"/>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p86"/>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54" name="Google Shape;354;p86"/>
          <p:cNvSpPr txBox="1">
            <a:spLocks noGrp="1"/>
          </p:cNvSpPr>
          <p:nvPr>
            <p:ph type="body" idx="2"/>
          </p:nvPr>
        </p:nvSpPr>
        <p:spPr>
          <a:xfrm>
            <a:off x="457200" y="1435100"/>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55" name="Google Shape;355;p8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56" name="Google Shape;356;p8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57" name="Google Shape;357;p8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58" name="Google Shape;358;p86"/>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59" name="Google Shape;359;p86"/>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0"/>
        <p:cNvGrpSpPr/>
        <p:nvPr/>
      </p:nvGrpSpPr>
      <p:grpSpPr>
        <a:xfrm>
          <a:off x="0" y="0"/>
          <a:ext cx="0" cy="0"/>
          <a:chOff x="0" y="0"/>
          <a:chExt cx="0" cy="0"/>
        </a:xfrm>
      </p:grpSpPr>
      <p:sp>
        <p:nvSpPr>
          <p:cNvPr id="361" name="Google Shape;361;p87"/>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87"/>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363" name="Google Shape;363;p8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64" name="Google Shape;364;p8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65" name="Google Shape;365;p8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66" name="Google Shape;366;p87"/>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367" name="Google Shape;367;p87"/>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368" name="Google Shape;368;p87"/>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9"/>
        <p:cNvGrpSpPr/>
        <p:nvPr/>
      </p:nvGrpSpPr>
      <p:grpSpPr>
        <a:xfrm>
          <a:off x="0" y="0"/>
          <a:ext cx="0" cy="0"/>
          <a:chOff x="0" y="0"/>
          <a:chExt cx="0" cy="0"/>
        </a:xfrm>
      </p:grpSpPr>
      <p:sp>
        <p:nvSpPr>
          <p:cNvPr id="370" name="Google Shape;370;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88"/>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2" name="Google Shape;372;p8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73" name="Google Shape;373;p8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74" name="Google Shape;374;p8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5"/>
        <p:cNvGrpSpPr/>
        <p:nvPr/>
      </p:nvGrpSpPr>
      <p:grpSpPr>
        <a:xfrm>
          <a:off x="0" y="0"/>
          <a:ext cx="0" cy="0"/>
          <a:chOff x="0" y="0"/>
          <a:chExt cx="0" cy="0"/>
        </a:xfrm>
      </p:grpSpPr>
      <p:sp>
        <p:nvSpPr>
          <p:cNvPr id="376" name="Google Shape;376;p89"/>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 name="Google Shape;377;p89"/>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8" name="Google Shape;378;p8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79" name="Google Shape;379;p8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a:endParaRPr/>
          </a:p>
        </p:txBody>
      </p:sp>
      <p:sp>
        <p:nvSpPr>
          <p:cNvPr id="380" name="Google Shape;380;p8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381"/>
        <p:cNvGrpSpPr/>
        <p:nvPr/>
      </p:nvGrpSpPr>
      <p:grpSpPr>
        <a:xfrm>
          <a:off x="0" y="0"/>
          <a:ext cx="0" cy="0"/>
          <a:chOff x="0" y="0"/>
          <a:chExt cx="0" cy="0"/>
        </a:xfrm>
      </p:grpSpPr>
      <p:sp>
        <p:nvSpPr>
          <p:cNvPr id="382" name="Google Shape;382;g8ae657640b_0_205"/>
          <p:cNvSpPr/>
          <p:nvPr/>
        </p:nvSpPr>
        <p:spPr>
          <a:xfrm>
            <a:off x="0" y="0"/>
            <a:ext cx="9144000" cy="6858000"/>
          </a:xfrm>
          <a:prstGeom prst="rect">
            <a:avLst/>
          </a:prstGeom>
          <a:solidFill>
            <a:srgbClr val="C5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g8ae657640b_0_205"/>
          <p:cNvSpPr/>
          <p:nvPr/>
        </p:nvSpPr>
        <p:spPr>
          <a:xfrm>
            <a:off x="3047650" y="0"/>
            <a:ext cx="60963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g8ae657640b_0_205"/>
          <p:cNvSpPr/>
          <p:nvPr/>
        </p:nvSpPr>
        <p:spPr>
          <a:xfrm>
            <a:off x="205218"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g8ae657640b_0_205"/>
          <p:cNvSpPr/>
          <p:nvPr/>
        </p:nvSpPr>
        <p:spPr>
          <a:xfrm>
            <a:off x="205218" y="268390"/>
            <a:ext cx="408900" cy="5091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g8ae657640b_0_205"/>
          <p:cNvSpPr/>
          <p:nvPr/>
        </p:nvSpPr>
        <p:spPr>
          <a:xfrm>
            <a:off x="100882"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g8ae657640b_0_205"/>
          <p:cNvSpPr/>
          <p:nvPr/>
        </p:nvSpPr>
        <p:spPr>
          <a:xfrm>
            <a:off x="100882" y="268390"/>
            <a:ext cx="408900" cy="5091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g8ae657640b_0_205"/>
          <p:cNvSpPr/>
          <p:nvPr/>
        </p:nvSpPr>
        <p:spPr>
          <a:xfrm>
            <a:off x="319"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g8ae657640b_0_205"/>
          <p:cNvSpPr/>
          <p:nvPr/>
        </p:nvSpPr>
        <p:spPr>
          <a:xfrm>
            <a:off x="319" y="268390"/>
            <a:ext cx="408900" cy="5091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g8ae657640b_0_205"/>
          <p:cNvSpPr txBox="1">
            <a:spLocks noGrp="1"/>
          </p:cNvSpPr>
          <p:nvPr>
            <p:ph type="title"/>
          </p:nvPr>
        </p:nvSpPr>
        <p:spPr>
          <a:xfrm>
            <a:off x="233600" y="1106067"/>
            <a:ext cx="2566200" cy="11901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None/>
              <a:defRPr sz="2100" b="1">
                <a:solidFill>
                  <a:schemeClr val="lt1"/>
                </a:solidFill>
              </a:defRPr>
            </a:lvl1pPr>
            <a:lvl2pPr lvl="1" algn="l" rtl="0">
              <a:lnSpc>
                <a:spcPct val="100000"/>
              </a:lnSpc>
              <a:spcBef>
                <a:spcPts val="0"/>
              </a:spcBef>
              <a:spcAft>
                <a:spcPts val="0"/>
              </a:spcAft>
              <a:buNone/>
              <a:defRPr sz="2100" b="1">
                <a:solidFill>
                  <a:schemeClr val="lt1"/>
                </a:solidFill>
              </a:defRPr>
            </a:lvl2pPr>
            <a:lvl3pPr lvl="2" algn="l" rtl="0">
              <a:lnSpc>
                <a:spcPct val="100000"/>
              </a:lnSpc>
              <a:spcBef>
                <a:spcPts val="0"/>
              </a:spcBef>
              <a:spcAft>
                <a:spcPts val="0"/>
              </a:spcAft>
              <a:buNone/>
              <a:defRPr sz="2100" b="1">
                <a:solidFill>
                  <a:schemeClr val="lt1"/>
                </a:solidFill>
              </a:defRPr>
            </a:lvl3pPr>
            <a:lvl4pPr lvl="3" algn="l" rtl="0">
              <a:lnSpc>
                <a:spcPct val="100000"/>
              </a:lnSpc>
              <a:spcBef>
                <a:spcPts val="0"/>
              </a:spcBef>
              <a:spcAft>
                <a:spcPts val="0"/>
              </a:spcAft>
              <a:buNone/>
              <a:defRPr sz="2100" b="1">
                <a:solidFill>
                  <a:schemeClr val="lt1"/>
                </a:solidFill>
              </a:defRPr>
            </a:lvl4pPr>
            <a:lvl5pPr lvl="4" algn="l" rtl="0">
              <a:lnSpc>
                <a:spcPct val="100000"/>
              </a:lnSpc>
              <a:spcBef>
                <a:spcPts val="0"/>
              </a:spcBef>
              <a:spcAft>
                <a:spcPts val="0"/>
              </a:spcAft>
              <a:buNone/>
              <a:defRPr sz="2100" b="1">
                <a:solidFill>
                  <a:schemeClr val="lt1"/>
                </a:solidFill>
              </a:defRPr>
            </a:lvl5pPr>
            <a:lvl6pPr lvl="5" algn="l" rtl="0">
              <a:lnSpc>
                <a:spcPct val="100000"/>
              </a:lnSpc>
              <a:spcBef>
                <a:spcPts val="0"/>
              </a:spcBef>
              <a:spcAft>
                <a:spcPts val="0"/>
              </a:spcAft>
              <a:buNone/>
              <a:defRPr sz="2100" b="1">
                <a:solidFill>
                  <a:schemeClr val="lt1"/>
                </a:solidFill>
              </a:defRPr>
            </a:lvl6pPr>
            <a:lvl7pPr lvl="6" algn="l" rtl="0">
              <a:lnSpc>
                <a:spcPct val="100000"/>
              </a:lnSpc>
              <a:spcBef>
                <a:spcPts val="0"/>
              </a:spcBef>
              <a:spcAft>
                <a:spcPts val="0"/>
              </a:spcAft>
              <a:buNone/>
              <a:defRPr sz="2100" b="1">
                <a:solidFill>
                  <a:schemeClr val="lt1"/>
                </a:solidFill>
              </a:defRPr>
            </a:lvl7pPr>
            <a:lvl8pPr lvl="7" algn="l" rtl="0">
              <a:lnSpc>
                <a:spcPct val="100000"/>
              </a:lnSpc>
              <a:spcBef>
                <a:spcPts val="0"/>
              </a:spcBef>
              <a:spcAft>
                <a:spcPts val="0"/>
              </a:spcAft>
              <a:buNone/>
              <a:defRPr sz="2100" b="1">
                <a:solidFill>
                  <a:schemeClr val="lt1"/>
                </a:solidFill>
              </a:defRPr>
            </a:lvl8pPr>
            <a:lvl9pPr lvl="8" algn="l" rtl="0">
              <a:lnSpc>
                <a:spcPct val="100000"/>
              </a:lnSpc>
              <a:spcBef>
                <a:spcPts val="0"/>
              </a:spcBef>
              <a:spcAft>
                <a:spcPts val="0"/>
              </a:spcAft>
              <a:buNone/>
              <a:defRPr sz="2100" b="1">
                <a:solidFill>
                  <a:schemeClr val="lt1"/>
                </a:solidFill>
              </a:defRPr>
            </a:lvl9pPr>
          </a:lstStyle>
          <a:p>
            <a:endParaRPr/>
          </a:p>
        </p:txBody>
      </p:sp>
      <p:sp>
        <p:nvSpPr>
          <p:cNvPr id="391" name="Google Shape;391;g8ae657640b_0_205"/>
          <p:cNvSpPr txBox="1">
            <a:spLocks noGrp="1"/>
          </p:cNvSpPr>
          <p:nvPr>
            <p:ph type="body" idx="1"/>
          </p:nvPr>
        </p:nvSpPr>
        <p:spPr>
          <a:xfrm>
            <a:off x="233600" y="2397733"/>
            <a:ext cx="2566200" cy="3969600"/>
          </a:xfrm>
          <a:prstGeom prst="rect">
            <a:avLst/>
          </a:prstGeom>
          <a:noFill/>
          <a:ln>
            <a:noFill/>
          </a:ln>
        </p:spPr>
        <p:txBody>
          <a:bodyPr spcFirstLastPara="1" wrap="square" lIns="91425" tIns="45700" rIns="91425" bIns="45700" anchor="t" anchorCtr="0">
            <a:noAutofit/>
          </a:bodyPr>
          <a:lstStyle>
            <a:lvl1pPr marL="457200" lvl="0" indent="-317500" algn="l" rtl="0">
              <a:lnSpc>
                <a:spcPct val="115000"/>
              </a:lnSpc>
              <a:spcBef>
                <a:spcPts val="640"/>
              </a:spcBef>
              <a:spcAft>
                <a:spcPts val="0"/>
              </a:spcAft>
              <a:buClr>
                <a:schemeClr val="lt1"/>
              </a:buClr>
              <a:buSzPts val="1400"/>
              <a:buChar char="•"/>
              <a:defRPr sz="1400">
                <a:solidFill>
                  <a:schemeClr val="lt1"/>
                </a:solidFill>
              </a:defRPr>
            </a:lvl1pPr>
            <a:lvl2pPr marL="914400" lvl="1" indent="-304800" algn="l" rtl="0">
              <a:lnSpc>
                <a:spcPct val="115000"/>
              </a:lnSpc>
              <a:spcBef>
                <a:spcPts val="1600"/>
              </a:spcBef>
              <a:spcAft>
                <a:spcPts val="0"/>
              </a:spcAft>
              <a:buClr>
                <a:schemeClr val="lt1"/>
              </a:buClr>
              <a:buSzPts val="1200"/>
              <a:buChar char="–"/>
              <a:defRPr sz="1200">
                <a:solidFill>
                  <a:schemeClr val="lt1"/>
                </a:solidFill>
              </a:defRPr>
            </a:lvl2pPr>
            <a:lvl3pPr marL="1371600" lvl="2" indent="-304800" algn="l" rtl="0">
              <a:lnSpc>
                <a:spcPct val="115000"/>
              </a:lnSpc>
              <a:spcBef>
                <a:spcPts val="1600"/>
              </a:spcBef>
              <a:spcAft>
                <a:spcPts val="0"/>
              </a:spcAft>
              <a:buClr>
                <a:schemeClr val="lt1"/>
              </a:buClr>
              <a:buSzPts val="1200"/>
              <a:buChar char="•"/>
              <a:defRPr sz="1200">
                <a:solidFill>
                  <a:schemeClr val="lt1"/>
                </a:solidFill>
              </a:defRPr>
            </a:lvl3pPr>
            <a:lvl4pPr marL="1828800" lvl="3" indent="-304800" algn="l" rtl="0">
              <a:lnSpc>
                <a:spcPct val="115000"/>
              </a:lnSpc>
              <a:spcBef>
                <a:spcPts val="1600"/>
              </a:spcBef>
              <a:spcAft>
                <a:spcPts val="0"/>
              </a:spcAft>
              <a:buClr>
                <a:schemeClr val="lt1"/>
              </a:buClr>
              <a:buSzPts val="1200"/>
              <a:buChar char="–"/>
              <a:defRPr sz="1200">
                <a:solidFill>
                  <a:schemeClr val="lt1"/>
                </a:solidFill>
              </a:defRPr>
            </a:lvl4pPr>
            <a:lvl5pPr marL="2286000" lvl="4" indent="-304800" algn="l" rtl="0">
              <a:lnSpc>
                <a:spcPct val="115000"/>
              </a:lnSpc>
              <a:spcBef>
                <a:spcPts val="1600"/>
              </a:spcBef>
              <a:spcAft>
                <a:spcPts val="0"/>
              </a:spcAft>
              <a:buClr>
                <a:schemeClr val="lt1"/>
              </a:buClr>
              <a:buSzPts val="1200"/>
              <a:buChar char="»"/>
              <a:defRPr sz="1200">
                <a:solidFill>
                  <a:schemeClr val="lt1"/>
                </a:solidFill>
              </a:defRPr>
            </a:lvl5pPr>
            <a:lvl6pPr marL="2743200" lvl="5" indent="-304800" algn="l" rtl="0">
              <a:lnSpc>
                <a:spcPct val="115000"/>
              </a:lnSpc>
              <a:spcBef>
                <a:spcPts val="1600"/>
              </a:spcBef>
              <a:spcAft>
                <a:spcPts val="0"/>
              </a:spcAft>
              <a:buClr>
                <a:schemeClr val="lt1"/>
              </a:buClr>
              <a:buSzPts val="1200"/>
              <a:buChar char="•"/>
              <a:defRPr sz="1200">
                <a:solidFill>
                  <a:schemeClr val="lt1"/>
                </a:solidFill>
              </a:defRPr>
            </a:lvl6pPr>
            <a:lvl7pPr marL="3200400" lvl="6" indent="-304800" algn="l" rtl="0">
              <a:lnSpc>
                <a:spcPct val="115000"/>
              </a:lnSpc>
              <a:spcBef>
                <a:spcPts val="1600"/>
              </a:spcBef>
              <a:spcAft>
                <a:spcPts val="0"/>
              </a:spcAft>
              <a:buClr>
                <a:schemeClr val="lt1"/>
              </a:buClr>
              <a:buSzPts val="1200"/>
              <a:buChar char="•"/>
              <a:defRPr sz="1200">
                <a:solidFill>
                  <a:schemeClr val="lt1"/>
                </a:solidFill>
              </a:defRPr>
            </a:lvl7pPr>
            <a:lvl8pPr marL="3657600" lvl="7" indent="-304800" algn="l" rtl="0">
              <a:lnSpc>
                <a:spcPct val="115000"/>
              </a:lnSpc>
              <a:spcBef>
                <a:spcPts val="1600"/>
              </a:spcBef>
              <a:spcAft>
                <a:spcPts val="0"/>
              </a:spcAft>
              <a:buClr>
                <a:schemeClr val="lt1"/>
              </a:buClr>
              <a:buSzPts val="1200"/>
              <a:buChar char="•"/>
              <a:defRPr sz="1200">
                <a:solidFill>
                  <a:schemeClr val="lt1"/>
                </a:solidFill>
              </a:defRPr>
            </a:lvl8pPr>
            <a:lvl9pPr marL="4114800" lvl="8" indent="-304800" algn="l" rtl="0">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392" name="Google Shape;392;g8ae657640b_0_205"/>
          <p:cNvSpPr txBox="1">
            <a:spLocks noGrp="1"/>
          </p:cNvSpPr>
          <p:nvPr>
            <p:ph type="sldNum" idx="12"/>
          </p:nvPr>
        </p:nvSpPr>
        <p:spPr>
          <a:xfrm>
            <a:off x="8472458" y="6217622"/>
            <a:ext cx="548700" cy="524700"/>
          </a:xfrm>
          <a:prstGeom prst="rect">
            <a:avLst/>
          </a:prstGeom>
          <a:noFill/>
        </p:spPr>
        <p:txBody>
          <a:bodyPr spcFirstLastPara="1" wrap="square" lIns="91425" tIns="45700" rIns="91425" bIns="45700"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46"/>
        <p:cNvGrpSpPr/>
        <p:nvPr/>
      </p:nvGrpSpPr>
      <p:grpSpPr>
        <a:xfrm>
          <a:off x="0" y="0"/>
          <a:ext cx="0" cy="0"/>
          <a:chOff x="0" y="0"/>
          <a:chExt cx="0" cy="0"/>
        </a:xfrm>
      </p:grpSpPr>
      <p:sp>
        <p:nvSpPr>
          <p:cNvPr id="47" name="Google Shape;47;p52"/>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9" name="Google Shape;49;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5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53" name="Google Shape;53;p5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53"/>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7" name="Google Shape;57;p5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8" name="Google Shape;58;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5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62" name="Google Shape;62;p5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5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5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66" name="Google Shape;66;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5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70" name="Google Shape;70;p5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71" name="Google Shape;71;p5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2"/>
        <p:cNvGrpSpPr/>
        <p:nvPr/>
      </p:nvGrpSpPr>
      <p:grpSpPr>
        <a:xfrm>
          <a:off x="0" y="0"/>
          <a:ext cx="0" cy="0"/>
          <a:chOff x="0" y="0"/>
          <a:chExt cx="0" cy="0"/>
        </a:xfrm>
      </p:grpSpPr>
      <p:sp>
        <p:nvSpPr>
          <p:cNvPr id="73" name="Google Shape;73;p5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5" name="Google Shape;75;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5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79" name="Google Shape;79;p5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80" name="Google Shape;80;p5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1"/>
        <p:cNvGrpSpPr/>
        <p:nvPr/>
      </p:nvGrpSpPr>
      <p:grpSpPr>
        <a:xfrm>
          <a:off x="0" y="0"/>
          <a:ext cx="0" cy="0"/>
          <a:chOff x="0" y="0"/>
          <a:chExt cx="0" cy="0"/>
        </a:xfrm>
      </p:grpSpPr>
      <p:sp>
        <p:nvSpPr>
          <p:cNvPr id="82" name="Google Shape;82;p5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4" name="Google Shape;84;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5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88" name="Google Shape;88;p5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89" name="Google Shape;89;p5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7" name="Google Shape;197;p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98" name="Google Shape;198;p4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99" name="Google Shape;199;p4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00" name="Google Shape;200;p4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video" Target="https://www.youtube.com/embed/E7ACDY5KZE4"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5.xml"/><Relationship Id="rId1" Type="http://schemas.openxmlformats.org/officeDocument/2006/relationships/video" Target="https://www.youtube.com/embed/WN3M13P18Kk" TargetMode="Externa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hyperlink" Target="http://virginiaheals.com/wp-content/uploads/2019/07/Community-Resource-Mapping-Facilitators-Guide.pdf" TargetMode="External"/><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lobalfrp.org/content/download/419/3823/file/GFRP_Family%20Engagement%20Carnegie%20Report.pdf" TargetMode="External"/><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hyperlink" Target="https://store.samhsa.gov/sites/default/files/d7/priv/sma14-4884.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397"/>
        <p:cNvGrpSpPr/>
        <p:nvPr/>
      </p:nvGrpSpPr>
      <p:grpSpPr>
        <a:xfrm>
          <a:off x="0" y="0"/>
          <a:ext cx="0" cy="0"/>
          <a:chOff x="0" y="0"/>
          <a:chExt cx="0" cy="0"/>
        </a:xfrm>
      </p:grpSpPr>
      <p:sp>
        <p:nvSpPr>
          <p:cNvPr id="398" name="Google Shape;398;g897ad83204_0_0"/>
          <p:cNvSpPr txBox="1">
            <a:spLocks noGrp="1"/>
          </p:cNvSpPr>
          <p:nvPr>
            <p:ph type="body" idx="1"/>
          </p:nvPr>
        </p:nvSpPr>
        <p:spPr>
          <a:xfrm>
            <a:off x="228600" y="1487350"/>
            <a:ext cx="8802000" cy="5270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600"/>
              </a:spcAft>
              <a:buNone/>
            </a:pPr>
            <a:r>
              <a:rPr lang="en-US" sz="2400" dirty="0"/>
              <a:t>This Module was designed to be used in the following manner. </a:t>
            </a:r>
            <a:endParaRPr sz="2400" dirty="0"/>
          </a:p>
          <a:p>
            <a:pPr marL="457200" lvl="0" indent="-381000" algn="l" rtl="0">
              <a:lnSpc>
                <a:spcPct val="115000"/>
              </a:lnSpc>
              <a:spcBef>
                <a:spcPts val="0"/>
              </a:spcBef>
              <a:spcAft>
                <a:spcPts val="600"/>
              </a:spcAft>
              <a:buSzPts val="2400"/>
              <a:buChar char="●"/>
            </a:pPr>
            <a:r>
              <a:rPr lang="en-US" sz="2400" dirty="0"/>
              <a:t>The audience for this Module is division and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school</a:t>
            </a:r>
            <a:r>
              <a:rPr lang="en-US" sz="2400" dirty="0"/>
              <a:t> teams, families, and communities.</a:t>
            </a:r>
            <a:endParaRPr sz="2400" dirty="0"/>
          </a:p>
          <a:p>
            <a:pPr marL="457200" lvl="0" indent="-381000" algn="l" rtl="0">
              <a:lnSpc>
                <a:spcPct val="115000"/>
              </a:lnSpc>
              <a:spcBef>
                <a:spcPts val="0"/>
              </a:spcBef>
              <a:spcAft>
                <a:spcPts val="600"/>
              </a:spcAft>
              <a:buSzPts val="2400"/>
              <a:buChar char="●"/>
            </a:pPr>
            <a:r>
              <a:rPr lang="en-US" sz="2400" dirty="0"/>
              <a:t>This Module is meant for whole staff presentations.</a:t>
            </a:r>
            <a:endParaRPr sz="2400" dirty="0"/>
          </a:p>
          <a:p>
            <a:pPr marL="457200" lvl="0" indent="-381000" algn="l" rtl="0">
              <a:lnSpc>
                <a:spcPct val="115000"/>
              </a:lnSpc>
              <a:spcBef>
                <a:spcPts val="0"/>
              </a:spcBef>
              <a:spcAft>
                <a:spcPts val="600"/>
              </a:spcAft>
              <a:buSzPts val="2400"/>
              <a:buChar char="●"/>
            </a:pPr>
            <a:r>
              <a:rPr lang="en-US" sz="2400" dirty="0"/>
              <a:t>Following this training, participants should complete the </a:t>
            </a:r>
            <a:r>
              <a:rPr lang="en-US" sz="2400" i="1" dirty="0"/>
              <a:t>Action Plan </a:t>
            </a:r>
            <a:r>
              <a:rPr lang="en-US" sz="2400" dirty="0"/>
              <a:t>document to determine next steps.</a:t>
            </a:r>
            <a:endParaRPr sz="2400" dirty="0"/>
          </a:p>
          <a:p>
            <a:pPr marL="457200" lvl="0" indent="-381000" algn="l" rtl="0">
              <a:lnSpc>
                <a:spcPct val="115000"/>
              </a:lnSpc>
              <a:spcBef>
                <a:spcPts val="0"/>
              </a:spcBef>
              <a:spcAft>
                <a:spcPts val="600"/>
              </a:spcAft>
              <a:buSzPts val="2400"/>
              <a:buChar char="●"/>
            </a:pPr>
            <a:r>
              <a:rPr lang="en-US" sz="2400" dirty="0"/>
              <a:t>This module has one component. Participants will only complete this module if it fits the needs of their school.</a:t>
            </a:r>
            <a:endParaRPr sz="2400" dirty="0"/>
          </a:p>
        </p:txBody>
      </p:sp>
      <p:sp>
        <p:nvSpPr>
          <p:cNvPr id="399" name="Google Shape;399;g897ad83204_0_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Hidden Slide #1</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1" name="Google Shape;461;p5"/>
          <p:cNvSpPr txBox="1">
            <a:spLocks noGrp="1"/>
          </p:cNvSpPr>
          <p:nvPr>
            <p:ph type="title"/>
          </p:nvPr>
        </p:nvSpPr>
        <p:spPr>
          <a:xfrm>
            <a:off x="377525" y="245898"/>
            <a:ext cx="8507700" cy="955581"/>
          </a:xfrm>
          <a:prstGeom prst="rect">
            <a:avLst/>
          </a:prstGeom>
          <a:solidFill>
            <a:srgbClr val="A9DCF2">
              <a:alpha val="67058"/>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105775"/>
              </a:buClr>
              <a:buSzPts val="4000"/>
              <a:buFont typeface="Verdana"/>
              <a:buNone/>
            </a:pPr>
            <a:r>
              <a:rPr lang="en-US" sz="3240" dirty="0"/>
              <a:t/>
            </a:r>
            <a:br>
              <a:rPr lang="en-US" sz="3240" dirty="0"/>
            </a:br>
            <a:r>
              <a:rPr lang="en-US" sz="3240" dirty="0"/>
              <a:t/>
            </a:r>
            <a:br>
              <a:rPr lang="en-US" sz="3240" dirty="0"/>
            </a:br>
            <a:r>
              <a:rPr lang="en-US" sz="3600" dirty="0">
                <a:solidFill>
                  <a:srgbClr val="002C3C"/>
                </a:solidFill>
              </a:rPr>
              <a:t>Confronting the Family Role in Trauma</a:t>
            </a:r>
            <a:r>
              <a:rPr lang="en-US" sz="3240" b="0" dirty="0">
                <a:solidFill>
                  <a:srgbClr val="000000"/>
                </a:solidFill>
              </a:rPr>
              <a:t/>
            </a:r>
            <a:br>
              <a:rPr lang="en-US" sz="3240" b="0" dirty="0">
                <a:solidFill>
                  <a:srgbClr val="000000"/>
                </a:solidFill>
              </a:rPr>
            </a:br>
            <a:r>
              <a:rPr lang="en-US" sz="3240" dirty="0"/>
              <a:t/>
            </a:r>
            <a:br>
              <a:rPr lang="en-US" sz="3240" dirty="0"/>
            </a:br>
            <a:endParaRPr sz="3240" dirty="0"/>
          </a:p>
        </p:txBody>
      </p:sp>
      <p:sp>
        <p:nvSpPr>
          <p:cNvPr id="462" name="Google Shape;462;p5"/>
          <p:cNvSpPr txBox="1">
            <a:spLocks noGrp="1"/>
          </p:cNvSpPr>
          <p:nvPr>
            <p:ph type="body" idx="1"/>
          </p:nvPr>
        </p:nvSpPr>
        <p:spPr>
          <a:xfrm>
            <a:off x="377513" y="1541721"/>
            <a:ext cx="6920434" cy="3484612"/>
          </a:xfrm>
          <a:prstGeom prst="rect">
            <a:avLst/>
          </a:prstGeom>
          <a:noFill/>
          <a:ln>
            <a:noFill/>
          </a:ln>
        </p:spPr>
        <p:txBody>
          <a:bodyPr spcFirstLastPara="1" wrap="square" lIns="91425" tIns="45700" rIns="91425" bIns="45700" anchor="t" anchorCtr="0">
            <a:noAutofit/>
          </a:bodyPr>
          <a:lstStyle/>
          <a:p>
            <a:pPr marL="114300" lvl="0" indent="0" algn="l" rtl="0">
              <a:lnSpc>
                <a:spcPct val="114000"/>
              </a:lnSpc>
              <a:spcBef>
                <a:spcPts val="0"/>
              </a:spcBef>
              <a:spcAft>
                <a:spcPts val="600"/>
              </a:spcAft>
              <a:buSzPts val="1800"/>
              <a:buNone/>
            </a:pPr>
            <a:r>
              <a:rPr lang="en-US" dirty="0"/>
              <a:t>Educators AND families keeping focus on the student</a:t>
            </a:r>
            <a:endParaRPr b="0" dirty="0"/>
          </a:p>
          <a:p>
            <a:pPr marL="114300" lvl="0" indent="0" algn="l" rtl="0">
              <a:lnSpc>
                <a:spcPct val="114000"/>
              </a:lnSpc>
              <a:spcBef>
                <a:spcPts val="0"/>
              </a:spcBef>
              <a:spcAft>
                <a:spcPts val="600"/>
              </a:spcAft>
              <a:buSzPts val="1800"/>
              <a:buNone/>
            </a:pPr>
            <a:r>
              <a:rPr lang="en-US" dirty="0" smtClean="0"/>
              <a:t>Our </a:t>
            </a:r>
            <a:r>
              <a:rPr lang="en-US" dirty="0"/>
              <a:t>Goal: Build safe, collaborative and non-judgmental relationships with families and communities so that outcomes for children and youth will improve.</a:t>
            </a:r>
            <a:endParaRPr b="0" dirty="0"/>
          </a:p>
          <a:p>
            <a:pPr marL="0" lvl="0" indent="0" algn="l" rtl="0">
              <a:lnSpc>
                <a:spcPct val="100000"/>
              </a:lnSpc>
              <a:spcBef>
                <a:spcPts val="360"/>
              </a:spcBef>
              <a:spcAft>
                <a:spcPts val="0"/>
              </a:spcAft>
              <a:buNone/>
            </a:pPr>
            <a:endParaRPr dirty="0"/>
          </a:p>
        </p:txBody>
      </p:sp>
      <p:pic>
        <p:nvPicPr>
          <p:cNvPr id="460" name="Google Shape;460;p5" title="Hanging sign reasding &quot;No Blame Zone&quot;"/>
          <p:cNvPicPr preferRelativeResize="0"/>
          <p:nvPr/>
        </p:nvPicPr>
        <p:blipFill rotWithShape="1">
          <a:blip r:embed="rId3">
            <a:alphaModFix/>
          </a:blip>
          <a:srcRect/>
          <a:stretch/>
        </p:blipFill>
        <p:spPr>
          <a:xfrm>
            <a:off x="6599207" y="1762829"/>
            <a:ext cx="2286000" cy="2286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84173fefdb_0_5"/>
          <p:cNvSpPr txBox="1">
            <a:spLocks noGrp="1"/>
          </p:cNvSpPr>
          <p:nvPr>
            <p:ph type="title"/>
          </p:nvPr>
        </p:nvSpPr>
        <p:spPr>
          <a:xfrm>
            <a:off x="228600" y="228600"/>
            <a:ext cx="8686800" cy="86655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002C3C"/>
                </a:solidFill>
              </a:rPr>
              <a:t>Why This Matters</a:t>
            </a:r>
            <a:endParaRPr dirty="0">
              <a:solidFill>
                <a:srgbClr val="002C3C"/>
              </a:solidFill>
            </a:endParaRPr>
          </a:p>
        </p:txBody>
      </p:sp>
      <p:sp>
        <p:nvSpPr>
          <p:cNvPr id="469" name="Google Shape;469;g84173fefdb_0_5"/>
          <p:cNvSpPr txBox="1">
            <a:spLocks noGrp="1"/>
          </p:cNvSpPr>
          <p:nvPr>
            <p:ph type="body" idx="1"/>
          </p:nvPr>
        </p:nvSpPr>
        <p:spPr>
          <a:xfrm>
            <a:off x="302125" y="1435395"/>
            <a:ext cx="8365800" cy="480568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600"/>
              </a:spcAft>
              <a:buNone/>
            </a:pPr>
            <a:r>
              <a:rPr lang="en-US" dirty="0"/>
              <a:t>“Years of practice and research into learning have established an unquestionable insight: when parents (and caregivers) are engaged in their children’s education, students succeed.”</a:t>
            </a:r>
            <a:endParaRPr dirty="0"/>
          </a:p>
          <a:p>
            <a:pPr marL="171450" lvl="0" indent="0" algn="l" rtl="0">
              <a:lnSpc>
                <a:spcPct val="120000"/>
              </a:lnSpc>
              <a:spcBef>
                <a:spcPts val="0"/>
              </a:spcBef>
              <a:spcAft>
                <a:spcPts val="600"/>
              </a:spcAft>
              <a:buSzPts val="900"/>
              <a:buNone/>
            </a:pPr>
            <a:r>
              <a:rPr lang="en-US" sz="2400" dirty="0">
                <a:solidFill>
                  <a:srgbClr val="0070C0"/>
                </a:solidFill>
              </a:rPr>
              <a:t>Weiss et al., Global Family Research Project (2018)</a:t>
            </a:r>
            <a:endParaRPr sz="2400"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rgbClr val="002C3C"/>
                </a:solidFill>
              </a:rPr>
              <a:t>Who is Family?</a:t>
            </a:r>
            <a:endParaRPr>
              <a:solidFill>
                <a:srgbClr val="002C3C"/>
              </a:solidFill>
            </a:endParaRPr>
          </a:p>
        </p:txBody>
      </p:sp>
      <p:pic>
        <p:nvPicPr>
          <p:cNvPr id="476" name="Google Shape;476;p9" descr="Definition in center of diagram: Individuals in a child’s life who have the responsibility of developing the child socially, mentally, academically, and otherwise. This would include parents, extended members of one’s family (kinship caregivers), and/or family friends." title="Screen shot of the Worksheet entitled &quot;Broader Broader of FAMILY&quot; - see materials page on website for the original"/>
          <p:cNvPicPr preferRelativeResize="0"/>
          <p:nvPr/>
        </p:nvPicPr>
        <p:blipFill rotWithShape="1">
          <a:blip r:embed="rId3">
            <a:alphaModFix/>
          </a:blip>
          <a:srcRect/>
          <a:stretch/>
        </p:blipFill>
        <p:spPr>
          <a:xfrm>
            <a:off x="1624012" y="1417638"/>
            <a:ext cx="6258034" cy="4781987"/>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8"/>
          <p:cNvSpPr txBox="1">
            <a:spLocks noGrp="1"/>
          </p:cNvSpPr>
          <p:nvPr>
            <p:ph type="title"/>
          </p:nvPr>
        </p:nvSpPr>
        <p:spPr>
          <a:xfrm>
            <a:off x="457074" y="115150"/>
            <a:ext cx="8229600" cy="820515"/>
          </a:xfrm>
          <a:prstGeom prst="rect">
            <a:avLst/>
          </a:prstGeom>
          <a:solidFill>
            <a:srgbClr val="A9DCF2">
              <a:alpha val="65098"/>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3800"/>
              <a:buFont typeface="Verdana"/>
              <a:buNone/>
            </a:pPr>
            <a:r>
              <a:rPr lang="en-US" sz="3000" dirty="0">
                <a:solidFill>
                  <a:srgbClr val="002C3C"/>
                </a:solidFill>
              </a:rPr>
              <a:t>Trauma: A Factor in Family Engagement</a:t>
            </a:r>
            <a:endParaRPr sz="3000" u="none" strike="noStrike" cap="none" dirty="0">
              <a:solidFill>
                <a:srgbClr val="002C3C"/>
              </a:solidFill>
            </a:endParaRPr>
          </a:p>
        </p:txBody>
      </p:sp>
      <p:sp>
        <p:nvSpPr>
          <p:cNvPr id="483" name="Google Shape;483;p8"/>
          <p:cNvSpPr txBox="1">
            <a:spLocks noGrp="1"/>
          </p:cNvSpPr>
          <p:nvPr>
            <p:ph type="body" idx="4294967295"/>
          </p:nvPr>
        </p:nvSpPr>
        <p:spPr>
          <a:xfrm>
            <a:off x="540774" y="1052623"/>
            <a:ext cx="8145900" cy="5073009"/>
          </a:xfrm>
          <a:prstGeom prst="rect">
            <a:avLst/>
          </a:prstGeom>
          <a:noFill/>
          <a:ln>
            <a:noFill/>
          </a:ln>
        </p:spPr>
        <p:txBody>
          <a:bodyPr spcFirstLastPara="1" wrap="square" lIns="91425" tIns="45700" rIns="91425" bIns="45700" anchor="t" anchorCtr="0">
            <a:noAutofit/>
          </a:bodyPr>
          <a:lstStyle/>
          <a:p>
            <a:pPr marL="50800" marR="0" lvl="0" indent="0" algn="l" rtl="0">
              <a:lnSpc>
                <a:spcPct val="114000"/>
              </a:lnSpc>
              <a:spcBef>
                <a:spcPts val="0"/>
              </a:spcBef>
              <a:spcAft>
                <a:spcPts val="600"/>
              </a:spcAft>
              <a:buClr>
                <a:schemeClr val="dk1"/>
              </a:buClr>
              <a:buSzPts val="2800"/>
              <a:buFont typeface="Arial"/>
              <a:buNone/>
            </a:pPr>
            <a:r>
              <a:rPr lang="en-US" sz="2400" i="0" u="none" strike="noStrike" cap="none" dirty="0">
                <a:solidFill>
                  <a:srgbClr val="000000"/>
                </a:solidFill>
              </a:rPr>
              <a:t>Parents/caregivers who are affected by trauma may have their own triggers related to their experiences. Potential trauma triggers: </a:t>
            </a:r>
            <a:endParaRPr sz="2400" i="0" u="none" strike="noStrike" cap="none" dirty="0">
              <a:solidFill>
                <a:srgbClr val="000000"/>
              </a:solidFill>
            </a:endParaRPr>
          </a:p>
          <a:p>
            <a:pPr marL="457200" marR="0" lvl="0" indent="-400050" algn="l" rtl="0">
              <a:lnSpc>
                <a:spcPct val="114000"/>
              </a:lnSpc>
              <a:spcBef>
                <a:spcPts val="0"/>
              </a:spcBef>
              <a:spcAft>
                <a:spcPts val="600"/>
              </a:spcAft>
              <a:buClr>
                <a:srgbClr val="000000"/>
              </a:buClr>
              <a:buSzPts val="2700"/>
              <a:buFont typeface="Verdana"/>
              <a:buChar char="•"/>
            </a:pPr>
            <a:r>
              <a:rPr lang="en-US" sz="2400" i="0" u="none" strike="noStrike" cap="none" dirty="0">
                <a:solidFill>
                  <a:srgbClr val="000000"/>
                </a:solidFill>
              </a:rPr>
              <a:t>Feeling disrespected by the school staff</a:t>
            </a:r>
            <a:endParaRPr sz="2400" i="0" u="none" strike="noStrike" cap="none" dirty="0">
              <a:solidFill>
                <a:srgbClr val="000000"/>
              </a:solidFill>
            </a:endParaRPr>
          </a:p>
          <a:p>
            <a:pPr marL="457200" marR="0" lvl="0" indent="-400050" algn="l" rtl="0">
              <a:lnSpc>
                <a:spcPct val="114000"/>
              </a:lnSpc>
              <a:spcBef>
                <a:spcPts val="0"/>
              </a:spcBef>
              <a:spcAft>
                <a:spcPts val="600"/>
              </a:spcAft>
              <a:buClr>
                <a:srgbClr val="000000"/>
              </a:buClr>
              <a:buSzPts val="2700"/>
              <a:buFont typeface="Verdana"/>
              <a:buChar char="•"/>
            </a:pPr>
            <a:r>
              <a:rPr lang="en-US" sz="2400" i="0" u="none" strike="noStrike" cap="none" dirty="0">
                <a:solidFill>
                  <a:srgbClr val="000000"/>
                </a:solidFill>
              </a:rPr>
              <a:t>Being called into a meeting to address their child’s behaviors</a:t>
            </a:r>
            <a:endParaRPr sz="2400" i="0" u="none" strike="noStrike" cap="none" dirty="0">
              <a:solidFill>
                <a:srgbClr val="000000"/>
              </a:solidFill>
            </a:endParaRPr>
          </a:p>
          <a:p>
            <a:pPr marL="457200" marR="0" lvl="0" indent="-400050" algn="l" rtl="0">
              <a:lnSpc>
                <a:spcPct val="114000"/>
              </a:lnSpc>
              <a:spcBef>
                <a:spcPts val="0"/>
              </a:spcBef>
              <a:spcAft>
                <a:spcPts val="600"/>
              </a:spcAft>
              <a:buClr>
                <a:srgbClr val="000000"/>
              </a:buClr>
              <a:buSzPts val="2700"/>
              <a:buFont typeface="Verdana"/>
              <a:buChar char="•"/>
            </a:pPr>
            <a:r>
              <a:rPr lang="en-US" sz="2400" i="0" u="none" strike="noStrike" cap="none" dirty="0">
                <a:solidFill>
                  <a:srgbClr val="000000"/>
                </a:solidFill>
              </a:rPr>
              <a:t>Uncertainty about what is happening</a:t>
            </a:r>
            <a:endParaRPr sz="2400" i="0" u="none" strike="noStrike" cap="none" dirty="0">
              <a:solidFill>
                <a:srgbClr val="000000"/>
              </a:solidFill>
            </a:endParaRPr>
          </a:p>
          <a:p>
            <a:pPr marL="457200" marR="0" lvl="0" indent="-400050" algn="l" rtl="0">
              <a:lnSpc>
                <a:spcPct val="114000"/>
              </a:lnSpc>
              <a:spcBef>
                <a:spcPts val="0"/>
              </a:spcBef>
              <a:spcAft>
                <a:spcPts val="600"/>
              </a:spcAft>
              <a:buClr>
                <a:srgbClr val="000000"/>
              </a:buClr>
              <a:buSzPts val="2700"/>
              <a:buFont typeface="Verdana"/>
              <a:buChar char="•"/>
            </a:pPr>
            <a:r>
              <a:rPr lang="en-US" sz="2400" i="0" u="none" strike="noStrike" cap="none" dirty="0">
                <a:solidFill>
                  <a:srgbClr val="000000"/>
                </a:solidFill>
              </a:rPr>
              <a:t>Lack of control over decisions being made about their child</a:t>
            </a:r>
            <a:endParaRPr sz="2400" i="0" u="none" strike="noStrike" cap="none" dirty="0">
              <a:solidFill>
                <a:srgbClr val="000000"/>
              </a:solidFill>
            </a:endParaRPr>
          </a:p>
          <a:p>
            <a:pPr marL="457200" marR="0" lvl="0" indent="-400050" algn="l" rtl="0">
              <a:lnSpc>
                <a:spcPct val="114000"/>
              </a:lnSpc>
              <a:spcBef>
                <a:spcPts val="0"/>
              </a:spcBef>
              <a:spcAft>
                <a:spcPts val="600"/>
              </a:spcAft>
              <a:buClr>
                <a:srgbClr val="000000"/>
              </a:buClr>
              <a:buSzPts val="2700"/>
              <a:buFont typeface="Verdana"/>
              <a:buChar char="•"/>
            </a:pPr>
            <a:r>
              <a:rPr lang="en-US" sz="2400" i="0" u="none" strike="noStrike" cap="none" dirty="0">
                <a:solidFill>
                  <a:srgbClr val="000000"/>
                </a:solidFill>
              </a:rPr>
              <a:t>History of negative experiences with the education system</a:t>
            </a:r>
            <a:endParaRPr sz="2400" i="0" u="none" strike="noStrike" cap="none"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11"/>
          <p:cNvSpPr txBox="1">
            <a:spLocks noGrp="1"/>
          </p:cNvSpPr>
          <p:nvPr>
            <p:ph type="title"/>
          </p:nvPr>
        </p:nvSpPr>
        <p:spPr>
          <a:xfrm>
            <a:off x="228600" y="228600"/>
            <a:ext cx="8686799" cy="1143000"/>
          </a:xfrm>
          <a:prstGeom prst="rect">
            <a:avLst/>
          </a:prstGeom>
          <a:solidFill>
            <a:srgbClr val="A9DCF2"/>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C3C"/>
              </a:buClr>
              <a:buSzPts val="4000"/>
              <a:buFont typeface="Verdana"/>
              <a:buNone/>
            </a:pPr>
            <a:r>
              <a:rPr lang="en-US" dirty="0">
                <a:solidFill>
                  <a:srgbClr val="002C3C"/>
                </a:solidFill>
              </a:rPr>
              <a:t>Video Example 1</a:t>
            </a:r>
            <a:endParaRPr dirty="0">
              <a:solidFill>
                <a:srgbClr val="002C3C"/>
              </a:solidFill>
            </a:endParaRPr>
          </a:p>
        </p:txBody>
      </p:sp>
      <p:sp>
        <p:nvSpPr>
          <p:cNvPr id="489" name="Google Shape;489;p11"/>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640"/>
              </a:spcBef>
              <a:spcAft>
                <a:spcPts val="0"/>
              </a:spcAft>
              <a:buSzPts val="3200"/>
              <a:buNone/>
            </a:pPr>
            <a:r>
              <a:rPr lang="en-US" sz="3100" dirty="0"/>
              <a:t>VTSS Trauma Sensitive Approaches for Home &amp; School: </a:t>
            </a:r>
            <a:r>
              <a:rPr lang="en-US" sz="3100" i="1" dirty="0"/>
              <a:t>Understanding Trauma</a:t>
            </a:r>
            <a:endParaRPr sz="3100" i="1" dirty="0"/>
          </a:p>
        </p:txBody>
      </p:sp>
      <p:pic>
        <p:nvPicPr>
          <p:cNvPr id="2" name="E7ACDY5KZE4" title="Embed for the Understanding Trauma video"/>
          <p:cNvPicPr>
            <a:picLocks noRot="1" noChangeAspect="1"/>
          </p:cNvPicPr>
          <p:nvPr>
            <a:videoFile r:link="rId1"/>
          </p:nvPr>
        </p:nvPicPr>
        <p:blipFill>
          <a:blip r:embed="rId4"/>
          <a:stretch>
            <a:fillRect/>
          </a:stretch>
        </p:blipFill>
        <p:spPr>
          <a:xfrm>
            <a:off x="2068830" y="3148965"/>
            <a:ext cx="4572000" cy="25717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0"/>
          <p:cNvSpPr txBox="1">
            <a:spLocks noGrp="1"/>
          </p:cNvSpPr>
          <p:nvPr>
            <p:ph type="title"/>
          </p:nvPr>
        </p:nvSpPr>
        <p:spPr>
          <a:xfrm>
            <a:off x="396974" y="324867"/>
            <a:ext cx="8229600" cy="1259384"/>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3600" dirty="0">
                <a:solidFill>
                  <a:srgbClr val="000000"/>
                </a:solidFill>
              </a:rPr>
              <a:t>Videos: VTSS Trauma Sensitive Approaches for Home &amp; School </a:t>
            </a:r>
            <a:endParaRPr sz="3600" dirty="0">
              <a:solidFill>
                <a:srgbClr val="000000"/>
              </a:solidFill>
            </a:endParaRPr>
          </a:p>
        </p:txBody>
      </p:sp>
      <p:sp>
        <p:nvSpPr>
          <p:cNvPr id="498" name="Google Shape;498;p10"/>
          <p:cNvSpPr txBox="1">
            <a:spLocks noGrp="1"/>
          </p:cNvSpPr>
          <p:nvPr>
            <p:ph type="body" idx="4294967295"/>
          </p:nvPr>
        </p:nvSpPr>
        <p:spPr>
          <a:xfrm>
            <a:off x="457200" y="1777581"/>
            <a:ext cx="8229600" cy="4261712"/>
          </a:xfrm>
          <a:prstGeom prst="rect">
            <a:avLst/>
          </a:prstGeom>
          <a:noFill/>
          <a:ln>
            <a:noFill/>
          </a:ln>
        </p:spPr>
        <p:txBody>
          <a:bodyPr spcFirstLastPara="1" wrap="square" lIns="91425" tIns="45700" rIns="91425" bIns="45700" anchor="t" anchorCtr="0">
            <a:noAutofit/>
          </a:bodyPr>
          <a:lstStyle/>
          <a:p>
            <a:pPr marL="457200" lvl="0" indent="-431800" algn="l" rtl="0">
              <a:lnSpc>
                <a:spcPct val="114000"/>
              </a:lnSpc>
              <a:spcBef>
                <a:spcPts val="0"/>
              </a:spcBef>
              <a:spcAft>
                <a:spcPts val="600"/>
              </a:spcAft>
              <a:buClr>
                <a:schemeClr val="dk1"/>
              </a:buClr>
              <a:buSzPts val="3200"/>
              <a:buChar char="•"/>
            </a:pPr>
            <a:r>
              <a:rPr lang="en-US" sz="2800" dirty="0"/>
              <a:t>Series of three videos: Understanding Trauma; Addressing Trauma; Building Trauma Sensitive Schools</a:t>
            </a:r>
            <a:endParaRPr sz="2800" dirty="0"/>
          </a:p>
          <a:p>
            <a:pPr marL="457200" lvl="0" indent="-431800" algn="l" rtl="0">
              <a:lnSpc>
                <a:spcPct val="114000"/>
              </a:lnSpc>
              <a:spcBef>
                <a:spcPts val="0"/>
              </a:spcBef>
              <a:spcAft>
                <a:spcPts val="600"/>
              </a:spcAft>
              <a:buClr>
                <a:schemeClr val="dk1"/>
              </a:buClr>
              <a:buSzPts val="3200"/>
              <a:buChar char="•"/>
            </a:pPr>
            <a:r>
              <a:rPr lang="en-US" sz="2800" dirty="0"/>
              <a:t>Feature family, educator and clinician voices</a:t>
            </a:r>
            <a:endParaRPr sz="2800" dirty="0"/>
          </a:p>
          <a:p>
            <a:pPr marL="457200" lvl="0" indent="-431800" algn="l" rtl="0">
              <a:lnSpc>
                <a:spcPct val="114000"/>
              </a:lnSpc>
              <a:spcBef>
                <a:spcPts val="0"/>
              </a:spcBef>
              <a:spcAft>
                <a:spcPts val="600"/>
              </a:spcAft>
              <a:buClr>
                <a:schemeClr val="dk1"/>
              </a:buClr>
              <a:buSzPts val="3200"/>
              <a:buChar char="•"/>
            </a:pPr>
            <a:r>
              <a:rPr lang="en-US" sz="2800" dirty="0"/>
              <a:t>Fact sheets to accompany each</a:t>
            </a:r>
            <a:endParaRPr sz="2800" dirty="0"/>
          </a:p>
          <a:p>
            <a:pPr marL="457200" lvl="0" indent="-431800" algn="l" rtl="0">
              <a:lnSpc>
                <a:spcPct val="114000"/>
              </a:lnSpc>
              <a:spcBef>
                <a:spcPts val="0"/>
              </a:spcBef>
              <a:spcAft>
                <a:spcPts val="600"/>
              </a:spcAft>
              <a:buClr>
                <a:schemeClr val="dk1"/>
              </a:buClr>
              <a:buSzPts val="3200"/>
              <a:buChar char="•"/>
            </a:pPr>
            <a:r>
              <a:rPr lang="en-US" sz="2800" dirty="0"/>
              <a:t>Valuable tools for PD and family outreach and building connection</a:t>
            </a:r>
            <a:endParaRP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p13"/>
          <p:cNvSpPr txBox="1">
            <a:spLocks noGrp="1"/>
          </p:cNvSpPr>
          <p:nvPr>
            <p:ph type="title"/>
          </p:nvPr>
        </p:nvSpPr>
        <p:spPr>
          <a:xfrm>
            <a:off x="222250" y="215657"/>
            <a:ext cx="8790300" cy="1484993"/>
          </a:xfrm>
          <a:prstGeom prst="rect">
            <a:avLst/>
          </a:prstGeom>
          <a:solidFill>
            <a:srgbClr val="A9DCF2">
              <a:alpha val="65882"/>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000" dirty="0">
                <a:solidFill>
                  <a:srgbClr val="002C3C"/>
                </a:solidFill>
              </a:rPr>
              <a:t>Discussion: Six Components of</a:t>
            </a:r>
            <a:endParaRPr sz="3000" dirty="0">
              <a:solidFill>
                <a:srgbClr val="002C3C"/>
              </a:solidFill>
            </a:endParaRPr>
          </a:p>
          <a:p>
            <a:pPr marL="0" lvl="0" indent="0" algn="ctr" rtl="0">
              <a:lnSpc>
                <a:spcPct val="100000"/>
              </a:lnSpc>
              <a:spcBef>
                <a:spcPts val="0"/>
              </a:spcBef>
              <a:spcAft>
                <a:spcPts val="0"/>
              </a:spcAft>
              <a:buClr>
                <a:srgbClr val="105775"/>
              </a:buClr>
              <a:buSzPts val="4000"/>
              <a:buFont typeface="Verdana"/>
              <a:buNone/>
            </a:pPr>
            <a:r>
              <a:rPr lang="en-US" sz="3000" dirty="0">
                <a:solidFill>
                  <a:srgbClr val="002C3C"/>
                </a:solidFill>
              </a:rPr>
              <a:t> (</a:t>
            </a:r>
            <a:r>
              <a:rPr lang="en-US" sz="3000" dirty="0" smtClean="0">
                <a:solidFill>
                  <a:srgbClr val="002C3C"/>
                </a:solidFill>
              </a:rPr>
              <a:t>trauma-informed</a:t>
            </a:r>
            <a:r>
              <a:rPr lang="en-US" sz="3000" dirty="0">
                <a:solidFill>
                  <a:srgbClr val="002C3C"/>
                </a:solidFill>
              </a:rPr>
              <a:t>) Family </a:t>
            </a:r>
            <a:r>
              <a:rPr lang="en-US" sz="3000" dirty="0" smtClean="0">
                <a:solidFill>
                  <a:srgbClr val="002C3C"/>
                </a:solidFill>
              </a:rPr>
              <a:t>Engagement – Component #1</a:t>
            </a:r>
            <a:endParaRPr sz="3000" dirty="0">
              <a:solidFill>
                <a:srgbClr val="002C3C"/>
              </a:solidFill>
            </a:endParaRPr>
          </a:p>
        </p:txBody>
      </p:sp>
      <p:sp>
        <p:nvSpPr>
          <p:cNvPr id="504" name="Google Shape;504;p13"/>
          <p:cNvSpPr txBox="1">
            <a:spLocks noGrp="1"/>
          </p:cNvSpPr>
          <p:nvPr>
            <p:ph type="body" idx="1"/>
          </p:nvPr>
        </p:nvSpPr>
        <p:spPr>
          <a:xfrm>
            <a:off x="222250" y="1977096"/>
            <a:ext cx="8601000" cy="2488578"/>
          </a:xfrm>
          <a:prstGeom prst="rect">
            <a:avLst/>
          </a:prstGeom>
          <a:noFill/>
          <a:ln>
            <a:noFill/>
          </a:ln>
        </p:spPr>
        <p:txBody>
          <a:bodyPr spcFirstLastPara="1" wrap="square" lIns="68550" tIns="34275" rIns="68550" bIns="34275" anchor="t" anchorCtr="0">
            <a:noAutofit/>
          </a:bodyPr>
          <a:lstStyle/>
          <a:p>
            <a:pPr marL="0" lvl="0" indent="0" algn="l" rtl="0">
              <a:lnSpc>
                <a:spcPct val="114000"/>
              </a:lnSpc>
              <a:spcBef>
                <a:spcPts val="0"/>
              </a:spcBef>
              <a:spcAft>
                <a:spcPts val="600"/>
              </a:spcAft>
              <a:buSzPts val="2400"/>
              <a:buNone/>
            </a:pPr>
            <a:r>
              <a:rPr lang="en-US" sz="2800" b="1" dirty="0">
                <a:solidFill>
                  <a:srgbClr val="0070C0"/>
                </a:solidFill>
              </a:rPr>
              <a:t>Positive Relationships: </a:t>
            </a:r>
            <a:r>
              <a:rPr lang="en-US" sz="2800" dirty="0"/>
              <a:t>The strengths of all families, including those impacted by trauma, are recognized, valued and honored by school staff. Staff and families recognize families’ needs and cultural experiences to lead to greater understanding and respect among all</a:t>
            </a:r>
            <a:r>
              <a:rPr lang="en-US" sz="2800" dirty="0" smtClean="0"/>
              <a:t>.</a:t>
            </a:r>
            <a:endParaRPr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p13"/>
          <p:cNvSpPr txBox="1">
            <a:spLocks noGrp="1"/>
          </p:cNvSpPr>
          <p:nvPr>
            <p:ph type="title"/>
          </p:nvPr>
        </p:nvSpPr>
        <p:spPr>
          <a:xfrm>
            <a:off x="222250" y="215657"/>
            <a:ext cx="8790300" cy="1484993"/>
          </a:xfrm>
          <a:prstGeom prst="rect">
            <a:avLst/>
          </a:prstGeom>
          <a:solidFill>
            <a:srgbClr val="A9DCF2">
              <a:alpha val="65882"/>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000" dirty="0">
                <a:solidFill>
                  <a:srgbClr val="002C3C"/>
                </a:solidFill>
              </a:rPr>
              <a:t>Discussion: Six Components of</a:t>
            </a:r>
            <a:endParaRPr sz="3000" dirty="0">
              <a:solidFill>
                <a:srgbClr val="002C3C"/>
              </a:solidFill>
            </a:endParaRPr>
          </a:p>
          <a:p>
            <a:pPr marL="0" lvl="0" indent="0" algn="ctr" rtl="0">
              <a:lnSpc>
                <a:spcPct val="100000"/>
              </a:lnSpc>
              <a:spcBef>
                <a:spcPts val="0"/>
              </a:spcBef>
              <a:spcAft>
                <a:spcPts val="0"/>
              </a:spcAft>
              <a:buClr>
                <a:srgbClr val="105775"/>
              </a:buClr>
              <a:buSzPts val="4000"/>
              <a:buFont typeface="Verdana"/>
              <a:buNone/>
            </a:pPr>
            <a:r>
              <a:rPr lang="en-US" sz="3000" dirty="0">
                <a:solidFill>
                  <a:srgbClr val="002C3C"/>
                </a:solidFill>
              </a:rPr>
              <a:t> (</a:t>
            </a:r>
            <a:r>
              <a:rPr lang="en-US" sz="3000" dirty="0" smtClean="0">
                <a:solidFill>
                  <a:srgbClr val="002C3C"/>
                </a:solidFill>
              </a:rPr>
              <a:t>trauma-informed</a:t>
            </a:r>
            <a:r>
              <a:rPr lang="en-US" sz="3000" dirty="0">
                <a:solidFill>
                  <a:srgbClr val="002C3C"/>
                </a:solidFill>
              </a:rPr>
              <a:t>) Family </a:t>
            </a:r>
            <a:r>
              <a:rPr lang="en-US" sz="3000" dirty="0" smtClean="0">
                <a:solidFill>
                  <a:srgbClr val="002C3C"/>
                </a:solidFill>
              </a:rPr>
              <a:t>Engagement – Component #2</a:t>
            </a:r>
            <a:endParaRPr sz="3000" dirty="0">
              <a:solidFill>
                <a:srgbClr val="002C3C"/>
              </a:solidFill>
            </a:endParaRPr>
          </a:p>
        </p:txBody>
      </p:sp>
      <p:sp>
        <p:nvSpPr>
          <p:cNvPr id="504" name="Google Shape;504;p13"/>
          <p:cNvSpPr txBox="1">
            <a:spLocks noGrp="1"/>
          </p:cNvSpPr>
          <p:nvPr>
            <p:ph type="body" idx="1"/>
          </p:nvPr>
        </p:nvSpPr>
        <p:spPr>
          <a:xfrm>
            <a:off x="222250" y="1796343"/>
            <a:ext cx="8601000" cy="2488578"/>
          </a:xfrm>
          <a:prstGeom prst="rect">
            <a:avLst/>
          </a:prstGeom>
          <a:noFill/>
          <a:ln>
            <a:noFill/>
          </a:ln>
        </p:spPr>
        <p:txBody>
          <a:bodyPr spcFirstLastPara="1" wrap="square" lIns="68550" tIns="34275" rIns="68550" bIns="34275" anchor="t" anchorCtr="0">
            <a:noAutofit/>
          </a:bodyPr>
          <a:lstStyle/>
          <a:p>
            <a:pPr marL="0" indent="0">
              <a:lnSpc>
                <a:spcPct val="114000"/>
              </a:lnSpc>
              <a:spcBef>
                <a:spcPts val="0"/>
              </a:spcBef>
              <a:spcAft>
                <a:spcPts val="600"/>
              </a:spcAft>
              <a:buSzPts val="2400"/>
              <a:buNone/>
            </a:pPr>
            <a:r>
              <a:rPr lang="en-US" sz="2800" b="1" dirty="0" smtClean="0">
                <a:solidFill>
                  <a:srgbClr val="0070C0"/>
                </a:solidFill>
              </a:rPr>
              <a:t>Family </a:t>
            </a:r>
            <a:r>
              <a:rPr lang="en-US" sz="2800" b="1" dirty="0">
                <a:solidFill>
                  <a:srgbClr val="0070C0"/>
                </a:solidFill>
              </a:rPr>
              <a:t>Empowerment: </a:t>
            </a:r>
            <a:r>
              <a:rPr lang="en-US" sz="2800" dirty="0"/>
              <a:t>Families are valued, encouraged and supported to be equal partners in their children’s education. </a:t>
            </a:r>
            <a:r>
              <a:rPr lang="en-US" sz="2800" dirty="0"/>
              <a:t>Efforts to empower families impacted by trauma are ongoing, consistent and authentic. </a:t>
            </a:r>
            <a:r>
              <a:rPr lang="en-US" sz="2800" dirty="0"/>
              <a:t>Families are offered relevant and trauma sensitive resources (ex., training, stipends, technology access) to build skills to serve as leaders, advocates, supporters and partners with staff in student learning</a:t>
            </a:r>
            <a:r>
              <a:rPr lang="en-US" sz="2800" dirty="0" smtClean="0"/>
              <a:t>.</a:t>
            </a:r>
            <a:endParaRPr sz="2800" dirty="0"/>
          </a:p>
        </p:txBody>
      </p:sp>
    </p:spTree>
    <p:extLst>
      <p:ext uri="{BB962C8B-B14F-4D97-AF65-F5344CB8AC3E}">
        <p14:creationId xmlns:p14="http://schemas.microsoft.com/office/powerpoint/2010/main" val="2086233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p13"/>
          <p:cNvSpPr txBox="1">
            <a:spLocks noGrp="1"/>
          </p:cNvSpPr>
          <p:nvPr>
            <p:ph type="title"/>
          </p:nvPr>
        </p:nvSpPr>
        <p:spPr>
          <a:xfrm>
            <a:off x="222250" y="215657"/>
            <a:ext cx="8790300" cy="1484993"/>
          </a:xfrm>
          <a:prstGeom prst="rect">
            <a:avLst/>
          </a:prstGeom>
          <a:solidFill>
            <a:srgbClr val="A9DCF2">
              <a:alpha val="65882"/>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000" dirty="0">
                <a:solidFill>
                  <a:srgbClr val="002C3C"/>
                </a:solidFill>
              </a:rPr>
              <a:t>Discussion: Six Components of</a:t>
            </a:r>
            <a:endParaRPr sz="3000" dirty="0">
              <a:solidFill>
                <a:srgbClr val="002C3C"/>
              </a:solidFill>
            </a:endParaRPr>
          </a:p>
          <a:p>
            <a:pPr marL="0" lvl="0" indent="0" algn="ctr" rtl="0">
              <a:lnSpc>
                <a:spcPct val="100000"/>
              </a:lnSpc>
              <a:spcBef>
                <a:spcPts val="0"/>
              </a:spcBef>
              <a:spcAft>
                <a:spcPts val="0"/>
              </a:spcAft>
              <a:buClr>
                <a:srgbClr val="105775"/>
              </a:buClr>
              <a:buSzPts val="4000"/>
              <a:buFont typeface="Verdana"/>
              <a:buNone/>
            </a:pPr>
            <a:r>
              <a:rPr lang="en-US" sz="3000" dirty="0">
                <a:solidFill>
                  <a:srgbClr val="002C3C"/>
                </a:solidFill>
              </a:rPr>
              <a:t> (</a:t>
            </a:r>
            <a:r>
              <a:rPr lang="en-US" sz="3000" dirty="0" smtClean="0">
                <a:solidFill>
                  <a:srgbClr val="002C3C"/>
                </a:solidFill>
              </a:rPr>
              <a:t>trauma-informed</a:t>
            </a:r>
            <a:r>
              <a:rPr lang="en-US" sz="3000" dirty="0">
                <a:solidFill>
                  <a:srgbClr val="002C3C"/>
                </a:solidFill>
              </a:rPr>
              <a:t>) Family </a:t>
            </a:r>
            <a:r>
              <a:rPr lang="en-US" sz="3000" dirty="0" smtClean="0">
                <a:solidFill>
                  <a:srgbClr val="002C3C"/>
                </a:solidFill>
              </a:rPr>
              <a:t>Engagement – Component #3</a:t>
            </a:r>
            <a:endParaRPr sz="3000" dirty="0">
              <a:solidFill>
                <a:srgbClr val="002C3C"/>
              </a:solidFill>
            </a:endParaRPr>
          </a:p>
        </p:txBody>
      </p:sp>
      <p:sp>
        <p:nvSpPr>
          <p:cNvPr id="504" name="Google Shape;504;p13"/>
          <p:cNvSpPr txBox="1">
            <a:spLocks noGrp="1"/>
          </p:cNvSpPr>
          <p:nvPr>
            <p:ph type="body" idx="1"/>
          </p:nvPr>
        </p:nvSpPr>
        <p:spPr>
          <a:xfrm>
            <a:off x="222250" y="1945198"/>
            <a:ext cx="8601000" cy="2488578"/>
          </a:xfrm>
          <a:prstGeom prst="rect">
            <a:avLst/>
          </a:prstGeom>
          <a:noFill/>
          <a:ln>
            <a:noFill/>
          </a:ln>
        </p:spPr>
        <p:txBody>
          <a:bodyPr spcFirstLastPara="1" wrap="square" lIns="68550" tIns="34275" rIns="68550" bIns="34275" anchor="t" anchorCtr="0">
            <a:noAutofit/>
          </a:bodyPr>
          <a:lstStyle/>
          <a:p>
            <a:pPr marL="0" indent="0">
              <a:lnSpc>
                <a:spcPct val="114000"/>
              </a:lnSpc>
              <a:spcBef>
                <a:spcPts val="0"/>
              </a:spcBef>
              <a:spcAft>
                <a:spcPts val="600"/>
              </a:spcAft>
              <a:buSzPts val="2400"/>
              <a:buNone/>
            </a:pPr>
            <a:r>
              <a:rPr lang="en-US" sz="2800" b="1" dirty="0" smtClean="0">
                <a:solidFill>
                  <a:srgbClr val="0070C0"/>
                </a:solidFill>
              </a:rPr>
              <a:t>Leadership</a:t>
            </a:r>
            <a:r>
              <a:rPr lang="en-US" sz="2800" b="1" dirty="0">
                <a:solidFill>
                  <a:srgbClr val="0070C0"/>
                </a:solidFill>
              </a:rPr>
              <a:t>: </a:t>
            </a:r>
            <a:r>
              <a:rPr lang="en-US" sz="2800" dirty="0"/>
              <a:t>Leaders demonstrate ongoing commitment to family engagement overall and to creating and fostering a trauma-responsive school environment. </a:t>
            </a:r>
            <a:r>
              <a:rPr lang="en-US" sz="2800" dirty="0"/>
              <a:t>Understands and dedicates resources to students, families and staff to offer trauma-sensitive approaches at all three tiers.</a:t>
            </a:r>
          </a:p>
          <a:p>
            <a:pPr marL="0" indent="0">
              <a:lnSpc>
                <a:spcPct val="114000"/>
              </a:lnSpc>
              <a:spcBef>
                <a:spcPts val="0"/>
              </a:spcBef>
              <a:spcAft>
                <a:spcPts val="600"/>
              </a:spcAft>
              <a:buSzPts val="2400"/>
              <a:buNone/>
            </a:pPr>
            <a:endParaRPr sz="2800" dirty="0"/>
          </a:p>
        </p:txBody>
      </p:sp>
    </p:spTree>
    <p:extLst>
      <p:ext uri="{BB962C8B-B14F-4D97-AF65-F5344CB8AC3E}">
        <p14:creationId xmlns:p14="http://schemas.microsoft.com/office/powerpoint/2010/main" val="2966798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p13"/>
          <p:cNvSpPr txBox="1">
            <a:spLocks noGrp="1"/>
          </p:cNvSpPr>
          <p:nvPr>
            <p:ph type="title"/>
          </p:nvPr>
        </p:nvSpPr>
        <p:spPr>
          <a:xfrm>
            <a:off x="222250" y="215657"/>
            <a:ext cx="8790300" cy="1484993"/>
          </a:xfrm>
          <a:prstGeom prst="rect">
            <a:avLst/>
          </a:prstGeom>
          <a:solidFill>
            <a:srgbClr val="A9DCF2">
              <a:alpha val="65882"/>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000" dirty="0">
                <a:solidFill>
                  <a:srgbClr val="002C3C"/>
                </a:solidFill>
              </a:rPr>
              <a:t>Discussion: Six Components of</a:t>
            </a:r>
            <a:endParaRPr sz="3000" dirty="0">
              <a:solidFill>
                <a:srgbClr val="002C3C"/>
              </a:solidFill>
            </a:endParaRPr>
          </a:p>
          <a:p>
            <a:pPr marL="0" lvl="0" indent="0" algn="ctr" rtl="0">
              <a:lnSpc>
                <a:spcPct val="100000"/>
              </a:lnSpc>
              <a:spcBef>
                <a:spcPts val="0"/>
              </a:spcBef>
              <a:spcAft>
                <a:spcPts val="0"/>
              </a:spcAft>
              <a:buClr>
                <a:srgbClr val="105775"/>
              </a:buClr>
              <a:buSzPts val="4000"/>
              <a:buFont typeface="Verdana"/>
              <a:buNone/>
            </a:pPr>
            <a:r>
              <a:rPr lang="en-US" sz="3000" dirty="0">
                <a:solidFill>
                  <a:srgbClr val="002C3C"/>
                </a:solidFill>
              </a:rPr>
              <a:t> (</a:t>
            </a:r>
            <a:r>
              <a:rPr lang="en-US" sz="3000" dirty="0" smtClean="0">
                <a:solidFill>
                  <a:srgbClr val="002C3C"/>
                </a:solidFill>
              </a:rPr>
              <a:t>trauma-informed</a:t>
            </a:r>
            <a:r>
              <a:rPr lang="en-US" sz="3000" dirty="0">
                <a:solidFill>
                  <a:srgbClr val="002C3C"/>
                </a:solidFill>
              </a:rPr>
              <a:t>) Family </a:t>
            </a:r>
            <a:r>
              <a:rPr lang="en-US" sz="3000" dirty="0" smtClean="0">
                <a:solidFill>
                  <a:srgbClr val="002C3C"/>
                </a:solidFill>
              </a:rPr>
              <a:t>Engagement – Component #4</a:t>
            </a:r>
            <a:endParaRPr sz="3000" dirty="0">
              <a:solidFill>
                <a:srgbClr val="002C3C"/>
              </a:solidFill>
            </a:endParaRPr>
          </a:p>
        </p:txBody>
      </p:sp>
      <p:sp>
        <p:nvSpPr>
          <p:cNvPr id="504" name="Google Shape;504;p13"/>
          <p:cNvSpPr txBox="1">
            <a:spLocks noGrp="1"/>
          </p:cNvSpPr>
          <p:nvPr>
            <p:ph type="body" idx="1"/>
          </p:nvPr>
        </p:nvSpPr>
        <p:spPr>
          <a:xfrm>
            <a:off x="222250" y="1881403"/>
            <a:ext cx="8601000" cy="2488578"/>
          </a:xfrm>
          <a:prstGeom prst="rect">
            <a:avLst/>
          </a:prstGeom>
          <a:noFill/>
          <a:ln>
            <a:noFill/>
          </a:ln>
        </p:spPr>
        <p:txBody>
          <a:bodyPr spcFirstLastPara="1" wrap="square" lIns="68550" tIns="34275" rIns="68550" bIns="34275" anchor="t" anchorCtr="0">
            <a:noAutofit/>
          </a:bodyPr>
          <a:lstStyle/>
          <a:p>
            <a:pPr marL="0" indent="0">
              <a:lnSpc>
                <a:spcPct val="114000"/>
              </a:lnSpc>
              <a:spcBef>
                <a:spcPts val="0"/>
              </a:spcBef>
              <a:spcAft>
                <a:spcPts val="600"/>
              </a:spcAft>
              <a:buSzPts val="2400"/>
              <a:buNone/>
            </a:pPr>
            <a:r>
              <a:rPr lang="en-US" sz="2800" b="1" dirty="0" smtClean="0">
                <a:solidFill>
                  <a:srgbClr val="0070C0"/>
                </a:solidFill>
              </a:rPr>
              <a:t>Data-based </a:t>
            </a:r>
            <a:r>
              <a:rPr lang="en-US" sz="2800" b="1" dirty="0">
                <a:solidFill>
                  <a:srgbClr val="0070C0"/>
                </a:solidFill>
              </a:rPr>
              <a:t>Goals and Outcomes:</a:t>
            </a:r>
            <a:r>
              <a:rPr lang="en-US" sz="2800" dirty="0">
                <a:solidFill>
                  <a:srgbClr val="0C0C0C"/>
                </a:solidFill>
              </a:rPr>
              <a:t> Goals related to family and community engagement reflect the culture and experience of those in the community. Goals might include family and child/youth resiliency, staff readiness to use trauma sensitive strategies, staff self-care. Evaluation of outcomes is conducted in a way that does not risk </a:t>
            </a:r>
            <a:r>
              <a:rPr lang="en-US" sz="2800" dirty="0" err="1">
                <a:solidFill>
                  <a:srgbClr val="0C0C0C"/>
                </a:solidFill>
              </a:rPr>
              <a:t>retraumatization</a:t>
            </a:r>
            <a:r>
              <a:rPr lang="en-US" sz="2800" dirty="0">
                <a:solidFill>
                  <a:srgbClr val="0C0C0C"/>
                </a:solidFill>
              </a:rPr>
              <a:t>.</a:t>
            </a:r>
            <a:endParaRPr lang="en-US" sz="2800" dirty="0"/>
          </a:p>
          <a:p>
            <a:pPr marL="0" indent="0">
              <a:lnSpc>
                <a:spcPct val="114000"/>
              </a:lnSpc>
              <a:spcBef>
                <a:spcPts val="0"/>
              </a:spcBef>
              <a:spcAft>
                <a:spcPts val="600"/>
              </a:spcAft>
              <a:buSzPts val="2400"/>
              <a:buNone/>
            </a:pPr>
            <a:endParaRPr sz="2800" dirty="0"/>
          </a:p>
        </p:txBody>
      </p:sp>
    </p:spTree>
    <p:extLst>
      <p:ext uri="{BB962C8B-B14F-4D97-AF65-F5344CB8AC3E}">
        <p14:creationId xmlns:p14="http://schemas.microsoft.com/office/powerpoint/2010/main" val="2573013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404"/>
        <p:cNvGrpSpPr/>
        <p:nvPr/>
      </p:nvGrpSpPr>
      <p:grpSpPr>
        <a:xfrm>
          <a:off x="0" y="0"/>
          <a:ext cx="0" cy="0"/>
          <a:chOff x="0" y="0"/>
          <a:chExt cx="0" cy="0"/>
        </a:xfrm>
      </p:grpSpPr>
      <p:sp>
        <p:nvSpPr>
          <p:cNvPr id="405" name="Google Shape;405;g897ad83204_0_6"/>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457200" lvl="0" indent="-342900" algn="l" rtl="0">
              <a:lnSpc>
                <a:spcPct val="150000"/>
              </a:lnSpc>
              <a:spcBef>
                <a:spcPts val="360"/>
              </a:spcBef>
              <a:spcAft>
                <a:spcPts val="0"/>
              </a:spcAft>
              <a:buSzPts val="1800"/>
              <a:buChar char="●"/>
            </a:pPr>
            <a:r>
              <a:rPr lang="en-US" dirty="0"/>
              <a:t>In person training</a:t>
            </a:r>
            <a:endParaRPr dirty="0"/>
          </a:p>
          <a:p>
            <a:pPr marL="457200" lvl="0" indent="-342900" algn="l" rtl="0">
              <a:lnSpc>
                <a:spcPct val="150000"/>
              </a:lnSpc>
              <a:spcBef>
                <a:spcPts val="0"/>
              </a:spcBef>
              <a:spcAft>
                <a:spcPts val="0"/>
              </a:spcAft>
              <a:buSzPts val="1800"/>
              <a:buChar char="●"/>
            </a:pPr>
            <a:r>
              <a:rPr lang="en-US" dirty="0"/>
              <a:t>Presenter notes and information</a:t>
            </a:r>
            <a:endParaRPr dirty="0"/>
          </a:p>
        </p:txBody>
      </p:sp>
      <p:sp>
        <p:nvSpPr>
          <p:cNvPr id="406" name="Google Shape;406;g897ad83204_0_6"/>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Hidden Slide #2</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p13"/>
          <p:cNvSpPr txBox="1">
            <a:spLocks noGrp="1"/>
          </p:cNvSpPr>
          <p:nvPr>
            <p:ph type="title"/>
          </p:nvPr>
        </p:nvSpPr>
        <p:spPr>
          <a:xfrm>
            <a:off x="222250" y="215657"/>
            <a:ext cx="8790300" cy="1484993"/>
          </a:xfrm>
          <a:prstGeom prst="rect">
            <a:avLst/>
          </a:prstGeom>
          <a:solidFill>
            <a:srgbClr val="A9DCF2">
              <a:alpha val="65882"/>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000" dirty="0">
                <a:solidFill>
                  <a:srgbClr val="002C3C"/>
                </a:solidFill>
              </a:rPr>
              <a:t>Discussion: Six Components of</a:t>
            </a:r>
            <a:endParaRPr sz="3000" dirty="0">
              <a:solidFill>
                <a:srgbClr val="002C3C"/>
              </a:solidFill>
            </a:endParaRPr>
          </a:p>
          <a:p>
            <a:pPr marL="0" lvl="0" indent="0" algn="ctr" rtl="0">
              <a:lnSpc>
                <a:spcPct val="100000"/>
              </a:lnSpc>
              <a:spcBef>
                <a:spcPts val="0"/>
              </a:spcBef>
              <a:spcAft>
                <a:spcPts val="0"/>
              </a:spcAft>
              <a:buClr>
                <a:srgbClr val="105775"/>
              </a:buClr>
              <a:buSzPts val="4000"/>
              <a:buFont typeface="Verdana"/>
              <a:buNone/>
            </a:pPr>
            <a:r>
              <a:rPr lang="en-US" sz="3000" dirty="0">
                <a:solidFill>
                  <a:srgbClr val="002C3C"/>
                </a:solidFill>
              </a:rPr>
              <a:t> (</a:t>
            </a:r>
            <a:r>
              <a:rPr lang="en-US" sz="3000" dirty="0" smtClean="0">
                <a:solidFill>
                  <a:srgbClr val="002C3C"/>
                </a:solidFill>
              </a:rPr>
              <a:t>trauma-informed</a:t>
            </a:r>
            <a:r>
              <a:rPr lang="en-US" sz="3000" dirty="0">
                <a:solidFill>
                  <a:srgbClr val="002C3C"/>
                </a:solidFill>
              </a:rPr>
              <a:t>) Family </a:t>
            </a:r>
            <a:r>
              <a:rPr lang="en-US" sz="3000" dirty="0" smtClean="0">
                <a:solidFill>
                  <a:srgbClr val="002C3C"/>
                </a:solidFill>
              </a:rPr>
              <a:t>Engagement – Component #5</a:t>
            </a:r>
            <a:endParaRPr sz="3000" dirty="0">
              <a:solidFill>
                <a:srgbClr val="002C3C"/>
              </a:solidFill>
            </a:endParaRPr>
          </a:p>
        </p:txBody>
      </p:sp>
      <p:sp>
        <p:nvSpPr>
          <p:cNvPr id="504" name="Google Shape;504;p13"/>
          <p:cNvSpPr txBox="1">
            <a:spLocks noGrp="1"/>
          </p:cNvSpPr>
          <p:nvPr>
            <p:ph type="body" idx="1"/>
          </p:nvPr>
        </p:nvSpPr>
        <p:spPr>
          <a:xfrm>
            <a:off x="222250" y="1881403"/>
            <a:ext cx="8601000" cy="2488578"/>
          </a:xfrm>
          <a:prstGeom prst="rect">
            <a:avLst/>
          </a:prstGeom>
          <a:noFill/>
          <a:ln>
            <a:noFill/>
          </a:ln>
        </p:spPr>
        <p:txBody>
          <a:bodyPr spcFirstLastPara="1" wrap="square" lIns="68550" tIns="34275" rIns="68550" bIns="34275" anchor="t" anchorCtr="0">
            <a:noAutofit/>
          </a:bodyPr>
          <a:lstStyle/>
          <a:p>
            <a:pPr marL="0" indent="0">
              <a:lnSpc>
                <a:spcPct val="114000"/>
              </a:lnSpc>
              <a:spcBef>
                <a:spcPts val="0"/>
              </a:spcBef>
              <a:spcAft>
                <a:spcPts val="600"/>
              </a:spcAft>
              <a:buSzPts val="2400"/>
              <a:buNone/>
            </a:pPr>
            <a:r>
              <a:rPr lang="en-US" sz="2800" b="1" dirty="0" smtClean="0">
                <a:solidFill>
                  <a:srgbClr val="0070C0"/>
                </a:solidFill>
              </a:rPr>
              <a:t>Multi‐tiered/Multi-dimensional Approach</a:t>
            </a:r>
            <a:r>
              <a:rPr lang="en-US" sz="2800" b="1" dirty="0">
                <a:solidFill>
                  <a:srgbClr val="0070C0"/>
                </a:solidFill>
              </a:rPr>
              <a:t>: </a:t>
            </a:r>
            <a:r>
              <a:rPr lang="en-US" sz="2800" dirty="0">
                <a:solidFill>
                  <a:srgbClr val="0C0C0C"/>
                </a:solidFill>
              </a:rPr>
              <a:t>Families understand tier distinctions and implications for their children. Approaches for dialoguing with families are varied, accommodating common triggers and challenges. Responses and interventions at families at tier 2 and 3 account for possible stressors. </a:t>
            </a:r>
          </a:p>
          <a:p>
            <a:pPr marL="0" indent="0">
              <a:lnSpc>
                <a:spcPct val="114000"/>
              </a:lnSpc>
              <a:spcBef>
                <a:spcPts val="0"/>
              </a:spcBef>
              <a:spcAft>
                <a:spcPts val="600"/>
              </a:spcAft>
              <a:buSzPts val="2400"/>
              <a:buNone/>
            </a:pPr>
            <a:endParaRPr sz="2800" dirty="0"/>
          </a:p>
        </p:txBody>
      </p:sp>
    </p:spTree>
    <p:extLst>
      <p:ext uri="{BB962C8B-B14F-4D97-AF65-F5344CB8AC3E}">
        <p14:creationId xmlns:p14="http://schemas.microsoft.com/office/powerpoint/2010/main" val="536538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p13"/>
          <p:cNvSpPr txBox="1">
            <a:spLocks noGrp="1"/>
          </p:cNvSpPr>
          <p:nvPr>
            <p:ph type="title"/>
          </p:nvPr>
        </p:nvSpPr>
        <p:spPr>
          <a:xfrm>
            <a:off x="222250" y="215657"/>
            <a:ext cx="8790300" cy="1484993"/>
          </a:xfrm>
          <a:prstGeom prst="rect">
            <a:avLst/>
          </a:prstGeom>
          <a:solidFill>
            <a:srgbClr val="A9DCF2">
              <a:alpha val="65882"/>
            </a:srgbClr>
          </a:solid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000" dirty="0">
                <a:solidFill>
                  <a:srgbClr val="002C3C"/>
                </a:solidFill>
              </a:rPr>
              <a:t>Discussion: Six Components of</a:t>
            </a:r>
            <a:endParaRPr sz="3000" dirty="0">
              <a:solidFill>
                <a:srgbClr val="002C3C"/>
              </a:solidFill>
            </a:endParaRPr>
          </a:p>
          <a:p>
            <a:pPr marL="0" lvl="0" indent="0" algn="ctr" rtl="0">
              <a:lnSpc>
                <a:spcPct val="100000"/>
              </a:lnSpc>
              <a:spcBef>
                <a:spcPts val="0"/>
              </a:spcBef>
              <a:spcAft>
                <a:spcPts val="0"/>
              </a:spcAft>
              <a:buClr>
                <a:srgbClr val="105775"/>
              </a:buClr>
              <a:buSzPts val="4000"/>
              <a:buFont typeface="Verdana"/>
              <a:buNone/>
            </a:pPr>
            <a:r>
              <a:rPr lang="en-US" sz="3000" dirty="0">
                <a:solidFill>
                  <a:srgbClr val="002C3C"/>
                </a:solidFill>
              </a:rPr>
              <a:t> (</a:t>
            </a:r>
            <a:r>
              <a:rPr lang="en-US" sz="3000" dirty="0" smtClean="0">
                <a:solidFill>
                  <a:srgbClr val="002C3C"/>
                </a:solidFill>
              </a:rPr>
              <a:t>trauma-informed</a:t>
            </a:r>
            <a:r>
              <a:rPr lang="en-US" sz="3000" dirty="0">
                <a:solidFill>
                  <a:srgbClr val="002C3C"/>
                </a:solidFill>
              </a:rPr>
              <a:t>) Family </a:t>
            </a:r>
            <a:r>
              <a:rPr lang="en-US" sz="3000" dirty="0" smtClean="0">
                <a:solidFill>
                  <a:srgbClr val="002C3C"/>
                </a:solidFill>
              </a:rPr>
              <a:t>Engagement – Component #6</a:t>
            </a:r>
            <a:endParaRPr sz="3000" dirty="0">
              <a:solidFill>
                <a:srgbClr val="002C3C"/>
              </a:solidFill>
            </a:endParaRPr>
          </a:p>
        </p:txBody>
      </p:sp>
      <p:sp>
        <p:nvSpPr>
          <p:cNvPr id="504" name="Google Shape;504;p13"/>
          <p:cNvSpPr txBox="1">
            <a:spLocks noGrp="1"/>
          </p:cNvSpPr>
          <p:nvPr>
            <p:ph type="body" idx="1"/>
          </p:nvPr>
        </p:nvSpPr>
        <p:spPr>
          <a:xfrm>
            <a:off x="222250" y="1881403"/>
            <a:ext cx="8601000" cy="2488578"/>
          </a:xfrm>
          <a:prstGeom prst="rect">
            <a:avLst/>
          </a:prstGeom>
          <a:noFill/>
          <a:ln>
            <a:noFill/>
          </a:ln>
        </p:spPr>
        <p:txBody>
          <a:bodyPr spcFirstLastPara="1" wrap="square" lIns="68550" tIns="34275" rIns="68550" bIns="34275" anchor="t" anchorCtr="0">
            <a:noAutofit/>
          </a:bodyPr>
          <a:lstStyle/>
          <a:p>
            <a:pPr marL="0" indent="0">
              <a:lnSpc>
                <a:spcPct val="114000"/>
              </a:lnSpc>
              <a:spcBef>
                <a:spcPts val="0"/>
              </a:spcBef>
              <a:spcAft>
                <a:spcPts val="600"/>
              </a:spcAft>
              <a:buSzPts val="2400"/>
              <a:buNone/>
            </a:pPr>
            <a:r>
              <a:rPr lang="en-US" sz="2800" b="1" dirty="0" smtClean="0">
                <a:solidFill>
                  <a:srgbClr val="0070C0"/>
                </a:solidFill>
              </a:rPr>
              <a:t>Collaborative </a:t>
            </a:r>
            <a:r>
              <a:rPr lang="en-US" sz="2800" b="1" dirty="0">
                <a:solidFill>
                  <a:srgbClr val="0070C0"/>
                </a:solidFill>
              </a:rPr>
              <a:t>Problem Solving: </a:t>
            </a:r>
            <a:r>
              <a:rPr lang="en-US" sz="2800" dirty="0"/>
              <a:t>For students receiving tier 2 &amp; 3 supports, family input is obtained and utilized in a way that minimizes risk of triggers. Family participation is encouraged and made accessible in the problem solving process. Linkages to clinical and other community services with trauma expertise are made when appropriate.</a:t>
            </a:r>
          </a:p>
          <a:p>
            <a:pPr marL="0" indent="0">
              <a:lnSpc>
                <a:spcPct val="114000"/>
              </a:lnSpc>
              <a:spcBef>
                <a:spcPts val="0"/>
              </a:spcBef>
              <a:spcAft>
                <a:spcPts val="600"/>
              </a:spcAft>
              <a:buSzPts val="2400"/>
              <a:buNone/>
            </a:pPr>
            <a:endParaRPr sz="2800" dirty="0"/>
          </a:p>
        </p:txBody>
      </p:sp>
    </p:spTree>
    <p:extLst>
      <p:ext uri="{BB962C8B-B14F-4D97-AF65-F5344CB8AC3E}">
        <p14:creationId xmlns:p14="http://schemas.microsoft.com/office/powerpoint/2010/main" val="2765888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12"/>
          <p:cNvSpPr txBox="1">
            <a:spLocks noGrp="1"/>
          </p:cNvSpPr>
          <p:nvPr>
            <p:ph type="title"/>
          </p:nvPr>
        </p:nvSpPr>
        <p:spPr>
          <a:xfrm>
            <a:off x="457200" y="189578"/>
            <a:ext cx="8229600" cy="1143000"/>
          </a:xfrm>
          <a:prstGeom prst="rect">
            <a:avLst/>
          </a:prstGeom>
          <a:solidFill>
            <a:srgbClr val="A9DCF2">
              <a:alpha val="66274"/>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3800"/>
              <a:buFont typeface="Verdana"/>
              <a:buNone/>
            </a:pPr>
            <a:r>
              <a:rPr lang="en-US" sz="3200" dirty="0">
                <a:solidFill>
                  <a:srgbClr val="002C3C"/>
                </a:solidFill>
              </a:rPr>
              <a:t>Practice: </a:t>
            </a:r>
            <a:r>
              <a:rPr lang="en-US" sz="3200" i="0" u="none" strike="noStrike" cap="none" dirty="0">
                <a:solidFill>
                  <a:srgbClr val="002C3C"/>
                </a:solidFill>
              </a:rPr>
              <a:t>Trauma-Sensitive</a:t>
            </a:r>
            <a:endParaRPr sz="3200" i="0" u="none" strike="noStrike" cap="none" dirty="0">
              <a:solidFill>
                <a:srgbClr val="002C3C"/>
              </a:solidFill>
            </a:endParaRPr>
          </a:p>
          <a:p>
            <a:pPr marL="0" marR="0" lvl="0" indent="0" algn="ctr" rtl="0">
              <a:lnSpc>
                <a:spcPct val="100000"/>
              </a:lnSpc>
              <a:spcBef>
                <a:spcPts val="0"/>
              </a:spcBef>
              <a:spcAft>
                <a:spcPts val="0"/>
              </a:spcAft>
              <a:buClr>
                <a:schemeClr val="accent6"/>
              </a:buClr>
              <a:buSzPts val="3800"/>
              <a:buFont typeface="Verdana"/>
              <a:buNone/>
            </a:pPr>
            <a:r>
              <a:rPr lang="en-US" sz="3200" i="0" u="none" strike="noStrike" cap="none" dirty="0">
                <a:solidFill>
                  <a:srgbClr val="002C3C"/>
                </a:solidFill>
              </a:rPr>
              <a:t>Organizations</a:t>
            </a:r>
            <a:endParaRPr sz="3200" i="0" u="none" strike="noStrike" cap="none" dirty="0">
              <a:solidFill>
                <a:srgbClr val="002C3C"/>
              </a:solidFill>
            </a:endParaRPr>
          </a:p>
        </p:txBody>
      </p:sp>
      <p:sp>
        <p:nvSpPr>
          <p:cNvPr id="525" name="Google Shape;525;p12"/>
          <p:cNvSpPr txBox="1">
            <a:spLocks noGrp="1"/>
          </p:cNvSpPr>
          <p:nvPr>
            <p:ph type="body" idx="4294967295"/>
          </p:nvPr>
        </p:nvSpPr>
        <p:spPr>
          <a:xfrm>
            <a:off x="457200" y="1531088"/>
            <a:ext cx="8229600" cy="5162651"/>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600"/>
              </a:spcAft>
              <a:buClr>
                <a:schemeClr val="dk1"/>
              </a:buClr>
              <a:buSzPts val="2380"/>
              <a:buFont typeface="Arial"/>
              <a:buNone/>
            </a:pPr>
            <a:r>
              <a:rPr lang="en-US" sz="2400" i="0" u="none" strike="noStrike" cap="none" dirty="0">
                <a:solidFill>
                  <a:schemeClr val="dk1"/>
                </a:solidFill>
              </a:rPr>
              <a:t>A trauma sensitive school or organization is responsive to trauma by:</a:t>
            </a:r>
            <a:endParaRPr sz="2400" i="0" u="none" strike="noStrike" cap="none" dirty="0">
              <a:solidFill>
                <a:schemeClr val="dk1"/>
              </a:solidFill>
            </a:endParaRPr>
          </a:p>
          <a:p>
            <a:pPr marL="342900" marR="0" lvl="0" indent="-342900" algn="l" rtl="0">
              <a:lnSpc>
                <a:spcPct val="114000"/>
              </a:lnSpc>
              <a:spcBef>
                <a:spcPts val="0"/>
              </a:spcBef>
              <a:spcAft>
                <a:spcPts val="600"/>
              </a:spcAft>
              <a:buClr>
                <a:schemeClr val="dk1"/>
              </a:buClr>
              <a:buSzPts val="2400"/>
              <a:buFont typeface="Arial"/>
              <a:buChar char="•"/>
            </a:pPr>
            <a:r>
              <a:rPr lang="en-US" sz="2400" b="1" i="0" u="none" strike="noStrike" cap="none" dirty="0">
                <a:solidFill>
                  <a:schemeClr val="dk1"/>
                </a:solidFill>
              </a:rPr>
              <a:t>R</a:t>
            </a:r>
            <a:r>
              <a:rPr lang="en-US" sz="2400" i="0" u="none" strike="noStrike" cap="none" dirty="0">
                <a:solidFill>
                  <a:schemeClr val="dk1"/>
                </a:solidFill>
              </a:rPr>
              <a:t>ealizing the widespread impact of trauma and understands potential paths for recovery;</a:t>
            </a:r>
            <a:endParaRPr sz="2400" i="0" u="none" strike="noStrike" cap="none" dirty="0">
              <a:solidFill>
                <a:schemeClr val="dk1"/>
              </a:solidFill>
            </a:endParaRPr>
          </a:p>
          <a:p>
            <a:pPr marL="342900" marR="0" lvl="0" indent="-342900" algn="l" rtl="0">
              <a:lnSpc>
                <a:spcPct val="114000"/>
              </a:lnSpc>
              <a:spcBef>
                <a:spcPts val="0"/>
              </a:spcBef>
              <a:spcAft>
                <a:spcPts val="600"/>
              </a:spcAft>
              <a:buClr>
                <a:schemeClr val="dk1"/>
              </a:buClr>
              <a:buSzPts val="2400"/>
              <a:buFont typeface="Arial"/>
              <a:buChar char="•"/>
            </a:pPr>
            <a:r>
              <a:rPr lang="en-US" sz="2400" b="1" i="0" u="none" strike="noStrike" cap="none" dirty="0">
                <a:solidFill>
                  <a:schemeClr val="dk1"/>
                </a:solidFill>
              </a:rPr>
              <a:t>R</a:t>
            </a:r>
            <a:r>
              <a:rPr lang="en-US" sz="2400" i="0" u="none" strike="noStrike" cap="none" dirty="0">
                <a:solidFill>
                  <a:schemeClr val="dk1"/>
                </a:solidFill>
              </a:rPr>
              <a:t>ecognizing the signs and symptoms of trauma in clients, families, staff, and others involved with the system;</a:t>
            </a:r>
            <a:endParaRPr sz="2400" i="0" u="none" strike="noStrike" cap="none" dirty="0">
              <a:solidFill>
                <a:schemeClr val="dk1"/>
              </a:solidFill>
            </a:endParaRPr>
          </a:p>
          <a:p>
            <a:pPr marL="342900" marR="0" lvl="0" indent="-342900" algn="l" rtl="0">
              <a:lnSpc>
                <a:spcPct val="114000"/>
              </a:lnSpc>
              <a:spcBef>
                <a:spcPts val="0"/>
              </a:spcBef>
              <a:spcAft>
                <a:spcPts val="600"/>
              </a:spcAft>
              <a:buClr>
                <a:schemeClr val="dk1"/>
              </a:buClr>
              <a:buSzPts val="2400"/>
              <a:buFont typeface="Arial"/>
              <a:buChar char="•"/>
            </a:pPr>
            <a:r>
              <a:rPr lang="en-US" sz="2400" b="1" i="0" u="none" strike="noStrike" cap="none" dirty="0">
                <a:solidFill>
                  <a:schemeClr val="dk1"/>
                </a:solidFill>
              </a:rPr>
              <a:t>R</a:t>
            </a:r>
            <a:r>
              <a:rPr lang="en-US" sz="2400" i="0" u="none" strike="noStrike" cap="none" dirty="0">
                <a:solidFill>
                  <a:schemeClr val="dk1"/>
                </a:solidFill>
              </a:rPr>
              <a:t>esponding by fully integrating knowledge about trauma into policies, procedures, and practices; and</a:t>
            </a:r>
            <a:endParaRPr sz="2400" i="0" u="none" strike="noStrike" cap="none" dirty="0">
              <a:solidFill>
                <a:schemeClr val="dk1"/>
              </a:solidFill>
            </a:endParaRPr>
          </a:p>
          <a:p>
            <a:pPr marL="342900" marR="0" lvl="0" indent="-342900" algn="l" rtl="0">
              <a:lnSpc>
                <a:spcPct val="114000"/>
              </a:lnSpc>
              <a:spcBef>
                <a:spcPts val="0"/>
              </a:spcBef>
              <a:spcAft>
                <a:spcPts val="600"/>
              </a:spcAft>
              <a:buClr>
                <a:schemeClr val="dk1"/>
              </a:buClr>
              <a:buSzPts val="2400"/>
              <a:buFont typeface="Arial"/>
              <a:buChar char="•"/>
            </a:pPr>
            <a:r>
              <a:rPr lang="en-US" sz="2400" b="1" dirty="0"/>
              <a:t>R</a:t>
            </a:r>
            <a:r>
              <a:rPr lang="en-US" sz="2400" i="0" u="none" strike="noStrike" cap="none" dirty="0">
                <a:solidFill>
                  <a:schemeClr val="dk1"/>
                </a:solidFill>
              </a:rPr>
              <a:t>esisting re-traumatization</a:t>
            </a:r>
            <a:endParaRPr sz="2400" b="0" i="0" u="none" strike="noStrike" cap="none" dirty="0">
              <a:solidFill>
                <a:schemeClr val="dk1"/>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7"/>
          <p:cNvSpPr txBox="1">
            <a:spLocks noGrp="1"/>
          </p:cNvSpPr>
          <p:nvPr>
            <p:ph type="title"/>
          </p:nvPr>
        </p:nvSpPr>
        <p:spPr>
          <a:xfrm>
            <a:off x="228600" y="228600"/>
            <a:ext cx="8686800" cy="1143000"/>
          </a:xfrm>
          <a:prstGeom prst="rect">
            <a:avLst/>
          </a:prstGeom>
          <a:solidFill>
            <a:srgbClr val="A9DCF2"/>
          </a:solidFill>
          <a:ln w="285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560"/>
              </a:spcBef>
              <a:spcAft>
                <a:spcPts val="0"/>
              </a:spcAft>
              <a:buSzPts val="4000"/>
              <a:buNone/>
            </a:pPr>
            <a:r>
              <a:rPr lang="en-US" sz="3000"/>
              <a:t> </a:t>
            </a:r>
            <a:r>
              <a:rPr lang="en-US" sz="4800">
                <a:solidFill>
                  <a:srgbClr val="000000"/>
                </a:solidFill>
              </a:rPr>
              <a:t>Video 3</a:t>
            </a:r>
            <a:endParaRPr sz="4800">
              <a:solidFill>
                <a:srgbClr val="000000"/>
              </a:solidFill>
            </a:endParaRPr>
          </a:p>
        </p:txBody>
      </p:sp>
      <p:sp>
        <p:nvSpPr>
          <p:cNvPr id="531" name="Google Shape;531;p1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640"/>
              </a:spcBef>
              <a:spcAft>
                <a:spcPts val="0"/>
              </a:spcAft>
              <a:buSzPts val="1800"/>
              <a:buNone/>
            </a:pPr>
            <a:r>
              <a:rPr lang="en-US" sz="3200" dirty="0"/>
              <a:t>VTSS Trauma Sensitive Approaches for Home &amp; School:</a:t>
            </a:r>
            <a:r>
              <a:rPr lang="en-US" sz="3200" i="1" dirty="0"/>
              <a:t> </a:t>
            </a:r>
            <a:r>
              <a:rPr lang="en-US" sz="3000" i="1" dirty="0"/>
              <a:t>Building </a:t>
            </a:r>
            <a:r>
              <a:rPr lang="en-US" sz="3000" i="1" dirty="0" smtClean="0"/>
              <a:t>Trauma-Sensitive </a:t>
            </a:r>
            <a:r>
              <a:rPr lang="en-US" sz="3000" i="1" dirty="0"/>
              <a:t>Schools</a:t>
            </a:r>
            <a:endParaRPr sz="3200" i="1" dirty="0"/>
          </a:p>
          <a:p>
            <a:pPr marL="0" marR="0" lvl="0" indent="0" algn="l" rtl="0">
              <a:lnSpc>
                <a:spcPct val="100000"/>
              </a:lnSpc>
              <a:spcBef>
                <a:spcPts val="560"/>
              </a:spcBef>
              <a:spcAft>
                <a:spcPts val="0"/>
              </a:spcAft>
              <a:buSzPts val="1800"/>
              <a:buNone/>
            </a:pPr>
            <a:endParaRPr dirty="0"/>
          </a:p>
        </p:txBody>
      </p:sp>
      <p:pic>
        <p:nvPicPr>
          <p:cNvPr id="2" name="WN3M13P18Kk" title="Embed for Building Trauma-Sensitive Schools video"/>
          <p:cNvPicPr>
            <a:picLocks noRot="1" noChangeAspect="1"/>
          </p:cNvPicPr>
          <p:nvPr>
            <a:videoFile r:link="rId1"/>
          </p:nvPr>
        </p:nvPicPr>
        <p:blipFill>
          <a:blip r:embed="rId4"/>
          <a:stretch>
            <a:fillRect/>
          </a:stretch>
        </p:blipFill>
        <p:spPr>
          <a:xfrm>
            <a:off x="2030819" y="3532004"/>
            <a:ext cx="4572000" cy="25717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16"/>
          <p:cNvSpPr txBox="1">
            <a:spLocks noGrp="1"/>
          </p:cNvSpPr>
          <p:nvPr>
            <p:ph type="title"/>
          </p:nvPr>
        </p:nvSpPr>
        <p:spPr>
          <a:xfrm>
            <a:off x="2743200" y="256826"/>
            <a:ext cx="6079800" cy="1261200"/>
          </a:xfrm>
          <a:prstGeom prst="rect">
            <a:avLst/>
          </a:prstGeom>
          <a:solidFill>
            <a:srgbClr val="A9DCF2"/>
          </a:solidFill>
          <a:ln w="285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3800"/>
              <a:buFont typeface="Verdana"/>
              <a:buNone/>
            </a:pPr>
            <a:r>
              <a:rPr lang="en-US" sz="3900">
                <a:solidFill>
                  <a:srgbClr val="002C3C"/>
                </a:solidFill>
              </a:rPr>
              <a:t>Possible First Steps for a School </a:t>
            </a:r>
            <a:endParaRPr sz="3900" i="0" u="none" strike="noStrike" cap="none">
              <a:solidFill>
                <a:srgbClr val="002C3C"/>
              </a:solidFill>
            </a:endParaRPr>
          </a:p>
        </p:txBody>
      </p:sp>
      <p:sp>
        <p:nvSpPr>
          <p:cNvPr id="539" name="Google Shape;539;p16"/>
          <p:cNvSpPr txBox="1">
            <a:spLocks noGrp="1"/>
          </p:cNvSpPr>
          <p:nvPr>
            <p:ph type="body" idx="1"/>
          </p:nvPr>
        </p:nvSpPr>
        <p:spPr>
          <a:xfrm>
            <a:off x="259125" y="1639025"/>
            <a:ext cx="8563800" cy="3329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4000"/>
              </a:lnSpc>
              <a:spcBef>
                <a:spcPts val="0"/>
              </a:spcBef>
              <a:spcAft>
                <a:spcPts val="600"/>
              </a:spcAft>
              <a:buClr>
                <a:schemeClr val="dk1"/>
              </a:buClr>
              <a:buSzPts val="2800"/>
              <a:buFont typeface="Verdana"/>
              <a:buChar char="•"/>
            </a:pPr>
            <a:r>
              <a:rPr lang="en-US" sz="2400" dirty="0"/>
              <a:t>Assess using </a:t>
            </a:r>
            <a:r>
              <a:rPr lang="en-US" sz="2400" i="0" u="none" strike="noStrike" cap="none" dirty="0">
                <a:solidFill>
                  <a:schemeClr val="dk1"/>
                </a:solidFill>
              </a:rPr>
              <a:t>facilities checklist or other measure</a:t>
            </a:r>
            <a:endParaRPr sz="2400" i="0" u="none" strike="noStrike" cap="none" dirty="0">
              <a:solidFill>
                <a:schemeClr val="dk1"/>
              </a:solidFill>
            </a:endParaRPr>
          </a:p>
          <a:p>
            <a:pPr marL="342900" marR="0" lvl="0" indent="-342900" algn="l" rtl="0">
              <a:lnSpc>
                <a:spcPct val="114000"/>
              </a:lnSpc>
              <a:spcBef>
                <a:spcPts val="0"/>
              </a:spcBef>
              <a:spcAft>
                <a:spcPts val="600"/>
              </a:spcAft>
              <a:buClr>
                <a:schemeClr val="dk1"/>
              </a:buClr>
              <a:buSzPts val="2800"/>
              <a:buFont typeface="Verdana"/>
              <a:buChar char="•"/>
            </a:pPr>
            <a:r>
              <a:rPr lang="en-US" sz="2400" i="0" u="none" strike="noStrike" cap="none" dirty="0">
                <a:solidFill>
                  <a:schemeClr val="dk1"/>
                </a:solidFill>
              </a:rPr>
              <a:t>Survey families</a:t>
            </a:r>
            <a:endParaRPr sz="2400" i="0" u="none" strike="noStrike" cap="none" dirty="0">
              <a:solidFill>
                <a:schemeClr val="dk1"/>
              </a:solidFill>
            </a:endParaRPr>
          </a:p>
          <a:p>
            <a:pPr marL="342900" marR="0" lvl="0" indent="-342900" algn="l" rtl="0">
              <a:lnSpc>
                <a:spcPct val="114000"/>
              </a:lnSpc>
              <a:spcBef>
                <a:spcPts val="0"/>
              </a:spcBef>
              <a:spcAft>
                <a:spcPts val="600"/>
              </a:spcAft>
              <a:buClr>
                <a:schemeClr val="dk1"/>
              </a:buClr>
              <a:buSzPts val="2800"/>
              <a:buFont typeface="Verdana"/>
              <a:buChar char="•"/>
            </a:pPr>
            <a:r>
              <a:rPr lang="en-US" sz="2400" i="0" u="none" strike="noStrike" cap="none" dirty="0">
                <a:solidFill>
                  <a:schemeClr val="dk1"/>
                </a:solidFill>
              </a:rPr>
              <a:t>Revisit discipline procedures and code of conduct for trauma responsiveness</a:t>
            </a:r>
            <a:endParaRPr sz="2400" i="0" u="none" strike="noStrike" cap="none" dirty="0">
              <a:solidFill>
                <a:schemeClr val="dk1"/>
              </a:solidFill>
            </a:endParaRPr>
          </a:p>
          <a:p>
            <a:pPr marL="342900" marR="0" lvl="0" indent="-342900" algn="l" rtl="0">
              <a:lnSpc>
                <a:spcPct val="114000"/>
              </a:lnSpc>
              <a:spcBef>
                <a:spcPts val="0"/>
              </a:spcBef>
              <a:spcAft>
                <a:spcPts val="600"/>
              </a:spcAft>
              <a:buClr>
                <a:schemeClr val="dk1"/>
              </a:buClr>
              <a:buSzPts val="2800"/>
              <a:buFont typeface="Verdana"/>
              <a:buChar char="•"/>
            </a:pPr>
            <a:r>
              <a:rPr lang="en-US" sz="2400" i="0" u="none" strike="noStrike" cap="none" dirty="0">
                <a:solidFill>
                  <a:schemeClr val="dk1"/>
                </a:solidFill>
              </a:rPr>
              <a:t>Consider communication protocols to proactively connect about students and families in ‘hard places’</a:t>
            </a:r>
            <a:endParaRPr sz="2400" i="0" u="none" strike="noStrike" cap="none" dirty="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6" name="Google Shape;546;p24"/>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rgbClr val="002C3C"/>
                </a:solidFill>
              </a:rPr>
              <a:t>Who is Community?</a:t>
            </a:r>
            <a:endParaRPr>
              <a:solidFill>
                <a:srgbClr val="002C3C"/>
              </a:solidFill>
            </a:endParaRPr>
          </a:p>
        </p:txBody>
      </p:sp>
      <p:pic>
        <p:nvPicPr>
          <p:cNvPr id="545" name="Google Shape;545;p24" descr="Worksheet for decining community engagement:&#10;The process of working collaboratively with and through groups of people affiliated by geographic proximity, special interest, or similar situations to address issues affecting the wellbeing of those people. " title="Definition of Community"/>
          <p:cNvPicPr preferRelativeResize="0"/>
          <p:nvPr/>
        </p:nvPicPr>
        <p:blipFill rotWithShape="1">
          <a:blip r:embed="rId3">
            <a:alphaModFix/>
          </a:blip>
          <a:srcRect/>
          <a:stretch/>
        </p:blipFill>
        <p:spPr>
          <a:xfrm>
            <a:off x="1162866" y="1417638"/>
            <a:ext cx="6194863" cy="473996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25"/>
          <p:cNvSpPr txBox="1">
            <a:spLocks noGrp="1"/>
          </p:cNvSpPr>
          <p:nvPr>
            <p:ph type="title"/>
          </p:nvPr>
        </p:nvSpPr>
        <p:spPr>
          <a:xfrm>
            <a:off x="457200" y="274638"/>
            <a:ext cx="8229600" cy="841781"/>
          </a:xfrm>
          <a:prstGeom prst="rect">
            <a:avLst/>
          </a:prstGeom>
          <a:solidFill>
            <a:srgbClr val="A9DCF2">
              <a:alpha val="65098"/>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C3C"/>
              </a:buClr>
              <a:buSzPts val="4000"/>
              <a:buFont typeface="Verdana"/>
              <a:buNone/>
            </a:pPr>
            <a:r>
              <a:rPr lang="en-US" dirty="0">
                <a:solidFill>
                  <a:srgbClr val="002C3C"/>
                </a:solidFill>
              </a:rPr>
              <a:t>Communities</a:t>
            </a:r>
            <a:endParaRPr sz="4000" i="0" u="none" strike="noStrike" cap="none" dirty="0">
              <a:solidFill>
                <a:srgbClr val="002C3C"/>
              </a:solidFill>
            </a:endParaRPr>
          </a:p>
        </p:txBody>
      </p:sp>
      <p:sp>
        <p:nvSpPr>
          <p:cNvPr id="553" name="Google Shape;553;p25"/>
          <p:cNvSpPr txBox="1">
            <a:spLocks noGrp="1"/>
          </p:cNvSpPr>
          <p:nvPr>
            <p:ph type="body" idx="4294967295"/>
          </p:nvPr>
        </p:nvSpPr>
        <p:spPr>
          <a:xfrm>
            <a:off x="457200" y="1563330"/>
            <a:ext cx="8145900" cy="4989900"/>
          </a:xfrm>
          <a:prstGeom prst="rect">
            <a:avLst/>
          </a:prstGeom>
          <a:noFill/>
          <a:ln>
            <a:noFill/>
          </a:ln>
        </p:spPr>
        <p:txBody>
          <a:bodyPr spcFirstLastPara="1" wrap="square" lIns="91425" tIns="45700" rIns="91425" bIns="45700" anchor="t" anchorCtr="0">
            <a:noAutofit/>
          </a:bodyPr>
          <a:lstStyle/>
          <a:p>
            <a:pPr marL="690563" marR="0" lvl="0" indent="-690563" algn="l" rtl="0">
              <a:lnSpc>
                <a:spcPct val="114000"/>
              </a:lnSpc>
              <a:spcBef>
                <a:spcPts val="0"/>
              </a:spcBef>
              <a:spcAft>
                <a:spcPts val="600"/>
              </a:spcAft>
              <a:buClr>
                <a:srgbClr val="000000"/>
              </a:buClr>
              <a:buSzPts val="3600"/>
              <a:buFont typeface="Verdana"/>
              <a:buAutoNum type="arabicParenR"/>
            </a:pPr>
            <a:r>
              <a:rPr lang="en-US" i="0" u="none" strike="noStrike" cap="none" dirty="0" smtClean="0">
                <a:solidFill>
                  <a:srgbClr val="000000"/>
                </a:solidFill>
              </a:rPr>
              <a:t>Political </a:t>
            </a:r>
            <a:r>
              <a:rPr lang="en-US" i="0" u="none" strike="noStrike" cap="none" dirty="0">
                <a:solidFill>
                  <a:srgbClr val="000000"/>
                </a:solidFill>
              </a:rPr>
              <a:t>Support (including school board!)</a:t>
            </a:r>
            <a:endParaRPr i="0" u="none" strike="noStrike" cap="none" dirty="0">
              <a:solidFill>
                <a:srgbClr val="000000"/>
              </a:solidFill>
            </a:endParaRPr>
          </a:p>
          <a:p>
            <a:pPr marL="690563" marR="0" lvl="0" indent="-690563" algn="l" rtl="0">
              <a:lnSpc>
                <a:spcPct val="114000"/>
              </a:lnSpc>
              <a:spcBef>
                <a:spcPts val="0"/>
              </a:spcBef>
              <a:spcAft>
                <a:spcPts val="600"/>
              </a:spcAft>
              <a:buClr>
                <a:srgbClr val="000000"/>
              </a:buClr>
              <a:buSzPts val="3600"/>
              <a:buFont typeface="Verdana"/>
              <a:buAutoNum type="arabicParenR"/>
            </a:pPr>
            <a:r>
              <a:rPr lang="en-US" dirty="0" smtClean="0">
                <a:solidFill>
                  <a:srgbClr val="000000"/>
                </a:solidFill>
              </a:rPr>
              <a:t>Cross-sector</a:t>
            </a:r>
            <a:r>
              <a:rPr lang="en-US" dirty="0">
                <a:solidFill>
                  <a:srgbClr val="000000"/>
                </a:solidFill>
              </a:rPr>
              <a:t>: social services, public safety, courts, primary medical care, mental health</a:t>
            </a:r>
            <a:endParaRPr dirty="0">
              <a:solidFill>
                <a:srgbClr val="000000"/>
              </a:solidFill>
            </a:endParaRPr>
          </a:p>
          <a:p>
            <a:pPr marL="690563" lvl="0" indent="-690563" algn="l" rtl="0">
              <a:lnSpc>
                <a:spcPct val="114000"/>
              </a:lnSpc>
              <a:spcBef>
                <a:spcPts val="0"/>
              </a:spcBef>
              <a:spcAft>
                <a:spcPts val="600"/>
              </a:spcAft>
              <a:buClr>
                <a:srgbClr val="000000"/>
              </a:buClr>
              <a:buSzPts val="3600"/>
              <a:buAutoNum type="arabicParenR"/>
            </a:pPr>
            <a:r>
              <a:rPr lang="en-US" dirty="0" smtClean="0"/>
              <a:t>Business </a:t>
            </a:r>
            <a:r>
              <a:rPr lang="en-US" dirty="0"/>
              <a:t>Investment</a:t>
            </a:r>
            <a:endParaRPr dirty="0">
              <a:solidFill>
                <a:srgbClr val="000000"/>
              </a:solidFill>
            </a:endParaRPr>
          </a:p>
          <a:p>
            <a:pPr marL="690563" marR="0" lvl="0" indent="-690563" algn="l" rtl="0">
              <a:lnSpc>
                <a:spcPct val="114000"/>
              </a:lnSpc>
              <a:spcBef>
                <a:spcPts val="0"/>
              </a:spcBef>
              <a:spcAft>
                <a:spcPts val="600"/>
              </a:spcAft>
              <a:buClr>
                <a:srgbClr val="000000"/>
              </a:buClr>
              <a:buSzPts val="3600"/>
              <a:buFont typeface="Verdana"/>
              <a:buAutoNum type="arabicParenR"/>
            </a:pPr>
            <a:r>
              <a:rPr lang="en-US" i="0" u="none" strike="noStrike" cap="none" dirty="0" smtClean="0">
                <a:solidFill>
                  <a:srgbClr val="000000"/>
                </a:solidFill>
              </a:rPr>
              <a:t>Media </a:t>
            </a:r>
            <a:r>
              <a:rPr lang="en-US" i="0" u="none" strike="noStrike" cap="none" dirty="0">
                <a:solidFill>
                  <a:srgbClr val="000000"/>
                </a:solidFill>
              </a:rPr>
              <a:t>Coverage</a:t>
            </a:r>
            <a:endParaRPr i="0" u="none" strike="noStrike" cap="none" dirty="0">
              <a:solidFill>
                <a:srgbClr val="000000"/>
              </a:solidFill>
            </a:endParaRPr>
          </a:p>
          <a:p>
            <a:pPr marL="690563" marR="0" lvl="0" indent="-690563" algn="l" rtl="0">
              <a:lnSpc>
                <a:spcPct val="114000"/>
              </a:lnSpc>
              <a:spcBef>
                <a:spcPts val="0"/>
              </a:spcBef>
              <a:spcAft>
                <a:spcPts val="600"/>
              </a:spcAft>
              <a:buClr>
                <a:srgbClr val="000000"/>
              </a:buClr>
              <a:buSzPts val="3600"/>
              <a:buFont typeface="Verdana"/>
              <a:buAutoNum type="arabicParenR"/>
            </a:pPr>
            <a:r>
              <a:rPr lang="en-US" i="0" u="none" strike="noStrike" cap="none" dirty="0" smtClean="0">
                <a:solidFill>
                  <a:srgbClr val="000000"/>
                </a:solidFill>
              </a:rPr>
              <a:t>Alumni</a:t>
            </a:r>
            <a:endParaRPr i="0" u="none" strike="noStrike" cap="none" dirty="0">
              <a:solidFill>
                <a:srgbClr val="000000"/>
              </a:solidFill>
            </a:endParaRPr>
          </a:p>
          <a:p>
            <a:pPr marL="0" marR="0" lvl="0" indent="0" algn="l" rtl="0">
              <a:lnSpc>
                <a:spcPct val="100000"/>
              </a:lnSpc>
              <a:spcBef>
                <a:spcPts val="640"/>
              </a:spcBef>
              <a:spcAft>
                <a:spcPts val="0"/>
              </a:spcAft>
              <a:buClr>
                <a:schemeClr val="dk1"/>
              </a:buClr>
              <a:buSzPts val="3200"/>
              <a:buFont typeface="Arial"/>
              <a:buNone/>
            </a:pPr>
            <a:endParaRPr sz="28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6"/>
          <p:cNvSpPr txBox="1">
            <a:spLocks noGrp="1"/>
          </p:cNvSpPr>
          <p:nvPr>
            <p:ph type="title"/>
          </p:nvPr>
        </p:nvSpPr>
        <p:spPr>
          <a:xfrm>
            <a:off x="457200" y="191386"/>
            <a:ext cx="8229600" cy="1226251"/>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600" dirty="0">
                <a:solidFill>
                  <a:srgbClr val="002C3C"/>
                </a:solidFill>
              </a:rPr>
              <a:t>Trauma-Focused </a:t>
            </a:r>
            <a:endParaRPr sz="3600" dirty="0">
              <a:solidFill>
                <a:srgbClr val="002C3C"/>
              </a:solidFill>
            </a:endParaRPr>
          </a:p>
          <a:p>
            <a:pPr marL="0" lvl="0" indent="0" algn="ctr" rtl="0">
              <a:lnSpc>
                <a:spcPct val="100000"/>
              </a:lnSpc>
              <a:spcBef>
                <a:spcPts val="0"/>
              </a:spcBef>
              <a:spcAft>
                <a:spcPts val="0"/>
              </a:spcAft>
              <a:buSzPts val="4000"/>
              <a:buNone/>
            </a:pPr>
            <a:r>
              <a:rPr lang="en-US" sz="3600" dirty="0">
                <a:solidFill>
                  <a:srgbClr val="002C3C"/>
                </a:solidFill>
              </a:rPr>
              <a:t>Community Tools</a:t>
            </a:r>
            <a:endParaRPr sz="3600" dirty="0">
              <a:solidFill>
                <a:srgbClr val="002C3C"/>
              </a:solidFill>
            </a:endParaRPr>
          </a:p>
        </p:txBody>
      </p:sp>
      <p:sp>
        <p:nvSpPr>
          <p:cNvPr id="560" name="Google Shape;560;p26"/>
          <p:cNvSpPr txBox="1"/>
          <p:nvPr/>
        </p:nvSpPr>
        <p:spPr>
          <a:xfrm>
            <a:off x="328050" y="1679350"/>
            <a:ext cx="4427400" cy="4947300"/>
          </a:xfrm>
          <a:prstGeom prst="rect">
            <a:avLst/>
          </a:prstGeom>
          <a:noFill/>
          <a:ln>
            <a:noFill/>
          </a:ln>
        </p:spPr>
        <p:txBody>
          <a:bodyPr spcFirstLastPara="1" wrap="square" lIns="91425" tIns="91425" rIns="91425" bIns="91425" anchor="t" anchorCtr="0">
            <a:noAutofit/>
          </a:bodyPr>
          <a:lstStyle/>
          <a:p>
            <a:pPr marL="457200" marR="0" lvl="0" indent="-400050" algn="l" rtl="0">
              <a:lnSpc>
                <a:spcPct val="114000"/>
              </a:lnSpc>
              <a:spcBef>
                <a:spcPts val="0"/>
              </a:spcBef>
              <a:spcAft>
                <a:spcPts val="600"/>
              </a:spcAft>
              <a:buClr>
                <a:srgbClr val="000000"/>
              </a:buClr>
              <a:buSzPts val="2700"/>
              <a:buFont typeface="Verdana"/>
              <a:buChar char="●"/>
            </a:pPr>
            <a:r>
              <a:rPr lang="en-US" sz="2800" b="0" i="0" u="none" strike="noStrike" cap="none" dirty="0">
                <a:solidFill>
                  <a:srgbClr val="000000"/>
                </a:solidFill>
                <a:latin typeface="Verdana"/>
                <a:ea typeface="Verdana"/>
                <a:cs typeface="Verdana"/>
                <a:sym typeface="Verdana"/>
              </a:rPr>
              <a:t>Building Community Resilience from GW </a:t>
            </a:r>
            <a:r>
              <a:rPr lang="en-US" sz="2800" b="0" i="0" u="none" strike="noStrike" cap="none" dirty="0" smtClean="0">
                <a:solidFill>
                  <a:srgbClr val="000000"/>
                </a:solidFill>
                <a:latin typeface="Verdana"/>
                <a:ea typeface="Verdana"/>
                <a:cs typeface="Verdana"/>
                <a:sym typeface="Verdana"/>
              </a:rPr>
              <a:t>University</a:t>
            </a:r>
            <a:endParaRPr sz="2800" b="0" i="0" u="none" strike="noStrike" cap="none" dirty="0">
              <a:solidFill>
                <a:srgbClr val="000000"/>
              </a:solidFill>
              <a:latin typeface="Verdana"/>
              <a:ea typeface="Verdana"/>
              <a:cs typeface="Verdana"/>
              <a:sym typeface="Verdana"/>
            </a:endParaRPr>
          </a:p>
          <a:p>
            <a:pPr marL="457200" marR="0" lvl="0" indent="-393700" algn="l" rtl="0">
              <a:lnSpc>
                <a:spcPct val="114000"/>
              </a:lnSpc>
              <a:spcBef>
                <a:spcPts val="0"/>
              </a:spcBef>
              <a:spcAft>
                <a:spcPts val="600"/>
              </a:spcAft>
              <a:buClr>
                <a:srgbClr val="000000"/>
              </a:buClr>
              <a:buSzPts val="2600"/>
              <a:buFont typeface="Verdana"/>
              <a:buChar char="●"/>
            </a:pPr>
            <a:r>
              <a:rPr lang="en-US" sz="2800" dirty="0">
                <a:latin typeface="Verdana"/>
                <a:ea typeface="Verdana"/>
                <a:cs typeface="Verdana"/>
                <a:sym typeface="Verdana"/>
              </a:rPr>
              <a:t>Virginia Heals (formerly Linking Systems of Care) Toolkit and Self-Assessment</a:t>
            </a:r>
            <a:endParaRPr sz="2800" b="0" i="0" u="none" strike="noStrike" cap="none" dirty="0">
              <a:solidFill>
                <a:srgbClr val="000000"/>
              </a:solidFill>
              <a:latin typeface="Verdana"/>
              <a:ea typeface="Verdana"/>
              <a:cs typeface="Verdana"/>
              <a:sym typeface="Verdana"/>
            </a:endParaRPr>
          </a:p>
        </p:txBody>
      </p:sp>
      <p:pic>
        <p:nvPicPr>
          <p:cNvPr id="561" name="Google Shape;561;p26" title="Screen shot of The Pair of ACEs, see web page for materials"/>
          <p:cNvPicPr preferRelativeResize="0"/>
          <p:nvPr/>
        </p:nvPicPr>
        <p:blipFill rotWithShape="1">
          <a:blip r:embed="rId3">
            <a:alphaModFix/>
          </a:blip>
          <a:srcRect/>
          <a:stretch/>
        </p:blipFill>
        <p:spPr>
          <a:xfrm>
            <a:off x="4572000" y="1562986"/>
            <a:ext cx="4440550" cy="2451864"/>
          </a:xfrm>
          <a:prstGeom prst="rect">
            <a:avLst/>
          </a:prstGeom>
          <a:noFill/>
          <a:ln>
            <a:noFill/>
          </a:ln>
        </p:spPr>
      </p:pic>
      <p:pic>
        <p:nvPicPr>
          <p:cNvPr id="562" name="Google Shape;562;p26" title="Logo for Virginia HEALS"/>
          <p:cNvPicPr preferRelativeResize="0"/>
          <p:nvPr/>
        </p:nvPicPr>
        <p:blipFill>
          <a:blip r:embed="rId4">
            <a:alphaModFix/>
          </a:blip>
          <a:stretch>
            <a:fillRect/>
          </a:stretch>
        </p:blipFill>
        <p:spPr>
          <a:xfrm>
            <a:off x="5400758" y="4153000"/>
            <a:ext cx="2966484" cy="164539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8ffc979720_0_0"/>
          <p:cNvSpPr txBox="1">
            <a:spLocks noGrp="1"/>
          </p:cNvSpPr>
          <p:nvPr>
            <p:ph type="title"/>
          </p:nvPr>
        </p:nvSpPr>
        <p:spPr>
          <a:xfrm>
            <a:off x="2743200" y="139868"/>
            <a:ext cx="6079800" cy="1261200"/>
          </a:xfrm>
          <a:prstGeom prst="rect">
            <a:avLst/>
          </a:prstGeom>
          <a:solidFill>
            <a:srgbClr val="A9DCF2"/>
          </a:solidFill>
          <a:ln w="285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3800"/>
              <a:buFont typeface="Verdana"/>
              <a:buNone/>
            </a:pPr>
            <a:r>
              <a:rPr lang="en-US" sz="3200" dirty="0">
                <a:solidFill>
                  <a:srgbClr val="002C3C"/>
                </a:solidFill>
              </a:rPr>
              <a:t>Possible First Steps for a Community</a:t>
            </a:r>
            <a:endParaRPr sz="3200" i="0" u="none" strike="noStrike" cap="none" dirty="0">
              <a:solidFill>
                <a:srgbClr val="002C3C"/>
              </a:solidFill>
            </a:endParaRPr>
          </a:p>
        </p:txBody>
      </p:sp>
      <p:sp>
        <p:nvSpPr>
          <p:cNvPr id="569" name="Google Shape;569;g8ffc979720_0_0"/>
          <p:cNvSpPr txBox="1">
            <a:spLocks noGrp="1"/>
          </p:cNvSpPr>
          <p:nvPr>
            <p:ph type="body" idx="1"/>
          </p:nvPr>
        </p:nvSpPr>
        <p:spPr>
          <a:xfrm>
            <a:off x="110270" y="1477926"/>
            <a:ext cx="8712730" cy="3369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4000"/>
              </a:lnSpc>
              <a:spcBef>
                <a:spcPts val="0"/>
              </a:spcBef>
              <a:spcAft>
                <a:spcPts val="600"/>
              </a:spcAft>
              <a:buClr>
                <a:schemeClr val="dk1"/>
              </a:buClr>
              <a:buSzPct val="100000"/>
              <a:buFont typeface="Verdana"/>
              <a:buChar char="•"/>
            </a:pPr>
            <a:r>
              <a:rPr lang="en-US" sz="2400" dirty="0"/>
              <a:t>Identify key players in your broader community; think broadly; make an ‘open call’ to other agencies, organizations, communities of worship, existing coalitions and connected individuals. </a:t>
            </a:r>
            <a:endParaRPr sz="2400" dirty="0"/>
          </a:p>
          <a:p>
            <a:pPr marL="342900" indent="-342900">
              <a:lnSpc>
                <a:spcPct val="114000"/>
              </a:lnSpc>
              <a:spcBef>
                <a:spcPts val="0"/>
              </a:spcBef>
              <a:spcAft>
                <a:spcPts val="600"/>
              </a:spcAft>
              <a:buSzPct val="100000"/>
              <a:buFont typeface="Verdana"/>
              <a:buChar char="•"/>
            </a:pPr>
            <a:r>
              <a:rPr lang="en-US" sz="2400" dirty="0"/>
              <a:t>Conduct a Community Resource Mapping; one example is available from </a:t>
            </a:r>
            <a:r>
              <a:rPr lang="en-US" sz="2400" dirty="0">
                <a:hlinkClick r:id="rId3"/>
              </a:rPr>
              <a:t>Virginia Heals</a:t>
            </a:r>
            <a:r>
              <a:rPr lang="en-US" sz="2400" dirty="0"/>
              <a:t>.</a:t>
            </a:r>
            <a:endParaRPr sz="2400" dirty="0"/>
          </a:p>
          <a:p>
            <a:pPr marL="342900" indent="-342900">
              <a:lnSpc>
                <a:spcPct val="114000"/>
              </a:lnSpc>
              <a:spcBef>
                <a:spcPts val="0"/>
              </a:spcBef>
              <a:spcAft>
                <a:spcPts val="600"/>
              </a:spcAft>
              <a:buSzPct val="100000"/>
              <a:buFont typeface="Verdana"/>
              <a:buChar char="•"/>
            </a:pPr>
            <a:r>
              <a:rPr lang="en-US" sz="2400" dirty="0"/>
              <a:t>Consider creating or expanding a Trauma Informed Community Network or other structure.</a:t>
            </a:r>
            <a:endParaRP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Team Talk</a:t>
            </a:r>
            <a:endParaRPr lang="en-US" dirty="0"/>
          </a:p>
        </p:txBody>
      </p:sp>
      <p:sp>
        <p:nvSpPr>
          <p:cNvPr id="577" name="Google Shape;577;g8ae657640b_0_0"/>
          <p:cNvSpPr txBox="1">
            <a:spLocks noGrp="1"/>
          </p:cNvSpPr>
          <p:nvPr>
            <p:ph type="body" idx="4294967295"/>
          </p:nvPr>
        </p:nvSpPr>
        <p:spPr>
          <a:xfrm>
            <a:off x="0" y="484188"/>
            <a:ext cx="3041650" cy="5491162"/>
          </a:xfrm>
          <a:prstGeom prst="rect">
            <a:avLst/>
          </a:prstGeom>
        </p:spPr>
        <p:txBody>
          <a:bodyPr spcFirstLastPara="1" wrap="square" lIns="91425" tIns="45700" rIns="91425" bIns="45700" anchor="t" anchorCtr="0">
            <a:noAutofit/>
          </a:bodyPr>
          <a:lstStyle/>
          <a:p>
            <a:pPr marL="0" lvl="0" indent="0" algn="ctr">
              <a:spcBef>
                <a:spcPts val="0"/>
              </a:spcBef>
              <a:spcAft>
                <a:spcPts val="600"/>
              </a:spcAft>
              <a:buNone/>
            </a:pPr>
            <a:r>
              <a:rPr lang="en-US" sz="3000" b="1" dirty="0">
                <a:solidFill>
                  <a:schemeClr val="dk2"/>
                </a:solidFill>
              </a:rPr>
              <a:t>Team Talk: Review the “How”</a:t>
            </a:r>
            <a:endParaRPr lang="en-US" sz="3000" b="1" dirty="0" smtClean="0">
              <a:solidFill>
                <a:schemeClr val="dk2"/>
              </a:solidFill>
            </a:endParaRPr>
          </a:p>
          <a:p>
            <a:pPr marL="0" lvl="0" indent="0" algn="ctr" rtl="0">
              <a:spcBef>
                <a:spcPts val="0"/>
              </a:spcBef>
              <a:spcAft>
                <a:spcPts val="600"/>
              </a:spcAft>
              <a:buNone/>
            </a:pPr>
            <a:r>
              <a:rPr lang="en-US" sz="2000" b="1" dirty="0" smtClean="0">
                <a:solidFill>
                  <a:schemeClr val="dk2"/>
                </a:solidFill>
              </a:rPr>
              <a:t>Are </a:t>
            </a:r>
            <a:r>
              <a:rPr lang="en-US" sz="2000" b="1" dirty="0">
                <a:solidFill>
                  <a:schemeClr val="dk2"/>
                </a:solidFill>
              </a:rPr>
              <a:t>we ready to engage in the work?</a:t>
            </a:r>
            <a:endParaRPr sz="2000" b="1" dirty="0">
              <a:solidFill>
                <a:schemeClr val="dk2"/>
              </a:solidFill>
            </a:endParaRPr>
          </a:p>
          <a:p>
            <a:pPr marL="0" lvl="0" indent="0" algn="ctr" rtl="0">
              <a:spcBef>
                <a:spcPts val="0"/>
              </a:spcBef>
              <a:spcAft>
                <a:spcPts val="600"/>
              </a:spcAft>
              <a:buNone/>
            </a:pPr>
            <a:r>
              <a:rPr lang="en-US" sz="2000" b="1" i="1" dirty="0">
                <a:solidFill>
                  <a:schemeClr val="dk2"/>
                </a:solidFill>
              </a:rPr>
              <a:t>How</a:t>
            </a:r>
            <a:r>
              <a:rPr lang="en-US" sz="2000" b="1" dirty="0">
                <a:solidFill>
                  <a:schemeClr val="dk2"/>
                </a:solidFill>
              </a:rPr>
              <a:t> will we begin implementation of the work?</a:t>
            </a:r>
            <a:endParaRPr sz="2000" b="1" dirty="0">
              <a:solidFill>
                <a:schemeClr val="dk2"/>
              </a:solidFill>
            </a:endParaRPr>
          </a:p>
          <a:p>
            <a:pPr marL="0" lvl="0" indent="0" algn="ctr" rtl="0">
              <a:spcBef>
                <a:spcPts val="0"/>
              </a:spcBef>
              <a:spcAft>
                <a:spcPts val="600"/>
              </a:spcAft>
              <a:buNone/>
            </a:pPr>
            <a:r>
              <a:rPr lang="en-US" sz="2000" b="1" i="1" dirty="0">
                <a:solidFill>
                  <a:schemeClr val="dk2"/>
                </a:solidFill>
              </a:rPr>
              <a:t>Fill this in on your  Action Plan under “Objectives and Action Planning”</a:t>
            </a:r>
            <a:endParaRPr sz="2000" b="1" i="1" dirty="0">
              <a:solidFill>
                <a:schemeClr val="dk2"/>
              </a:solidFill>
            </a:endParaRPr>
          </a:p>
        </p:txBody>
      </p:sp>
      <p:pic>
        <p:nvPicPr>
          <p:cNvPr id="575" name="Google Shape;575;g8ae657640b_0_0" title="Group of co-workers having a discussion"/>
          <p:cNvPicPr preferRelativeResize="0"/>
          <p:nvPr/>
        </p:nvPicPr>
        <p:blipFill rotWithShape="1">
          <a:blip r:embed="rId3">
            <a:alphaModFix/>
          </a:blip>
          <a:srcRect l="30247" r="30243"/>
          <a:stretch/>
        </p:blipFill>
        <p:spPr>
          <a:xfrm>
            <a:off x="3370521" y="255181"/>
            <a:ext cx="5550145" cy="63476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411"/>
        <p:cNvGrpSpPr/>
        <p:nvPr/>
      </p:nvGrpSpPr>
      <p:grpSpPr>
        <a:xfrm>
          <a:off x="0" y="0"/>
          <a:ext cx="0" cy="0"/>
          <a:chOff x="0" y="0"/>
          <a:chExt cx="0" cy="0"/>
        </a:xfrm>
      </p:grpSpPr>
      <p:sp>
        <p:nvSpPr>
          <p:cNvPr id="412" name="Google Shape;412;g897ad83204_0_12"/>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63500" lvl="0" indent="0" algn="l" rtl="0">
              <a:lnSpc>
                <a:spcPct val="115000"/>
              </a:lnSpc>
              <a:spcBef>
                <a:spcPts val="0"/>
              </a:spcBef>
              <a:spcAft>
                <a:spcPts val="600"/>
              </a:spcAft>
              <a:buNone/>
            </a:pPr>
            <a:r>
              <a:rPr lang="en-US" sz="2800" dirty="0"/>
              <a:t>Supplies needed</a:t>
            </a:r>
            <a:endParaRPr sz="2800" dirty="0"/>
          </a:p>
          <a:p>
            <a:pPr marL="457200" lvl="0" indent="-419100" algn="l" rtl="0">
              <a:lnSpc>
                <a:spcPct val="115000"/>
              </a:lnSpc>
              <a:spcBef>
                <a:spcPts val="0"/>
              </a:spcBef>
              <a:spcAft>
                <a:spcPts val="600"/>
              </a:spcAft>
              <a:buSzPts val="3000"/>
              <a:buChar char="●"/>
            </a:pPr>
            <a:r>
              <a:rPr lang="en-US" sz="2800" dirty="0"/>
              <a:t>Web access for presenter and participants</a:t>
            </a:r>
            <a:endParaRPr sz="2800" dirty="0"/>
          </a:p>
          <a:p>
            <a:pPr marL="457200" lvl="0" indent="-419100" algn="l" rtl="0">
              <a:lnSpc>
                <a:spcPct val="115000"/>
              </a:lnSpc>
              <a:spcBef>
                <a:spcPts val="0"/>
              </a:spcBef>
              <a:spcAft>
                <a:spcPts val="600"/>
              </a:spcAft>
              <a:buSzPts val="3000"/>
              <a:buChar char="●"/>
            </a:pPr>
            <a:r>
              <a:rPr lang="en-US" sz="2800" dirty="0"/>
              <a:t>Access to videos (through WIFI if available, but download to flash drive as a back-up)</a:t>
            </a:r>
            <a:endParaRPr sz="2800" dirty="0"/>
          </a:p>
          <a:p>
            <a:pPr marL="457200" lvl="0" indent="-419100" algn="l" rtl="0">
              <a:lnSpc>
                <a:spcPct val="115000"/>
              </a:lnSpc>
              <a:spcBef>
                <a:spcPts val="0"/>
              </a:spcBef>
              <a:spcAft>
                <a:spcPts val="600"/>
              </a:spcAft>
              <a:buSzPts val="3000"/>
              <a:buChar char="●"/>
            </a:pPr>
            <a:r>
              <a:rPr lang="en-US" sz="2800" dirty="0"/>
              <a:t>Chart paper</a:t>
            </a:r>
            <a:endParaRPr sz="2800" dirty="0"/>
          </a:p>
          <a:p>
            <a:pPr marL="457200" lvl="0" indent="-419100" algn="l" rtl="0">
              <a:lnSpc>
                <a:spcPct val="115000"/>
              </a:lnSpc>
              <a:spcBef>
                <a:spcPts val="0"/>
              </a:spcBef>
              <a:spcAft>
                <a:spcPts val="600"/>
              </a:spcAft>
              <a:buSzPts val="3000"/>
              <a:buChar char="●"/>
            </a:pPr>
            <a:r>
              <a:rPr lang="en-US" sz="2800" dirty="0"/>
              <a:t>Markers</a:t>
            </a:r>
            <a:endParaRPr sz="2800" dirty="0"/>
          </a:p>
          <a:p>
            <a:pPr marL="457200" lvl="0" indent="-419100" algn="l" rtl="0">
              <a:lnSpc>
                <a:spcPct val="115000"/>
              </a:lnSpc>
              <a:spcBef>
                <a:spcPts val="0"/>
              </a:spcBef>
              <a:spcAft>
                <a:spcPts val="600"/>
              </a:spcAft>
              <a:buSzPts val="3000"/>
              <a:buChar char="●"/>
            </a:pPr>
            <a:r>
              <a:rPr lang="en-US" sz="2800" dirty="0"/>
              <a:t>Post-it-Notes</a:t>
            </a:r>
            <a:endParaRPr sz="2800" dirty="0"/>
          </a:p>
          <a:p>
            <a:pPr marL="0" lvl="0" indent="0" algn="l" rtl="0">
              <a:spcBef>
                <a:spcPts val="360"/>
              </a:spcBef>
              <a:spcAft>
                <a:spcPts val="0"/>
              </a:spcAft>
              <a:buNone/>
            </a:pPr>
            <a:endParaRPr dirty="0"/>
          </a:p>
        </p:txBody>
      </p:sp>
      <p:sp>
        <p:nvSpPr>
          <p:cNvPr id="413" name="Google Shape;413;g897ad83204_0_12"/>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Hidden Slide #3</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897ad83204_0_22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References</a:t>
            </a:r>
            <a:endParaRPr/>
          </a:p>
        </p:txBody>
      </p:sp>
      <p:sp>
        <p:nvSpPr>
          <p:cNvPr id="584" name="Google Shape;584;g897ad83204_0_228"/>
          <p:cNvSpPr txBox="1"/>
          <p:nvPr/>
        </p:nvSpPr>
        <p:spPr>
          <a:xfrm>
            <a:off x="582800" y="1654750"/>
            <a:ext cx="8103900" cy="46032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600"/>
              </a:spcAft>
              <a:buNone/>
            </a:pPr>
            <a:r>
              <a:rPr lang="en-US" sz="2400" dirty="0">
                <a:solidFill>
                  <a:schemeClr val="dk1"/>
                </a:solidFill>
                <a:latin typeface="Verdana"/>
                <a:ea typeface="Verdana"/>
                <a:cs typeface="Verdana"/>
                <a:sym typeface="Verdana"/>
              </a:rPr>
              <a:t>Core Beliefs for Family Engagement  (Henderson et al., 2007; </a:t>
            </a:r>
            <a:r>
              <a:rPr lang="en-US" sz="2400" dirty="0" err="1">
                <a:solidFill>
                  <a:schemeClr val="dk1"/>
                </a:solidFill>
                <a:latin typeface="Verdana"/>
                <a:ea typeface="Verdana"/>
                <a:cs typeface="Verdana"/>
                <a:sym typeface="Verdana"/>
              </a:rPr>
              <a:t>Mapp</a:t>
            </a:r>
            <a:r>
              <a:rPr lang="en-US" sz="2400" dirty="0">
                <a:solidFill>
                  <a:schemeClr val="dk1"/>
                </a:solidFill>
                <a:latin typeface="Verdana"/>
                <a:ea typeface="Verdana"/>
                <a:cs typeface="Verdana"/>
                <a:sym typeface="Verdana"/>
              </a:rPr>
              <a:t> et al, 2017)</a:t>
            </a:r>
            <a:endParaRPr sz="2400" dirty="0">
              <a:solidFill>
                <a:schemeClr val="dk1"/>
              </a:solidFill>
              <a:latin typeface="Verdana"/>
              <a:ea typeface="Verdana"/>
              <a:cs typeface="Verdana"/>
              <a:sym typeface="Verdana"/>
            </a:endParaRPr>
          </a:p>
          <a:p>
            <a:pPr marL="0" lvl="0" indent="0" algn="l" rtl="0">
              <a:lnSpc>
                <a:spcPct val="120000"/>
              </a:lnSpc>
              <a:spcBef>
                <a:spcPts val="0"/>
              </a:spcBef>
              <a:spcAft>
                <a:spcPts val="600"/>
              </a:spcAft>
              <a:buNone/>
            </a:pPr>
            <a:r>
              <a:rPr lang="en-US" sz="2400" dirty="0" smtClean="0">
                <a:solidFill>
                  <a:schemeClr val="dk1"/>
                </a:solidFill>
                <a:highlight>
                  <a:schemeClr val="lt1"/>
                </a:highlight>
                <a:uFill>
                  <a:noFill/>
                </a:uFill>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Joining </a:t>
            </a:r>
            <a:r>
              <a:rPr lang="en-US" sz="2400" dirty="0">
                <a:solidFill>
                  <a:schemeClr val="dk1"/>
                </a:solidFill>
                <a:highlight>
                  <a:schemeClr val="lt1"/>
                </a:highlight>
                <a:uFill>
                  <a:noFill/>
                </a:uFill>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Together to Create a Bold Vision for Next-Generation Family Engagement: Engaging Families to Transform Education</a:t>
            </a:r>
            <a:r>
              <a:rPr lang="en-US" sz="2400" dirty="0">
                <a:solidFill>
                  <a:schemeClr val="dk1"/>
                </a:solidFill>
                <a:highlight>
                  <a:schemeClr val="lt1"/>
                </a:highlight>
                <a:latin typeface="Verdana"/>
                <a:ea typeface="Verdana"/>
                <a:cs typeface="Verdana"/>
                <a:sym typeface="Verdana"/>
              </a:rPr>
              <a:t>, report from </a:t>
            </a:r>
            <a:r>
              <a:rPr lang="en-US" sz="2400" dirty="0">
                <a:solidFill>
                  <a:schemeClr val="dk1"/>
                </a:solidFill>
                <a:latin typeface="Verdana"/>
                <a:ea typeface="Verdana"/>
                <a:cs typeface="Verdana"/>
                <a:sym typeface="Verdana"/>
              </a:rPr>
              <a:t>Global Family Research Project for the </a:t>
            </a:r>
            <a:r>
              <a:rPr lang="en-US" sz="2400" dirty="0">
                <a:solidFill>
                  <a:schemeClr val="dk1"/>
                </a:solidFill>
                <a:highlight>
                  <a:schemeClr val="lt1"/>
                </a:highlight>
                <a:latin typeface="Verdana"/>
                <a:ea typeface="Verdana"/>
                <a:cs typeface="Verdana"/>
                <a:sym typeface="Verdana"/>
              </a:rPr>
              <a:t>Carnegie Corp. </a:t>
            </a:r>
            <a:r>
              <a:rPr lang="en-US" sz="2400" dirty="0">
                <a:solidFill>
                  <a:schemeClr val="dk1"/>
                </a:solidFill>
                <a:latin typeface="Verdana"/>
                <a:ea typeface="Verdana"/>
                <a:cs typeface="Verdana"/>
                <a:sym typeface="Verdana"/>
              </a:rPr>
              <a:t>(Weiss et al., Oct 2018)</a:t>
            </a:r>
            <a:endParaRPr sz="2400" dirty="0">
              <a:solidFill>
                <a:schemeClr val="dk1"/>
              </a:solidFill>
              <a:highlight>
                <a:schemeClr val="lt1"/>
              </a:highlight>
              <a:latin typeface="Verdana"/>
              <a:ea typeface="Verdana"/>
              <a:cs typeface="Verdana"/>
              <a:sym typeface="Verdana"/>
            </a:endParaRPr>
          </a:p>
          <a:p>
            <a:pPr marL="0" lvl="0" indent="0" algn="l" rtl="0">
              <a:lnSpc>
                <a:spcPct val="120000"/>
              </a:lnSpc>
              <a:spcBef>
                <a:spcPts val="0"/>
              </a:spcBef>
              <a:spcAft>
                <a:spcPts val="600"/>
              </a:spcAft>
              <a:buNone/>
            </a:pPr>
            <a:r>
              <a:rPr lang="en-US" sz="2400" dirty="0" smtClean="0">
                <a:solidFill>
                  <a:schemeClr val="dk1"/>
                </a:solidFill>
                <a:highlight>
                  <a:schemeClr val="lt1"/>
                </a:highlight>
                <a:latin typeface="Verdana"/>
                <a:ea typeface="Verdana"/>
                <a:cs typeface="Verdana"/>
                <a:sym typeface="Verdana"/>
              </a:rPr>
              <a:t>SAMHSA </a:t>
            </a:r>
            <a:r>
              <a:rPr lang="en-US" sz="2400" u="sng" dirty="0">
                <a:solidFill>
                  <a:schemeClr val="hlink"/>
                </a:solidFill>
                <a:highlight>
                  <a:srgbClr val="FFFFFF"/>
                </a:highlight>
                <a:latin typeface="Verdana"/>
                <a:ea typeface="Verdana"/>
                <a:cs typeface="Verdana"/>
                <a:sym typeface="Verdana"/>
                <a:hlinkClick r:id="rId4"/>
              </a:rPr>
              <a:t>Concept of Trauma and Guidance for a Trauma-Informed Approach (Oct 2014)</a:t>
            </a:r>
            <a:endParaRPr sz="2400" dirty="0">
              <a:solidFill>
                <a:schemeClr val="dk1"/>
              </a:solidFill>
              <a:highlight>
                <a:schemeClr val="lt1"/>
              </a:highlight>
              <a:latin typeface="Verdana"/>
              <a:ea typeface="Verdana"/>
              <a:cs typeface="Verdana"/>
              <a:sym typeface="Verdana"/>
            </a:endParaRPr>
          </a:p>
          <a:p>
            <a:pPr marL="0" lvl="0" indent="0" algn="l" rtl="0">
              <a:spcBef>
                <a:spcPts val="0"/>
              </a:spcBef>
              <a:spcAft>
                <a:spcPts val="0"/>
              </a:spcAft>
              <a:buNone/>
            </a:pPr>
            <a:endParaRPr sz="2400" dirty="0">
              <a:solidFill>
                <a:schemeClr val="dk1"/>
              </a:solidFill>
              <a:highlight>
                <a:schemeClr val="lt1"/>
              </a:highlight>
              <a:latin typeface="Verdana"/>
              <a:ea typeface="Verdana"/>
              <a:cs typeface="Verdana"/>
              <a:sym typeface="Verdana"/>
            </a:endParaRPr>
          </a:p>
          <a:p>
            <a:pPr marL="0" lvl="0" indent="0" algn="l" rtl="0">
              <a:lnSpc>
                <a:spcPct val="115000"/>
              </a:lnSpc>
              <a:spcBef>
                <a:spcPts val="0"/>
              </a:spcBef>
              <a:spcAft>
                <a:spcPts val="0"/>
              </a:spcAft>
              <a:buNone/>
            </a:pPr>
            <a:endParaRPr sz="2400" dirty="0">
              <a:solidFill>
                <a:srgbClr val="005878"/>
              </a:solidFill>
              <a:latin typeface="Verdana"/>
              <a:ea typeface="Verdana"/>
              <a:cs typeface="Verdana"/>
              <a:sym typeface="Verdana"/>
            </a:endParaRPr>
          </a:p>
          <a:p>
            <a:pPr marL="0" lvl="0" indent="0" algn="l" rtl="0">
              <a:lnSpc>
                <a:spcPct val="115000"/>
              </a:lnSpc>
              <a:spcBef>
                <a:spcPts val="0"/>
              </a:spcBef>
              <a:spcAft>
                <a:spcPts val="0"/>
              </a:spcAft>
              <a:buNone/>
            </a:pPr>
            <a:endParaRPr sz="1200" dirty="0">
              <a:solidFill>
                <a:schemeClr val="dk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418"/>
        <p:cNvGrpSpPr/>
        <p:nvPr/>
      </p:nvGrpSpPr>
      <p:grpSpPr>
        <a:xfrm>
          <a:off x="0" y="0"/>
          <a:ext cx="0" cy="0"/>
          <a:chOff x="0" y="0"/>
          <a:chExt cx="0" cy="0"/>
        </a:xfrm>
      </p:grpSpPr>
      <p:sp>
        <p:nvSpPr>
          <p:cNvPr id="419" name="Google Shape;419;g897ad83204_0_18"/>
          <p:cNvSpPr txBox="1">
            <a:spLocks noGrp="1"/>
          </p:cNvSpPr>
          <p:nvPr>
            <p:ph type="body" idx="1"/>
          </p:nvPr>
        </p:nvSpPr>
        <p:spPr>
          <a:xfrm>
            <a:off x="228600" y="1600200"/>
            <a:ext cx="8458200" cy="4572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600"/>
              </a:spcAft>
              <a:buClr>
                <a:schemeClr val="dk1"/>
              </a:buClr>
              <a:buSzPts val="1100"/>
              <a:buFont typeface="Arial"/>
              <a:buNone/>
            </a:pPr>
            <a:r>
              <a:rPr lang="en-US" sz="3000" dirty="0"/>
              <a:t>Handouts for this </a:t>
            </a:r>
            <a:r>
              <a:rPr lang="en-US" sz="3000" dirty="0" smtClean="0"/>
              <a:t>Module:</a:t>
            </a:r>
            <a:endParaRPr sz="3000" dirty="0"/>
          </a:p>
          <a:p>
            <a:pPr indent="-457200">
              <a:lnSpc>
                <a:spcPct val="115000"/>
              </a:lnSpc>
              <a:spcBef>
                <a:spcPts val="0"/>
              </a:spcBef>
              <a:spcAft>
                <a:spcPts val="600"/>
              </a:spcAft>
              <a:buSzPct val="100000"/>
            </a:pPr>
            <a:r>
              <a:rPr lang="en-US" sz="3000" dirty="0"/>
              <a:t>Activity handouts: </a:t>
            </a:r>
            <a:r>
              <a:rPr lang="en-US" sz="3000" i="1" dirty="0"/>
              <a:t>Who is Family?</a:t>
            </a:r>
            <a:r>
              <a:rPr lang="en-US" sz="3000" dirty="0"/>
              <a:t> worksheet and </a:t>
            </a:r>
            <a:r>
              <a:rPr lang="en-US" sz="3000" i="1" dirty="0"/>
              <a:t>Who is Community? </a:t>
            </a:r>
            <a:r>
              <a:rPr lang="en-US" sz="3000" dirty="0"/>
              <a:t>worksheet</a:t>
            </a:r>
            <a:endParaRPr sz="3000" dirty="0"/>
          </a:p>
          <a:p>
            <a:pPr indent="-457200">
              <a:lnSpc>
                <a:spcPct val="115000"/>
              </a:lnSpc>
              <a:spcBef>
                <a:spcPts val="0"/>
              </a:spcBef>
              <a:spcAft>
                <a:spcPts val="600"/>
              </a:spcAft>
              <a:buSzPct val="100000"/>
            </a:pPr>
            <a:r>
              <a:rPr lang="en-US" sz="3000" dirty="0"/>
              <a:t>Trauma Sensitive School Checklist </a:t>
            </a:r>
            <a:endParaRPr sz="3000" dirty="0"/>
          </a:p>
          <a:p>
            <a:pPr indent="-457200">
              <a:lnSpc>
                <a:spcPct val="115000"/>
              </a:lnSpc>
              <a:spcBef>
                <a:spcPts val="0"/>
              </a:spcBef>
              <a:spcAft>
                <a:spcPts val="600"/>
              </a:spcAft>
              <a:buSzPct val="100000"/>
            </a:pPr>
            <a:r>
              <a:rPr lang="en-US" sz="3000" dirty="0"/>
              <a:t>Action Planner</a:t>
            </a:r>
            <a:endParaRPr sz="3000" dirty="0"/>
          </a:p>
          <a:p>
            <a:pPr marL="0" lvl="0" indent="0" algn="l" rtl="0">
              <a:spcBef>
                <a:spcPts val="360"/>
              </a:spcBef>
              <a:spcAft>
                <a:spcPts val="0"/>
              </a:spcAft>
              <a:buNone/>
            </a:pPr>
            <a:endParaRPr sz="2400" dirty="0"/>
          </a:p>
        </p:txBody>
      </p:sp>
      <p:sp>
        <p:nvSpPr>
          <p:cNvPr id="420" name="Google Shape;420;g897ad83204_0_18"/>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Hidden Slide #4</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425"/>
        <p:cNvGrpSpPr/>
        <p:nvPr/>
      </p:nvGrpSpPr>
      <p:grpSpPr>
        <a:xfrm>
          <a:off x="0" y="0"/>
          <a:ext cx="0" cy="0"/>
          <a:chOff x="0" y="0"/>
          <a:chExt cx="0" cy="0"/>
        </a:xfrm>
      </p:grpSpPr>
      <p:sp>
        <p:nvSpPr>
          <p:cNvPr id="426" name="Google Shape;426;g897ad83204_0_24"/>
          <p:cNvSpPr txBox="1">
            <a:spLocks noGrp="1"/>
          </p:cNvSpPr>
          <p:nvPr>
            <p:ph type="body" idx="1"/>
          </p:nvPr>
        </p:nvSpPr>
        <p:spPr>
          <a:xfrm>
            <a:off x="457201" y="1105786"/>
            <a:ext cx="8229600" cy="5023885"/>
          </a:xfrm>
          <a:prstGeom prst="rect">
            <a:avLst/>
          </a:prstGeom>
        </p:spPr>
        <p:txBody>
          <a:bodyPr spcFirstLastPara="1" wrap="square" lIns="91425" tIns="45700" rIns="91425" bIns="45700" anchor="t" anchorCtr="0">
            <a:noAutofit/>
          </a:bodyPr>
          <a:lstStyle/>
          <a:p>
            <a:pPr marL="0" lvl="0" indent="0" algn="ctr" rtl="0">
              <a:lnSpc>
                <a:spcPct val="114000"/>
              </a:lnSpc>
              <a:spcBef>
                <a:spcPts val="0"/>
              </a:spcBef>
              <a:spcAft>
                <a:spcPts val="600"/>
              </a:spcAft>
              <a:buNone/>
            </a:pPr>
            <a:r>
              <a:rPr lang="en-US" sz="2400" dirty="0"/>
              <a:t>Key Terms in This Module: </a:t>
            </a:r>
            <a:endParaRPr sz="2400" dirty="0"/>
          </a:p>
          <a:p>
            <a:pPr marL="0" lvl="0" indent="0" algn="l" rtl="0">
              <a:lnSpc>
                <a:spcPct val="114000"/>
              </a:lnSpc>
              <a:spcBef>
                <a:spcPts val="0"/>
              </a:spcBef>
              <a:spcAft>
                <a:spcPts val="600"/>
              </a:spcAft>
              <a:buNone/>
            </a:pPr>
            <a:r>
              <a:rPr lang="en-US" sz="2400" b="1" dirty="0"/>
              <a:t>Family Engagement-</a:t>
            </a:r>
            <a:r>
              <a:rPr lang="en-US" sz="2400" dirty="0"/>
              <a:t> the process of educators actively building relationships of trust to partner WITH families to improve outcomes for all students</a:t>
            </a:r>
            <a:endParaRPr sz="2400" dirty="0"/>
          </a:p>
          <a:p>
            <a:pPr marL="0" lvl="0" indent="0" algn="l" rtl="0">
              <a:lnSpc>
                <a:spcPct val="114000"/>
              </a:lnSpc>
              <a:spcBef>
                <a:spcPts val="0"/>
              </a:spcBef>
              <a:spcAft>
                <a:spcPts val="600"/>
              </a:spcAft>
              <a:buNone/>
            </a:pPr>
            <a:r>
              <a:rPr lang="en-US" sz="2400" b="1" dirty="0"/>
              <a:t>Family Empowerment-</a:t>
            </a:r>
            <a:r>
              <a:rPr lang="en-US" sz="2400" dirty="0"/>
              <a:t> consistent, ongoing and authentic efforts to support family members to be equal partners in their children’s education. </a:t>
            </a:r>
            <a:endParaRPr sz="2400" dirty="0"/>
          </a:p>
          <a:p>
            <a:pPr marL="0" lvl="0" indent="0" algn="l" rtl="0">
              <a:lnSpc>
                <a:spcPct val="114000"/>
              </a:lnSpc>
              <a:spcBef>
                <a:spcPts val="0"/>
              </a:spcBef>
              <a:spcAft>
                <a:spcPts val="600"/>
              </a:spcAft>
              <a:buNone/>
            </a:pPr>
            <a:r>
              <a:rPr lang="en-US" sz="2400" b="1" dirty="0"/>
              <a:t>Community Engagement-</a:t>
            </a:r>
            <a:r>
              <a:rPr lang="en-US" sz="2400" dirty="0"/>
              <a:t> the process of working collaboratively with and through groups of people affiliated by geographic proximity, special interest, or similar situations to address issues affecting the wellbeing of those people</a:t>
            </a:r>
            <a:endParaRPr sz="2400" dirty="0"/>
          </a:p>
          <a:p>
            <a:pPr marL="0" lvl="0" indent="0" algn="l" rtl="0">
              <a:spcBef>
                <a:spcPts val="360"/>
              </a:spcBef>
              <a:spcAft>
                <a:spcPts val="0"/>
              </a:spcAft>
              <a:buNone/>
            </a:pPr>
            <a:endParaRPr sz="2400" dirty="0"/>
          </a:p>
        </p:txBody>
      </p:sp>
      <p:sp>
        <p:nvSpPr>
          <p:cNvPr id="427" name="Google Shape;427;g897ad83204_0_24"/>
          <p:cNvSpPr txBox="1">
            <a:spLocks noGrp="1"/>
          </p:cNvSpPr>
          <p:nvPr>
            <p:ph type="title"/>
          </p:nvPr>
        </p:nvSpPr>
        <p:spPr>
          <a:xfrm>
            <a:off x="228601" y="164805"/>
            <a:ext cx="8686800" cy="802758"/>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rgbClr val="000000"/>
                </a:solidFill>
              </a:rPr>
              <a:t>Hidden Slide #5</a:t>
            </a:r>
            <a:endParaRPr sz="36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
          <p:cNvSpPr txBox="1">
            <a:spLocks noGrp="1"/>
          </p:cNvSpPr>
          <p:nvPr>
            <p:ph type="ctrTitle"/>
          </p:nvPr>
        </p:nvSpPr>
        <p:spPr>
          <a:xfrm>
            <a:off x="953254" y="3657600"/>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sz="4000"/>
              <a:t>Implementation and Systems</a:t>
            </a:r>
            <a:endParaRPr/>
          </a:p>
        </p:txBody>
      </p:sp>
      <p:sp>
        <p:nvSpPr>
          <p:cNvPr id="433" name="Google Shape;433;p1"/>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888888"/>
              </a:buClr>
              <a:buSzPts val="2960"/>
              <a:buNone/>
            </a:pPr>
            <a:r>
              <a:rPr lang="en-US" sz="3000" dirty="0">
                <a:solidFill>
                  <a:schemeClr val="tx1"/>
                </a:solidFill>
              </a:rPr>
              <a:t>Families as Partners</a:t>
            </a:r>
            <a:endParaRPr sz="3000" dirty="0">
              <a:solidFill>
                <a:schemeClr val="tx1"/>
              </a:solidFill>
            </a:endParaRPr>
          </a:p>
          <a:p>
            <a:pPr marL="0" lvl="0" indent="0" algn="ctr" rtl="0">
              <a:lnSpc>
                <a:spcPct val="80000"/>
              </a:lnSpc>
              <a:spcBef>
                <a:spcPts val="592"/>
              </a:spcBef>
              <a:spcAft>
                <a:spcPts val="0"/>
              </a:spcAft>
              <a:buClr>
                <a:srgbClr val="888888"/>
              </a:buClr>
              <a:buSzPts val="2960"/>
              <a:buNone/>
            </a:pPr>
            <a:r>
              <a:rPr lang="en-US" sz="3000" dirty="0">
                <a:solidFill>
                  <a:schemeClr val="tx1"/>
                </a:solidFill>
              </a:rPr>
              <a:t>Communities as Partners</a:t>
            </a:r>
            <a:endParaRPr sz="30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
          <p:cNvSpPr txBox="1">
            <a:spLocks noGrp="1"/>
          </p:cNvSpPr>
          <p:nvPr>
            <p:ph type="title"/>
          </p:nvPr>
        </p:nvSpPr>
        <p:spPr>
          <a:xfrm>
            <a:off x="472850" y="200210"/>
            <a:ext cx="8229600" cy="75672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Impact"/>
              <a:buNone/>
            </a:pPr>
            <a:r>
              <a:rPr lang="en-US" sz="3600" i="0" u="none" strike="noStrike" cap="none" dirty="0">
                <a:solidFill>
                  <a:srgbClr val="002C3C"/>
                </a:solidFill>
              </a:rPr>
              <a:t>What Will We Know and Do</a:t>
            </a:r>
            <a:endParaRPr sz="3600" i="0" u="none" strike="noStrike" cap="none" dirty="0">
              <a:solidFill>
                <a:srgbClr val="002C3C"/>
              </a:solidFill>
            </a:endParaRPr>
          </a:p>
        </p:txBody>
      </p:sp>
      <p:sp>
        <p:nvSpPr>
          <p:cNvPr id="440" name="Google Shape;440;p2"/>
          <p:cNvSpPr txBox="1">
            <a:spLocks noGrp="1"/>
          </p:cNvSpPr>
          <p:nvPr>
            <p:ph type="body" idx="4294967295"/>
          </p:nvPr>
        </p:nvSpPr>
        <p:spPr>
          <a:xfrm>
            <a:off x="472850" y="1105786"/>
            <a:ext cx="8136300" cy="5211767"/>
          </a:xfrm>
          <a:prstGeom prst="rect">
            <a:avLst/>
          </a:prstGeom>
          <a:noFill/>
          <a:ln>
            <a:noFill/>
          </a:ln>
        </p:spPr>
        <p:txBody>
          <a:bodyPr spcFirstLastPara="1" wrap="square" lIns="91425" tIns="45700" rIns="91425" bIns="45700" anchor="t" anchorCtr="0">
            <a:noAutofit/>
          </a:bodyPr>
          <a:lstStyle/>
          <a:p>
            <a:pPr marL="431800" marR="0" lvl="0" indent="-368300" algn="l" rtl="0">
              <a:lnSpc>
                <a:spcPct val="114000"/>
              </a:lnSpc>
              <a:spcBef>
                <a:spcPts val="0"/>
              </a:spcBef>
              <a:spcAft>
                <a:spcPts val="600"/>
              </a:spcAft>
              <a:buClr>
                <a:srgbClr val="000000"/>
              </a:buClr>
              <a:buSzPts val="2600"/>
              <a:buFont typeface="Verdana"/>
              <a:buChar char="•"/>
            </a:pPr>
            <a:r>
              <a:rPr lang="en-US" sz="2400" dirty="0">
                <a:solidFill>
                  <a:srgbClr val="000000"/>
                </a:solidFill>
              </a:rPr>
              <a:t>Explore current approaches to engaging families in schools, particularly those families impacted by trauma.</a:t>
            </a:r>
            <a:endParaRPr sz="2400" dirty="0">
              <a:solidFill>
                <a:srgbClr val="000000"/>
              </a:solidFill>
            </a:endParaRPr>
          </a:p>
          <a:p>
            <a:pPr marL="431800" marR="0" lvl="0" indent="-368300" algn="l" rtl="0">
              <a:lnSpc>
                <a:spcPct val="114000"/>
              </a:lnSpc>
              <a:spcBef>
                <a:spcPts val="0"/>
              </a:spcBef>
              <a:spcAft>
                <a:spcPts val="600"/>
              </a:spcAft>
              <a:buClr>
                <a:srgbClr val="000000"/>
              </a:buClr>
              <a:buSzPts val="2600"/>
              <a:buFont typeface="Verdana"/>
              <a:buChar char="•"/>
            </a:pPr>
            <a:r>
              <a:rPr lang="en-US" sz="2400" dirty="0">
                <a:solidFill>
                  <a:srgbClr val="000000"/>
                </a:solidFill>
              </a:rPr>
              <a:t>Understand why family and community engagement is key to developing and fostering trauma-sensitive schools within a multi-tiered systems of supports.</a:t>
            </a:r>
            <a:endParaRPr sz="2400" dirty="0">
              <a:solidFill>
                <a:srgbClr val="000000"/>
              </a:solidFill>
            </a:endParaRPr>
          </a:p>
          <a:p>
            <a:pPr marL="431800" marR="0" lvl="0" indent="-368300" algn="l" rtl="0">
              <a:lnSpc>
                <a:spcPct val="114000"/>
              </a:lnSpc>
              <a:spcBef>
                <a:spcPts val="0"/>
              </a:spcBef>
              <a:spcAft>
                <a:spcPts val="600"/>
              </a:spcAft>
              <a:buClr>
                <a:srgbClr val="000000"/>
              </a:buClr>
              <a:buSzPts val="2600"/>
              <a:buFont typeface="Verdana"/>
              <a:buChar char="•"/>
            </a:pPr>
            <a:r>
              <a:rPr lang="en-US" sz="2400" dirty="0">
                <a:solidFill>
                  <a:srgbClr val="000000"/>
                </a:solidFill>
              </a:rPr>
              <a:t>Identify strategies for implementation of empowering, trauma sensitive strategies to foster positive school – family – community partnerships.</a:t>
            </a:r>
            <a:endParaRPr sz="2400" dirty="0">
              <a:solidFill>
                <a:srgbClr val="000000"/>
              </a:solidFill>
            </a:endParaRPr>
          </a:p>
          <a:p>
            <a:pPr marL="0" marR="0" lvl="0" indent="0" algn="l" rtl="0">
              <a:lnSpc>
                <a:spcPct val="70000"/>
              </a:lnSpc>
              <a:spcBef>
                <a:spcPts val="0"/>
              </a:spcBef>
              <a:spcAft>
                <a:spcPts val="0"/>
              </a:spcAft>
              <a:buClr>
                <a:schemeClr val="dk1"/>
              </a:buClr>
              <a:buSzPts val="3200"/>
              <a:buFont typeface="Arial"/>
              <a:buNone/>
            </a:pPr>
            <a:endParaRPr sz="2400" dirty="0">
              <a:solidFill>
                <a:srgbClr val="07341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84173fefdb_0_0"/>
          <p:cNvSpPr txBox="1">
            <a:spLocks noGrp="1"/>
          </p:cNvSpPr>
          <p:nvPr>
            <p:ph type="title"/>
          </p:nvPr>
        </p:nvSpPr>
        <p:spPr>
          <a:xfrm>
            <a:off x="228600" y="228600"/>
            <a:ext cx="8686800" cy="898451"/>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dirty="0">
                <a:solidFill>
                  <a:srgbClr val="002C3C"/>
                </a:solidFill>
              </a:rPr>
              <a:t>What Does this Look Like?</a:t>
            </a:r>
            <a:endParaRPr dirty="0">
              <a:solidFill>
                <a:srgbClr val="002C3C"/>
              </a:solidFill>
            </a:endParaRPr>
          </a:p>
        </p:txBody>
      </p:sp>
      <p:sp>
        <p:nvSpPr>
          <p:cNvPr id="447" name="Google Shape;447;g84173fefdb_0_0"/>
          <p:cNvSpPr txBox="1">
            <a:spLocks noGrp="1"/>
          </p:cNvSpPr>
          <p:nvPr>
            <p:ph type="body" idx="1"/>
          </p:nvPr>
        </p:nvSpPr>
        <p:spPr>
          <a:xfrm>
            <a:off x="457201" y="1297172"/>
            <a:ext cx="8229600" cy="4875029"/>
          </a:xfrm>
          <a:prstGeom prst="rect">
            <a:avLst/>
          </a:prstGeom>
        </p:spPr>
        <p:txBody>
          <a:bodyPr spcFirstLastPara="1" wrap="square" lIns="91425" tIns="45700" rIns="91425" bIns="45700" anchor="t" anchorCtr="0">
            <a:noAutofit/>
          </a:bodyPr>
          <a:lstStyle/>
          <a:p>
            <a:pPr marL="0" lvl="0" indent="0" algn="l" rtl="0">
              <a:lnSpc>
                <a:spcPct val="114000"/>
              </a:lnSpc>
              <a:spcBef>
                <a:spcPts val="0"/>
              </a:spcBef>
              <a:spcAft>
                <a:spcPts val="600"/>
              </a:spcAft>
              <a:buNone/>
            </a:pPr>
            <a:r>
              <a:rPr lang="en-US" dirty="0">
                <a:solidFill>
                  <a:srgbClr val="000000"/>
                </a:solidFill>
                <a:latin typeface="Arial"/>
                <a:ea typeface="Arial"/>
                <a:cs typeface="Arial"/>
                <a:sym typeface="Arial"/>
              </a:rPr>
              <a:t>“</a:t>
            </a:r>
            <a:r>
              <a:rPr lang="en-US" dirty="0">
                <a:solidFill>
                  <a:srgbClr val="000000"/>
                </a:solidFill>
                <a:latin typeface="Calibri"/>
                <a:ea typeface="Calibri"/>
                <a:cs typeface="Calibri"/>
                <a:sym typeface="Calibri"/>
              </a:rPr>
              <a:t>The key to creating family engagement that supports better learning outcomes is to ensure that there is a plan in place that engages every family… Every family, in this case, does truly mean </a:t>
            </a:r>
            <a:r>
              <a:rPr lang="en-US" i="1" dirty="0">
                <a:solidFill>
                  <a:srgbClr val="000000"/>
                </a:solidFill>
                <a:latin typeface="Calibri"/>
                <a:ea typeface="Calibri"/>
                <a:cs typeface="Calibri"/>
                <a:sym typeface="Calibri"/>
              </a:rPr>
              <a:t>every</a:t>
            </a:r>
            <a:r>
              <a:rPr lang="en-US" dirty="0">
                <a:solidFill>
                  <a:srgbClr val="000000"/>
                </a:solidFill>
                <a:latin typeface="Calibri"/>
                <a:ea typeface="Calibri"/>
                <a:cs typeface="Calibri"/>
                <a:sym typeface="Calibri"/>
              </a:rPr>
              <a:t> family. And the engagement has as an outcome better achievement for children…</a:t>
            </a:r>
            <a:r>
              <a:rPr lang="en-US" i="1" dirty="0">
                <a:solidFill>
                  <a:srgbClr val="000000"/>
                </a:solidFill>
                <a:latin typeface="Calibri"/>
                <a:ea typeface="Calibri"/>
                <a:cs typeface="Calibri"/>
                <a:sym typeface="Calibri"/>
              </a:rPr>
              <a:t>all</a:t>
            </a:r>
            <a:r>
              <a:rPr lang="en-US" dirty="0">
                <a:solidFill>
                  <a:srgbClr val="000000"/>
                </a:solidFill>
                <a:latin typeface="Calibri"/>
                <a:ea typeface="Calibri"/>
                <a:cs typeface="Calibri"/>
                <a:sym typeface="Calibri"/>
              </a:rPr>
              <a:t> children.”</a:t>
            </a:r>
            <a:endParaRPr dirty="0">
              <a:solidFill>
                <a:srgbClr val="00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400" dirty="0" smtClean="0">
                <a:solidFill>
                  <a:srgbClr val="006387"/>
                </a:solidFill>
                <a:latin typeface="Verdana" panose="020B0604030504040204" pitchFamily="34" charset="0"/>
                <a:ea typeface="Verdana" panose="020B0604030504040204" pitchFamily="34" charset="0"/>
                <a:cs typeface="Calibri"/>
                <a:sym typeface="Calibri"/>
              </a:rPr>
              <a:t> - Dr</a:t>
            </a:r>
            <a:r>
              <a:rPr lang="en-US" sz="2400" dirty="0">
                <a:solidFill>
                  <a:srgbClr val="006387"/>
                </a:solidFill>
                <a:latin typeface="Verdana" panose="020B0604030504040204" pitchFamily="34" charset="0"/>
                <a:ea typeface="Verdana" panose="020B0604030504040204" pitchFamily="34" charset="0"/>
                <a:cs typeface="Calibri"/>
                <a:sym typeface="Calibri"/>
              </a:rPr>
              <a:t>. Steve </a:t>
            </a:r>
            <a:r>
              <a:rPr lang="en-US" sz="2400" dirty="0" err="1">
                <a:solidFill>
                  <a:srgbClr val="006387"/>
                </a:solidFill>
                <a:latin typeface="Verdana" panose="020B0604030504040204" pitchFamily="34" charset="0"/>
                <a:ea typeface="Verdana" panose="020B0604030504040204" pitchFamily="34" charset="0"/>
                <a:cs typeface="Calibri"/>
                <a:sym typeface="Calibri"/>
              </a:rPr>
              <a:t>Constantino</a:t>
            </a:r>
            <a:r>
              <a:rPr lang="en-US" sz="2400" dirty="0">
                <a:solidFill>
                  <a:srgbClr val="006387"/>
                </a:solidFill>
                <a:latin typeface="Verdana" panose="020B0604030504040204" pitchFamily="34" charset="0"/>
                <a:ea typeface="Verdana" panose="020B0604030504040204" pitchFamily="34" charset="0"/>
                <a:cs typeface="Calibri"/>
                <a:sym typeface="Calibri"/>
              </a:rPr>
              <a:t>, 2016</a:t>
            </a:r>
            <a:endParaRPr sz="2400" dirty="0">
              <a:solidFill>
                <a:srgbClr val="006387"/>
              </a:solidFill>
              <a:latin typeface="Verdana" panose="020B0604030504040204" pitchFamily="34" charset="0"/>
              <a:ea typeface="Verdana" panose="020B0604030504040204" pitchFamily="34" charset="0"/>
              <a:cs typeface="Calibri"/>
              <a:sym typeface="Calibri"/>
            </a:endParaRPr>
          </a:p>
          <a:p>
            <a:pPr marL="0" lvl="0" indent="0" algn="l" rtl="0">
              <a:spcBef>
                <a:spcPts val="36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4" name="Google Shape;454;g77455764e3_0_4"/>
          <p:cNvSpPr txBox="1">
            <a:spLocks noGrp="1"/>
          </p:cNvSpPr>
          <p:nvPr>
            <p:ph type="title"/>
          </p:nvPr>
        </p:nvSpPr>
        <p:spPr>
          <a:xfrm>
            <a:off x="228600" y="228600"/>
            <a:ext cx="8686800" cy="67516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chemeClr val="dk2"/>
                </a:solidFill>
              </a:rPr>
              <a:t>Commit to Engagement</a:t>
            </a:r>
            <a:endParaRPr sz="3600" dirty="0">
              <a:solidFill>
                <a:schemeClr val="dk2"/>
              </a:solidFill>
            </a:endParaRPr>
          </a:p>
        </p:txBody>
      </p:sp>
      <p:sp>
        <p:nvSpPr>
          <p:cNvPr id="453" name="Google Shape;453;g77455764e3_0_4"/>
          <p:cNvSpPr txBox="1">
            <a:spLocks noGrp="1"/>
          </p:cNvSpPr>
          <p:nvPr>
            <p:ph type="body" idx="1"/>
          </p:nvPr>
        </p:nvSpPr>
        <p:spPr>
          <a:xfrm>
            <a:off x="228600" y="1052623"/>
            <a:ext cx="8686800" cy="5119627"/>
          </a:xfrm>
          <a:prstGeom prst="rect">
            <a:avLst/>
          </a:prstGeom>
        </p:spPr>
        <p:txBody>
          <a:bodyPr spcFirstLastPara="1" wrap="square" lIns="91425" tIns="45700" rIns="91425" bIns="45700" anchor="t" anchorCtr="0">
            <a:noAutofit/>
          </a:bodyPr>
          <a:lstStyle/>
          <a:p>
            <a:pPr marL="25400" lvl="0" indent="0" algn="l" rtl="0">
              <a:lnSpc>
                <a:spcPct val="115000"/>
              </a:lnSpc>
              <a:spcBef>
                <a:spcPts val="0"/>
              </a:spcBef>
              <a:spcAft>
                <a:spcPts val="600"/>
              </a:spcAft>
              <a:buClr>
                <a:schemeClr val="dk1"/>
              </a:buClr>
              <a:buSzPts val="1100"/>
              <a:buFont typeface="Arial"/>
              <a:buNone/>
            </a:pPr>
            <a:r>
              <a:rPr lang="en-US" sz="2800" dirty="0" smtClean="0">
                <a:solidFill>
                  <a:srgbClr val="006387"/>
                </a:solidFill>
                <a:latin typeface="Calibri"/>
                <a:ea typeface="Calibri"/>
                <a:cs typeface="Calibri"/>
                <a:sym typeface="Calibri"/>
              </a:rPr>
              <a:t>Core Belief 1- </a:t>
            </a:r>
            <a:r>
              <a:rPr lang="en-US" sz="2800" dirty="0" smtClean="0">
                <a:solidFill>
                  <a:srgbClr val="000000"/>
                </a:solidFill>
                <a:latin typeface="Calibri"/>
                <a:ea typeface="Calibri"/>
                <a:cs typeface="Calibri"/>
                <a:sym typeface="Calibri"/>
              </a:rPr>
              <a:t>All families have dreams for their children and want the best for them.</a:t>
            </a:r>
            <a:endParaRPr sz="2800" dirty="0" smtClean="0">
              <a:solidFill>
                <a:srgbClr val="000000"/>
              </a:solidFill>
              <a:latin typeface="Calibri"/>
              <a:ea typeface="Calibri"/>
              <a:cs typeface="Calibri"/>
              <a:sym typeface="Calibri"/>
            </a:endParaRPr>
          </a:p>
          <a:p>
            <a:pPr marL="25400" lvl="0" indent="0" algn="l" rtl="0">
              <a:lnSpc>
                <a:spcPct val="115000"/>
              </a:lnSpc>
              <a:spcBef>
                <a:spcPts val="0"/>
              </a:spcBef>
              <a:spcAft>
                <a:spcPts val="600"/>
              </a:spcAft>
              <a:buClr>
                <a:schemeClr val="dk1"/>
              </a:buClr>
              <a:buSzPts val="1100"/>
              <a:buFont typeface="Arial"/>
              <a:buNone/>
            </a:pPr>
            <a:r>
              <a:rPr lang="en-US" sz="2800" dirty="0" smtClean="0">
                <a:solidFill>
                  <a:srgbClr val="006387"/>
                </a:solidFill>
                <a:latin typeface="Calibri"/>
                <a:ea typeface="Calibri"/>
                <a:cs typeface="Calibri"/>
                <a:sym typeface="Calibri"/>
              </a:rPr>
              <a:t>Core Belief 2- </a:t>
            </a:r>
            <a:r>
              <a:rPr lang="en-US" sz="2800" dirty="0" smtClean="0">
                <a:solidFill>
                  <a:srgbClr val="000000"/>
                </a:solidFill>
                <a:latin typeface="Calibri"/>
                <a:ea typeface="Calibri"/>
                <a:cs typeface="Calibri"/>
                <a:sym typeface="Calibri"/>
              </a:rPr>
              <a:t>All families have the capacity to support their children’s learning.</a:t>
            </a:r>
            <a:endParaRPr sz="2800" dirty="0" smtClean="0">
              <a:solidFill>
                <a:srgbClr val="000000"/>
              </a:solidFill>
              <a:latin typeface="Calibri"/>
              <a:ea typeface="Calibri"/>
              <a:cs typeface="Calibri"/>
              <a:sym typeface="Calibri"/>
            </a:endParaRPr>
          </a:p>
          <a:p>
            <a:pPr marL="25400" lvl="0" indent="0" algn="l" rtl="0">
              <a:lnSpc>
                <a:spcPct val="115000"/>
              </a:lnSpc>
              <a:spcBef>
                <a:spcPts val="0"/>
              </a:spcBef>
              <a:spcAft>
                <a:spcPts val="600"/>
              </a:spcAft>
              <a:buClr>
                <a:schemeClr val="dk1"/>
              </a:buClr>
              <a:buSzPts val="1100"/>
              <a:buFont typeface="Arial"/>
              <a:buNone/>
            </a:pPr>
            <a:r>
              <a:rPr lang="en-US" sz="2800" dirty="0" smtClean="0">
                <a:solidFill>
                  <a:srgbClr val="006387"/>
                </a:solidFill>
                <a:latin typeface="Calibri"/>
                <a:ea typeface="Calibri"/>
                <a:cs typeface="Calibri"/>
                <a:sym typeface="Calibri"/>
              </a:rPr>
              <a:t>Core Belief 3- </a:t>
            </a:r>
            <a:r>
              <a:rPr lang="en-US" sz="2800" dirty="0" smtClean="0">
                <a:latin typeface="Calibri"/>
                <a:ea typeface="Calibri"/>
                <a:cs typeface="Calibri"/>
                <a:sym typeface="Calibri"/>
              </a:rPr>
              <a:t>Families and school staff are equal partners.</a:t>
            </a:r>
            <a:endParaRPr sz="2800" dirty="0" smtClean="0">
              <a:latin typeface="Calibri"/>
              <a:ea typeface="Calibri"/>
              <a:cs typeface="Calibri"/>
              <a:sym typeface="Calibri"/>
            </a:endParaRPr>
          </a:p>
          <a:p>
            <a:pPr marL="25400" lvl="0" indent="0" algn="l" rtl="0">
              <a:lnSpc>
                <a:spcPct val="115000"/>
              </a:lnSpc>
              <a:spcBef>
                <a:spcPts val="0"/>
              </a:spcBef>
              <a:spcAft>
                <a:spcPts val="600"/>
              </a:spcAft>
              <a:buClr>
                <a:schemeClr val="dk1"/>
              </a:buClr>
              <a:buSzPts val="1100"/>
              <a:buFont typeface="Arial"/>
              <a:buNone/>
            </a:pPr>
            <a:r>
              <a:rPr lang="en-US" sz="2800" dirty="0" smtClean="0">
                <a:solidFill>
                  <a:srgbClr val="006387"/>
                </a:solidFill>
                <a:latin typeface="Calibri"/>
                <a:ea typeface="Calibri"/>
                <a:cs typeface="Calibri"/>
                <a:sym typeface="Calibri"/>
              </a:rPr>
              <a:t>Core Belief 4- </a:t>
            </a:r>
            <a:r>
              <a:rPr lang="en-US" sz="2800" dirty="0" smtClean="0">
                <a:solidFill>
                  <a:srgbClr val="0C0C0C"/>
                </a:solidFill>
                <a:latin typeface="Calibri"/>
                <a:ea typeface="Calibri"/>
                <a:cs typeface="Calibri"/>
                <a:sym typeface="Calibri"/>
              </a:rPr>
              <a:t>The responsibility for cultivating and sustaining partnerships among school, home, and community rests primarily with school staff, especially school leaders</a:t>
            </a:r>
            <a:r>
              <a:rPr lang="en-US" sz="2800" dirty="0" smtClean="0">
                <a:solidFill>
                  <a:srgbClr val="0C0C0C"/>
                </a:solidFill>
                <a:latin typeface="Calibri"/>
                <a:ea typeface="Calibri"/>
                <a:cs typeface="Calibri"/>
                <a:sym typeface="Calibri"/>
              </a:rPr>
              <a:t>.</a:t>
            </a:r>
          </a:p>
          <a:p>
            <a:pPr marL="25400" lvl="0" indent="0" algn="r" rtl="0">
              <a:lnSpc>
                <a:spcPct val="115000"/>
              </a:lnSpc>
              <a:spcBef>
                <a:spcPts val="0"/>
              </a:spcBef>
              <a:spcAft>
                <a:spcPts val="600"/>
              </a:spcAft>
              <a:buClr>
                <a:schemeClr val="dk1"/>
              </a:buClr>
              <a:buSzPts val="1100"/>
              <a:buFont typeface="Arial"/>
              <a:buNone/>
            </a:pPr>
            <a:r>
              <a:rPr lang="en-US" sz="2400" dirty="0" smtClean="0">
                <a:solidFill>
                  <a:srgbClr val="006387"/>
                </a:solidFill>
                <a:latin typeface="Calibri"/>
                <a:ea typeface="Calibri"/>
                <a:cs typeface="Calibri"/>
                <a:sym typeface="Calibri"/>
              </a:rPr>
              <a:t>Sources</a:t>
            </a:r>
            <a:r>
              <a:rPr lang="en-US" sz="2400" dirty="0" smtClean="0">
                <a:solidFill>
                  <a:srgbClr val="006387"/>
                </a:solidFill>
                <a:latin typeface="Calibri"/>
                <a:ea typeface="Calibri"/>
                <a:cs typeface="Calibri"/>
                <a:sym typeface="Calibri"/>
              </a:rPr>
              <a:t>: </a:t>
            </a:r>
            <a:r>
              <a:rPr lang="en-US" sz="2400" dirty="0" smtClean="0">
                <a:solidFill>
                  <a:srgbClr val="005878"/>
                </a:solidFill>
                <a:latin typeface="Calibri"/>
                <a:ea typeface="Calibri"/>
                <a:cs typeface="Calibri"/>
                <a:sym typeface="Calibri"/>
              </a:rPr>
              <a:t>Henderson et al., 2007; </a:t>
            </a:r>
            <a:r>
              <a:rPr lang="en-US" sz="2400" dirty="0" err="1" smtClean="0">
                <a:solidFill>
                  <a:srgbClr val="005878"/>
                </a:solidFill>
                <a:latin typeface="Calibri"/>
                <a:ea typeface="Calibri"/>
                <a:cs typeface="Calibri"/>
                <a:sym typeface="Calibri"/>
              </a:rPr>
              <a:t>Mapp</a:t>
            </a:r>
            <a:r>
              <a:rPr lang="en-US" sz="2400" dirty="0" smtClean="0">
                <a:solidFill>
                  <a:srgbClr val="005878"/>
                </a:solidFill>
                <a:latin typeface="Calibri"/>
                <a:ea typeface="Calibri"/>
                <a:cs typeface="Calibri"/>
                <a:sym typeface="Calibri"/>
              </a:rPr>
              <a:t> et al, 2017</a:t>
            </a:r>
            <a:r>
              <a:rPr lang="en-US" sz="2400" dirty="0" smtClean="0">
                <a:solidFill>
                  <a:srgbClr val="005878"/>
                </a:solidFill>
                <a:latin typeface="Calibri"/>
                <a:ea typeface="Calibri"/>
                <a:cs typeface="Calibri"/>
                <a:sym typeface="Calibri"/>
              </a:rPr>
              <a:t>)</a:t>
            </a:r>
            <a:endParaRPr sz="2400" dirty="0" smtClean="0">
              <a:solidFill>
                <a:srgbClr val="006387"/>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5745</Words>
  <Application>Microsoft Office PowerPoint</Application>
  <PresentationFormat>On-screen Show (4:3)</PresentationFormat>
  <Paragraphs>362</Paragraphs>
  <Slides>30</Slides>
  <Notes>30</Notes>
  <HiddenSlides>5</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Georgia</vt:lpstr>
      <vt:lpstr>Impact</vt:lpstr>
      <vt:lpstr>Verdana</vt:lpstr>
      <vt:lpstr>Office Theme</vt:lpstr>
      <vt:lpstr>1_Office Theme</vt:lpstr>
      <vt:lpstr>Hidden Slide #1</vt:lpstr>
      <vt:lpstr>Hidden Slide #2</vt:lpstr>
      <vt:lpstr>Hidden Slide #3</vt:lpstr>
      <vt:lpstr>Hidden Slide #4</vt:lpstr>
      <vt:lpstr>Hidden Slide #5</vt:lpstr>
      <vt:lpstr>Implementation and Systems</vt:lpstr>
      <vt:lpstr>What Will We Know and Do</vt:lpstr>
      <vt:lpstr>What Does this Look Like?</vt:lpstr>
      <vt:lpstr>Commit to Engagement</vt:lpstr>
      <vt:lpstr>  Confronting the Family Role in Trauma  </vt:lpstr>
      <vt:lpstr>Why This Matters</vt:lpstr>
      <vt:lpstr>Who is Family?</vt:lpstr>
      <vt:lpstr>Trauma: A Factor in Family Engagement</vt:lpstr>
      <vt:lpstr>Video Example 1</vt:lpstr>
      <vt:lpstr>Videos: VTSS Trauma Sensitive Approaches for Home &amp; School </vt:lpstr>
      <vt:lpstr>Discussion: Six Components of  (trauma-informed) Family Engagement – Component #1</vt:lpstr>
      <vt:lpstr>Discussion: Six Components of  (trauma-informed) Family Engagement – Component #2</vt:lpstr>
      <vt:lpstr>Discussion: Six Components of  (trauma-informed) Family Engagement – Component #3</vt:lpstr>
      <vt:lpstr>Discussion: Six Components of  (trauma-informed) Family Engagement – Component #4</vt:lpstr>
      <vt:lpstr>Discussion: Six Components of  (trauma-informed) Family Engagement – Component #5</vt:lpstr>
      <vt:lpstr>Discussion: Six Components of  (trauma-informed) Family Engagement – Component #6</vt:lpstr>
      <vt:lpstr>Practice: Trauma-Sensitive Organizations</vt:lpstr>
      <vt:lpstr> Video 3</vt:lpstr>
      <vt:lpstr>Possible First Steps for a School </vt:lpstr>
      <vt:lpstr>Who is Community?</vt:lpstr>
      <vt:lpstr>Communities</vt:lpstr>
      <vt:lpstr>Trauma-Focused  Community Tools</vt:lpstr>
      <vt:lpstr>Possible First Steps for a Community</vt:lpstr>
      <vt:lpstr>Team Talk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and Communities as Partners Presentation</dc:title>
  <dc:creator>Jacklyn N Lewis</dc:creator>
  <cp:lastModifiedBy>Marguerite Miles</cp:lastModifiedBy>
  <cp:revision>8</cp:revision>
  <dcterms:created xsi:type="dcterms:W3CDTF">2017-04-18T16:38:12Z</dcterms:created>
  <dcterms:modified xsi:type="dcterms:W3CDTF">2021-03-28T22:12:50Z</dcterms:modified>
</cp:coreProperties>
</file>