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OaLxODuWW1SOzZJmVWkVCS+Ay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34" autoAdjust="0"/>
  </p:normalViewPr>
  <p:slideViewPr>
    <p:cSldViewPr snapToGrid="0">
      <p:cViewPr varScale="1">
        <p:scale>
          <a:sx n="85" d="100"/>
          <a:sy n="85" d="100"/>
        </p:scale>
        <p:origin x="2286"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dvantageslearningcenter.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75ca126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975ca126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is designed to be completed in under 2 hours.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10" name="Google Shape;210;g8975ca126a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83cceebfd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83cceebfd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b="1">
                <a:solidFill>
                  <a:srgbClr val="000000"/>
                </a:solidFill>
                <a:latin typeface="Verdana"/>
                <a:ea typeface="Verdana"/>
                <a:cs typeface="Verdana"/>
                <a:sym typeface="Verdana"/>
              </a:rPr>
              <a:t>To Know: </a:t>
            </a:r>
            <a:r>
              <a:rPr lang="en-US">
                <a:solidFill>
                  <a:srgbClr val="000000"/>
                </a:solidFill>
                <a:latin typeface="Verdana"/>
                <a:ea typeface="Verdana"/>
                <a:cs typeface="Verdana"/>
                <a:sym typeface="Verdana"/>
              </a:rPr>
              <a:t>When in survival brain emotional instability and impulsivity increase, while problem solving, communication, emotional regulation, learning retrieval, and decision making decrease.</a:t>
            </a:r>
            <a:endParaRPr>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r>
              <a:rPr lang="en-US" b="1">
                <a:solidFill>
                  <a:srgbClr val="26262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 Say</a:t>
            </a:r>
            <a:r>
              <a:rPr lang="en-US" b="1">
                <a:solidFill>
                  <a:srgbClr val="262626"/>
                </a:solidFill>
                <a:latin typeface="Verdana"/>
                <a:ea typeface="Verdana"/>
                <a:cs typeface="Verdana"/>
                <a:sym typeface="Verdana"/>
              </a:rPr>
              <a:t>:</a:t>
            </a:r>
            <a:r>
              <a:rPr lang="en-US">
                <a:solidFill>
                  <a:srgbClr val="262626"/>
                </a:solidFill>
                <a:latin typeface="Verdana"/>
                <a:ea typeface="Verdana"/>
                <a:cs typeface="Verdana"/>
                <a:sym typeface="Verdana"/>
              </a:rPr>
              <a:t> As a reminder: </a:t>
            </a:r>
            <a:r>
              <a:rPr lang="en-US">
                <a:latin typeface="Verdana"/>
                <a:ea typeface="Verdana"/>
                <a:cs typeface="Verdana"/>
                <a:sym typeface="Verdana"/>
              </a:rPr>
              <a:t>When we are working with children who have experienced trauma it is also important to remember that their experiences can impact the way they view the world around them. Children who are have experienced typical development often believe they live in a predictable and benevolent world. They usually view themselves positively and are hopeful and optimistic about the future. They usually feel empowered and have a sense of stability about what is happening around them.</a:t>
            </a:r>
            <a:endParaRPr>
              <a:latin typeface="Verdana"/>
              <a:ea typeface="Verdana"/>
              <a:cs typeface="Verdana"/>
              <a:sym typeface="Verdana"/>
            </a:endParaRPr>
          </a:p>
          <a:p>
            <a:pPr marL="0" lvl="0" indent="0" algn="l" rtl="0">
              <a:spcBef>
                <a:spcPts val="600"/>
              </a:spcBef>
              <a:spcAft>
                <a:spcPts val="0"/>
              </a:spcAft>
              <a:buClr>
                <a:schemeClr val="dk1"/>
              </a:buClr>
              <a:buSzPts val="1400"/>
              <a:buFont typeface="Arial"/>
              <a:buNone/>
            </a:pPr>
            <a:r>
              <a:rPr lang="en-US">
                <a:latin typeface="Verdana"/>
                <a:ea typeface="Verdana"/>
                <a:cs typeface="Verdana"/>
                <a:sym typeface="Verdana"/>
              </a:rPr>
              <a:t>In contrast, children who have experienced trauma often develop a basic mistrust of others and can view the world as unsafe. Remember that they are often functioning in their survival brain so they may be constantly on the alert for danger or threat. They may have a negative self-worth and feel fear and pessimism about the future. Additionally, there may be feelings of hopelessness and they may feel powerless within their environment. </a:t>
            </a:r>
            <a:endParaRPr>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a:solidFill>
                <a:srgbClr val="262626"/>
              </a:solidFill>
              <a:latin typeface="Verdana"/>
              <a:ea typeface="Verdana"/>
              <a:cs typeface="Verdana"/>
              <a:sym typeface="Verdana"/>
            </a:endParaRPr>
          </a:p>
          <a:p>
            <a:pPr marL="0" lvl="0" indent="0" algn="l" rtl="0">
              <a:spcBef>
                <a:spcPts val="600"/>
              </a:spcBef>
              <a:spcAft>
                <a:spcPts val="0"/>
              </a:spcAft>
              <a:buNone/>
            </a:pPr>
            <a:endParaRPr>
              <a:latin typeface="Verdana"/>
              <a:ea typeface="Verdana"/>
              <a:cs typeface="Verdana"/>
              <a:sym typeface="Verdana"/>
            </a:endParaRPr>
          </a:p>
        </p:txBody>
      </p:sp>
      <p:sp>
        <p:nvSpPr>
          <p:cNvPr id="272" name="Google Shape;272;g783cceebfd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cceebfd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cceebfd_0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How trauma impacts the brain using the hand model.</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You have just learned about the hand model of the brain and what happens when a person is in their survival brain.  Take a moment to pause and practice explaining the hand model of the brain to a partner.</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 </a:t>
            </a:r>
            <a:r>
              <a:rPr lang="en-US">
                <a:latin typeface="Verdana"/>
                <a:ea typeface="Verdana"/>
                <a:cs typeface="Verdana"/>
                <a:sym typeface="Verdana"/>
              </a:rPr>
              <a:t>Partners take turns explaining the hand model of the brain to each other.</a:t>
            </a:r>
            <a:endParaRPr>
              <a:latin typeface="Verdana"/>
              <a:ea typeface="Verdana"/>
              <a:cs typeface="Verdana"/>
              <a:sym typeface="Verdana"/>
            </a:endParaRPr>
          </a:p>
        </p:txBody>
      </p:sp>
      <p:sp>
        <p:nvSpPr>
          <p:cNvPr id="282" name="Google Shape;282;g783cceebfd_0_2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19dc68330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819dc68330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Adverse Childhood Experiences (ACEs) can have multiple negative impacts on a child’s educational experience through academics, relationships and behavior.</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Children who have experienced Adverse Childhood experiences also experience the following:</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Pause and read this extensive list. What are some of the items that you see in your context, and what things are missing? Add to the list! This is why becoming a Trauma Sensitive School is so important.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 </a:t>
            </a:r>
            <a:r>
              <a:rPr lang="en-US">
                <a:latin typeface="Verdana"/>
                <a:ea typeface="Verdana"/>
                <a:cs typeface="Verdana"/>
                <a:sym typeface="Verdana"/>
              </a:rPr>
              <a:t>National Child Traumatic Stress Network 2008 (https://www.nctsn.org/)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19dc68330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819dc68330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Adverse Childhood Experiences (ACEs) can have multiple negative impacts on a child’s educational experience through academics, relationships and behavior.</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Children who have experienced Adverse Childhood experiences also experience the following:</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Pause and read this extensive list. What are some of the items that you see in your context, and what things are missing? Add to the list! This is why becoming a Trauma Sensitive School is so important.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 </a:t>
            </a:r>
            <a:r>
              <a:rPr lang="en-US">
                <a:latin typeface="Verdana"/>
                <a:ea typeface="Verdana"/>
                <a:cs typeface="Verdana"/>
                <a:sym typeface="Verdana"/>
              </a:rPr>
              <a:t>National Child Traumatic Stress Network 2008 (https://www.nctsn.org/)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Tree>
    <p:extLst>
      <p:ext uri="{BB962C8B-B14F-4D97-AF65-F5344CB8AC3E}">
        <p14:creationId xmlns:p14="http://schemas.microsoft.com/office/powerpoint/2010/main" val="10488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19dc68330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819dc68330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Trauma can significantly impact learning, relationships and behavior.</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We will first look at the impact trauma can have on learning.  Remember the effects of trauma vary significantly from student to student.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97" name="Google Shape;297;g819dc68330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2d273ccf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82d273cc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349415" lvl="0" indent="-349415" algn="l" rtl="0">
              <a:lnSpc>
                <a:spcPct val="100000"/>
              </a:lnSpc>
              <a:spcBef>
                <a:spcPts val="0"/>
              </a:spcBef>
              <a:spcAft>
                <a:spcPts val="0"/>
              </a:spcAft>
              <a:buClr>
                <a:srgbClr val="000000"/>
              </a:buClr>
              <a:buSzPts val="1400"/>
              <a:buFont typeface="Arial"/>
              <a:buNone/>
            </a:pPr>
            <a:r>
              <a:rPr lang="en-US" b="1">
                <a:solidFill>
                  <a:srgbClr val="000000"/>
                </a:solidFill>
                <a:latin typeface="Verdana"/>
                <a:ea typeface="Verdana"/>
                <a:cs typeface="Verdana"/>
                <a:sym typeface="Verdana"/>
              </a:rPr>
              <a:t>To Know: </a:t>
            </a:r>
            <a:r>
              <a:rPr lang="en-US">
                <a:solidFill>
                  <a:srgbClr val="000000"/>
                </a:solidFill>
                <a:latin typeface="Verdana"/>
                <a:ea typeface="Verdana"/>
                <a:cs typeface="Verdana"/>
                <a:sym typeface="Verdana"/>
              </a:rPr>
              <a:t>Trauma impacts learning in multiple ways.</a:t>
            </a:r>
            <a:endParaRPr>
              <a:solidFill>
                <a:srgbClr val="000000"/>
              </a:solidFill>
              <a:latin typeface="Verdana"/>
              <a:ea typeface="Verdana"/>
              <a:cs typeface="Verdana"/>
              <a:sym typeface="Verdana"/>
            </a:endParaRPr>
          </a:p>
          <a:p>
            <a:pPr marL="349415" lvl="0" indent="-349415" algn="l" rtl="0">
              <a:lnSpc>
                <a:spcPct val="100000"/>
              </a:lnSpc>
              <a:spcBef>
                <a:spcPts val="0"/>
              </a:spcBef>
              <a:spcAft>
                <a:spcPts val="0"/>
              </a:spcAft>
              <a:buClr>
                <a:srgbClr val="000000"/>
              </a:buClr>
              <a:buSzPts val="1400"/>
              <a:buFont typeface="Arial"/>
              <a:buNone/>
            </a:pPr>
            <a:endParaRPr>
              <a:solidFill>
                <a:srgbClr val="000000"/>
              </a:solidFill>
              <a:latin typeface="Verdana"/>
              <a:ea typeface="Verdana"/>
              <a:cs typeface="Verdana"/>
              <a:sym typeface="Verdana"/>
            </a:endParaRPr>
          </a:p>
          <a:p>
            <a:pPr marL="349415" lvl="0" indent="-349415" algn="l" rtl="0">
              <a:lnSpc>
                <a:spcPct val="100000"/>
              </a:lnSpc>
              <a:spcBef>
                <a:spcPts val="0"/>
              </a:spcBef>
              <a:spcAft>
                <a:spcPts val="0"/>
              </a:spcAft>
              <a:buClr>
                <a:srgbClr val="000000"/>
              </a:buClr>
              <a:buSzPts val="1400"/>
              <a:buFont typeface="Arial"/>
              <a:buNone/>
            </a:pPr>
            <a:r>
              <a:rPr lang="en-US" b="1">
                <a:solidFill>
                  <a:srgbClr val="000000"/>
                </a:solidFill>
                <a:latin typeface="Verdana"/>
                <a:ea typeface="Verdana"/>
                <a:cs typeface="Verdana"/>
                <a:sym typeface="Verdana"/>
              </a:rPr>
              <a:t>To Say:</a:t>
            </a:r>
            <a:endParaRPr b="1">
              <a:solidFill>
                <a:srgbClr val="000000"/>
              </a:solidFill>
              <a:latin typeface="Verdana"/>
              <a:ea typeface="Verdana"/>
              <a:cs typeface="Verdana"/>
              <a:sym typeface="Verdana"/>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latin typeface="Verdana"/>
                <a:ea typeface="Verdana"/>
                <a:cs typeface="Verdana"/>
                <a:sym typeface="Verdana"/>
              </a:rPr>
              <a:t>The impact of trauma on learning presents in multiple ways including impacting executive functioning, language and communication skills, memory, the ability to see cause and effect, organization ability, and concentration and attention.  We will learn more about the way trauma impacts the areas as we move through this module. </a:t>
            </a:r>
            <a:endParaRPr>
              <a:solidFill>
                <a:srgbClr val="000000"/>
              </a:solidFill>
              <a:latin typeface="Verdana"/>
              <a:ea typeface="Verdana"/>
              <a:cs typeface="Verdana"/>
              <a:sym typeface="Verdana"/>
            </a:endParaRPr>
          </a:p>
          <a:p>
            <a:pPr marL="0" lvl="0" indent="0" algn="l" rtl="0">
              <a:lnSpc>
                <a:spcPct val="100000"/>
              </a:lnSpc>
              <a:spcBef>
                <a:spcPts val="611"/>
              </a:spcBef>
              <a:spcAft>
                <a:spcPts val="0"/>
              </a:spcAft>
              <a:buNone/>
            </a:pPr>
            <a:r>
              <a:rPr lang="en-US" b="1">
                <a:solidFill>
                  <a:srgbClr val="000000"/>
                </a:solidFill>
                <a:latin typeface="Verdana"/>
                <a:ea typeface="Verdana"/>
                <a:cs typeface="Verdana"/>
                <a:sym typeface="Verdana"/>
              </a:rPr>
              <a:t>References:</a:t>
            </a:r>
            <a:r>
              <a:rPr lang="en-US">
                <a:solidFill>
                  <a:srgbClr val="000000"/>
                </a:solidFill>
                <a:latin typeface="Verdana"/>
                <a:ea typeface="Verdana"/>
                <a:cs typeface="Verdana"/>
                <a:sym typeface="Verdana"/>
              </a:rPr>
              <a:t> </a:t>
            </a:r>
            <a:r>
              <a:rPr lang="en-US">
                <a:latin typeface="Verdana"/>
                <a:ea typeface="Verdana"/>
                <a:cs typeface="Verdana"/>
                <a:sym typeface="Verdana"/>
              </a:rPr>
              <a:t>Rodenbush, K. (2015). The effects of trauma on behavior in the classroom included in Education Northwest “A Practitioner’s Guide to Educating Traumatized Children”</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05" name="Google Shape;305;g82d273ccf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521c7393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521c73935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latin typeface="Verdana"/>
                <a:ea typeface="Verdana"/>
                <a:cs typeface="Verdana"/>
                <a:sym typeface="Verdana"/>
              </a:rPr>
              <a:t>To Know:  </a:t>
            </a:r>
            <a:r>
              <a:rPr lang="en-US">
                <a:latin typeface="Verdana"/>
                <a:ea typeface="Verdana"/>
                <a:cs typeface="Verdana"/>
                <a:sym typeface="Verdana"/>
              </a:rPr>
              <a:t>Because trauma impacts the brain it can interfere with brain functioning in many ways.  It can adversely affect executive brain function which is one of the most critical areas for learning. </a:t>
            </a:r>
            <a:endParaRPr>
              <a:latin typeface="Verdana"/>
              <a:ea typeface="Verdana"/>
              <a:cs typeface="Verdana"/>
              <a:sym typeface="Verdana"/>
            </a:endParaRPr>
          </a:p>
          <a:p>
            <a:pPr marL="0" lvl="0" indent="0" algn="l" rtl="0">
              <a:spcBef>
                <a:spcPts val="0"/>
              </a:spcBef>
              <a:spcAft>
                <a:spcPts val="0"/>
              </a:spcAft>
              <a:buClr>
                <a:schemeClr val="dk1"/>
              </a:buClr>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Font typeface="Arial"/>
              <a:buNone/>
            </a:pPr>
            <a:r>
              <a:rPr lang="en-US" b="1">
                <a:latin typeface="Verdana"/>
                <a:ea typeface="Verdana"/>
                <a:cs typeface="Verdana"/>
                <a:sym typeface="Verdana"/>
              </a:rPr>
              <a:t>To Say:   </a:t>
            </a:r>
            <a:r>
              <a:rPr lang="en-US">
                <a:latin typeface="Verdana"/>
                <a:ea typeface="Verdana"/>
                <a:cs typeface="Verdana"/>
                <a:sym typeface="Verdana"/>
              </a:rPr>
              <a:t>First, let’s focus on the impact on executive functioning.  Executive functioning, the “CEO of the brain” is in charge of </a:t>
            </a:r>
            <a:r>
              <a:rPr lang="en-US">
                <a:solidFill>
                  <a:srgbClr val="3C4043"/>
                </a:solidFill>
                <a:highlight>
                  <a:srgbClr val="FFFFFF"/>
                </a:highlight>
                <a:latin typeface="Verdana"/>
                <a:ea typeface="Verdana"/>
                <a:cs typeface="Verdana"/>
                <a:sym typeface="Verdana"/>
              </a:rPr>
              <a:t>a set of mental skills that include </a:t>
            </a:r>
            <a:r>
              <a:rPr lang="en-US">
                <a:latin typeface="Verdana"/>
                <a:ea typeface="Verdana"/>
                <a:cs typeface="Verdana"/>
                <a:sym typeface="Verdana"/>
              </a:rPr>
              <a:t>goal setting, anticipating consequences, initiating and carrying out plans, and evaluating outcomes.  It is very important for achieving academic and social success and in establishing life goals.  Trauma damages the prefrontal cortex portion of the brain, which is responsible for executive functioning. Traumatized child can develop a bleak perspective on life, expect failure, have a low sense of self-worth, and a foreshortened view of the future, all of which disrupt the ability to plan, anticipate, and  hope.  </a:t>
            </a:r>
            <a:r>
              <a:rPr lang="en-US">
                <a:solidFill>
                  <a:srgbClr val="3C4043"/>
                </a:solidFill>
                <a:highlight>
                  <a:srgbClr val="FFFFFF"/>
                </a:highlight>
                <a:latin typeface="Verdana"/>
                <a:ea typeface="Verdana"/>
                <a:cs typeface="Verdana"/>
                <a:sym typeface="Verdana"/>
              </a:rPr>
              <a:t>Trouble with </a:t>
            </a:r>
            <a:r>
              <a:rPr lang="en-US">
                <a:solidFill>
                  <a:srgbClr val="52565A"/>
                </a:solidFill>
                <a:highlight>
                  <a:srgbClr val="FFFFFF"/>
                </a:highlight>
                <a:latin typeface="Verdana"/>
                <a:ea typeface="Verdana"/>
                <a:cs typeface="Verdana"/>
                <a:sym typeface="Verdana"/>
              </a:rPr>
              <a:t>executive function</a:t>
            </a:r>
            <a:r>
              <a:rPr lang="en-US">
                <a:solidFill>
                  <a:srgbClr val="3C4043"/>
                </a:solidFill>
                <a:highlight>
                  <a:srgbClr val="FFFFFF"/>
                </a:highlight>
                <a:latin typeface="Verdana"/>
                <a:ea typeface="Verdana"/>
                <a:cs typeface="Verdana"/>
                <a:sym typeface="Verdana"/>
              </a:rPr>
              <a:t> as a result of trauma can make it hard to focus, follow directions, and handle emotions.  </a:t>
            </a:r>
            <a:r>
              <a:rPr lang="en-US">
                <a:latin typeface="Verdana"/>
                <a:ea typeface="Verdana"/>
                <a:cs typeface="Verdana"/>
                <a:sym typeface="Verdana"/>
              </a:rPr>
              <a:t>Traumatized children have deficits in related skills required for academic success, including: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Working memory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Problem solving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Planning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Reasoning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Flexibility</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Goal setting </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Anticipating consequences</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Initiating and carrying out plans</a:t>
            </a:r>
            <a:endParaRPr>
              <a:latin typeface="Verdana"/>
              <a:ea typeface="Verdana"/>
              <a:cs typeface="Verdana"/>
              <a:sym typeface="Verdana"/>
            </a:endParaRPr>
          </a:p>
          <a:p>
            <a:pPr marL="342900" lvl="0" indent="-292100" algn="l" rtl="0">
              <a:spcBef>
                <a:spcPts val="0"/>
              </a:spcBef>
              <a:spcAft>
                <a:spcPts val="0"/>
              </a:spcAft>
              <a:buClr>
                <a:schemeClr val="dk1"/>
              </a:buClr>
              <a:buSzPts val="1200"/>
              <a:buFont typeface="Verdana"/>
              <a:buChar char="•"/>
            </a:pPr>
            <a:r>
              <a:rPr lang="en-US">
                <a:latin typeface="Verdana"/>
                <a:ea typeface="Verdana"/>
                <a:cs typeface="Verdana"/>
                <a:sym typeface="Verdana"/>
              </a:rPr>
              <a:t>Evaluating outcomes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References: </a:t>
            </a:r>
            <a:r>
              <a:rPr lang="en-US" b="1" u="sng">
                <a:solidFill>
                  <a:schemeClr val="hlink"/>
                </a:solidFill>
                <a:latin typeface="Verdana"/>
                <a:ea typeface="Verdana"/>
                <a:cs typeface="Verdana"/>
                <a:sym typeface="Verdana"/>
                <a:hlinkClick r:id="rId3"/>
              </a:rPr>
              <a:t>www.advantageslearningcenter.com</a:t>
            </a:r>
            <a:endParaRPr b="1">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p:txBody>
      </p:sp>
      <p:sp>
        <p:nvSpPr>
          <p:cNvPr id="313" name="Google Shape;313;g8521c73935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7021cb17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7021cb17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a:t>
            </a:r>
            <a:r>
              <a:rPr lang="en-US">
                <a:latin typeface="Verdana"/>
                <a:ea typeface="Verdana"/>
                <a:cs typeface="Verdana"/>
                <a:sym typeface="Verdana"/>
              </a:rPr>
              <a:t> Language and communication skills can be negatively affected by trauma.</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r>
              <a:rPr lang="en-US">
                <a:latin typeface="Verdana"/>
                <a:ea typeface="Verdana"/>
                <a:cs typeface="Verdana"/>
                <a:sym typeface="Verdana"/>
              </a:rPr>
              <a:t>Trauma impacts Language Ability and communication skills.  A dysregulated brain is not conducive for language and effective communication.  When in a state of </a:t>
            </a:r>
            <a:r>
              <a:rPr lang="en-US" b="1">
                <a:latin typeface="Verdana"/>
                <a:ea typeface="Verdana"/>
                <a:cs typeface="Verdana"/>
                <a:sym typeface="Verdana"/>
              </a:rPr>
              <a:t>hyperarousal,</a:t>
            </a:r>
            <a:r>
              <a:rPr lang="en-US">
                <a:latin typeface="Verdana"/>
                <a:ea typeface="Verdana"/>
                <a:cs typeface="Verdana"/>
                <a:sym typeface="Verdana"/>
              </a:rPr>
              <a:t> a traumatized student cannot attend to or process information.  In survival mode, language becomes a tool for getting things accomplished or needs met—not for articulating thoughts and expressing feelings.  Students may have difficulty focusing on the content of language because they are too busy monitoring nonverbal messages.</a:t>
            </a:r>
            <a:r>
              <a:rPr lang="en-US" b="1">
                <a:latin typeface="Verdana"/>
                <a:ea typeface="Verdana"/>
                <a:cs typeface="Verdana"/>
                <a:sym typeface="Verdana"/>
              </a:rPr>
              <a:t>  </a:t>
            </a:r>
            <a:r>
              <a:rPr lang="en-US">
                <a:latin typeface="Verdana"/>
                <a:ea typeface="Verdana"/>
                <a:cs typeface="Verdana"/>
                <a:sym typeface="Verdana"/>
              </a:rPr>
              <a:t> Additionally, traumatized students may have had little exposure to adults who encourage expressing ideas or feelings, as well as limited experience tending to complex communications.</a:t>
            </a:r>
            <a:endParaRPr>
              <a:latin typeface="Arial"/>
              <a:ea typeface="Arial"/>
              <a:cs typeface="Arial"/>
              <a:sym typeface="Arial"/>
            </a:endParaRPr>
          </a:p>
          <a:p>
            <a:pPr marL="0" lvl="0" indent="0" algn="l" rtl="0">
              <a:spcBef>
                <a:spcPts val="0"/>
              </a:spcBef>
              <a:spcAft>
                <a:spcPts val="0"/>
              </a:spcAft>
              <a:buNone/>
            </a:pPr>
            <a:endParaRPr sz="600"/>
          </a:p>
          <a:p>
            <a:pPr marL="0" lvl="0" indent="0" algn="l" rtl="0">
              <a:spcBef>
                <a:spcPts val="611"/>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Rodenbush, K. (2015). The effects of trauma on behavior in the classroom included in Education Northwest “A Practitioner’s Guide to Educating Traumatized Children”</a:t>
            </a:r>
            <a:endParaRPr sz="600"/>
          </a:p>
        </p:txBody>
      </p:sp>
      <p:sp>
        <p:nvSpPr>
          <p:cNvPr id="319" name="Google Shape;319;g87021cb17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7021cb176_2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7021cb176_2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a:t>
            </a:r>
            <a:r>
              <a:rPr lang="en-US">
                <a:latin typeface="Verdana"/>
                <a:ea typeface="Verdana"/>
                <a:cs typeface="Verdana"/>
                <a:sym typeface="Verdana"/>
              </a:rPr>
              <a:t> Because trauma impacts the brain it can interfere with brain functioning in many ways.  It can adversely affect all forms of memory.  Memory is an essential skills for learning.</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r>
              <a:rPr lang="en-US">
                <a:latin typeface="Verdana"/>
                <a:ea typeface="Verdana"/>
                <a:cs typeface="Verdana"/>
                <a:sym typeface="Verdana"/>
              </a:rPr>
              <a:t>Memory is an essential skill for learning.  Because trauma impacts the brain it can interfere with brain functioning as it relates to memory.  Due to the chaotic and unpredictable environment of many who have experienced trauma, they may not have moved to a more sequential ordering of the world, impacting their development of sequential memory.  Trauma can:</a:t>
            </a:r>
            <a:endParaRPr>
              <a:latin typeface="Arial"/>
              <a:ea typeface="Arial"/>
              <a:cs typeface="Arial"/>
              <a:sym typeface="Arial"/>
            </a:endParaRPr>
          </a:p>
          <a:p>
            <a:pPr marL="342900" lvl="0" indent="-266700" algn="l" rtl="0">
              <a:spcBef>
                <a:spcPts val="0"/>
              </a:spcBef>
              <a:spcAft>
                <a:spcPts val="0"/>
              </a:spcAft>
              <a:buClr>
                <a:schemeClr val="dk1"/>
              </a:buClr>
              <a:buSzPts val="1200"/>
              <a:buChar char="•"/>
            </a:pPr>
            <a:r>
              <a:rPr lang="en-US">
                <a:latin typeface="Verdana"/>
                <a:ea typeface="Verdana"/>
                <a:cs typeface="Verdana"/>
                <a:sym typeface="Verdana"/>
              </a:rPr>
              <a:t>Prevent information from different parts of the brain from combining to make a semantic memory</a:t>
            </a:r>
            <a:endParaRPr>
              <a:latin typeface="Arial"/>
              <a:ea typeface="Arial"/>
              <a:cs typeface="Arial"/>
              <a:sym typeface="Arial"/>
            </a:endParaRPr>
          </a:p>
          <a:p>
            <a:pPr marL="342900" lvl="0" indent="-266700" algn="l" rtl="0">
              <a:spcBef>
                <a:spcPts val="0"/>
              </a:spcBef>
              <a:spcAft>
                <a:spcPts val="0"/>
              </a:spcAft>
              <a:buClr>
                <a:schemeClr val="dk1"/>
              </a:buClr>
              <a:buSzPts val="1200"/>
              <a:buChar char="•"/>
            </a:pPr>
            <a:r>
              <a:rPr lang="en-US">
                <a:latin typeface="Verdana"/>
                <a:ea typeface="Verdana"/>
                <a:cs typeface="Verdana"/>
                <a:sym typeface="Verdana"/>
              </a:rPr>
              <a:t>Shutdown episodic memory and fragment the sequence of events</a:t>
            </a:r>
            <a:endParaRPr>
              <a:latin typeface="Arial"/>
              <a:ea typeface="Arial"/>
              <a:cs typeface="Arial"/>
              <a:sym typeface="Arial"/>
            </a:endParaRPr>
          </a:p>
          <a:p>
            <a:pPr marL="342900" lvl="0" indent="-266700" algn="l" rtl="0">
              <a:spcBef>
                <a:spcPts val="0"/>
              </a:spcBef>
              <a:spcAft>
                <a:spcPts val="0"/>
              </a:spcAft>
              <a:buClr>
                <a:schemeClr val="dk1"/>
              </a:buClr>
              <a:buSzPts val="1200"/>
              <a:buChar char="•"/>
            </a:pPr>
            <a:r>
              <a:rPr lang="en-US">
                <a:latin typeface="Verdana"/>
                <a:ea typeface="Verdana"/>
                <a:cs typeface="Verdana"/>
                <a:sym typeface="Verdana"/>
              </a:rPr>
              <a:t>Trigger emotions often without context</a:t>
            </a:r>
            <a:endParaRPr>
              <a:latin typeface="Arial"/>
              <a:ea typeface="Arial"/>
              <a:cs typeface="Arial"/>
              <a:sym typeface="Arial"/>
            </a:endParaRPr>
          </a:p>
          <a:p>
            <a:pPr marL="342900" lvl="0" indent="-266700" algn="l" rtl="0">
              <a:spcBef>
                <a:spcPts val="0"/>
              </a:spcBef>
              <a:spcAft>
                <a:spcPts val="0"/>
              </a:spcAft>
              <a:buClr>
                <a:schemeClr val="dk1"/>
              </a:buClr>
              <a:buSzPts val="1200"/>
              <a:buChar char="•"/>
            </a:pPr>
            <a:r>
              <a:rPr lang="en-US">
                <a:latin typeface="Verdana"/>
                <a:ea typeface="Verdana"/>
                <a:cs typeface="Verdana"/>
                <a:sym typeface="Verdana"/>
              </a:rPr>
              <a:t>Change the pattern of procedural memory</a:t>
            </a:r>
            <a:endParaRPr>
              <a:latin typeface="Verdana"/>
              <a:ea typeface="Verdana"/>
              <a:cs typeface="Verdana"/>
              <a:sym typeface="Verdana"/>
            </a:endParaRPr>
          </a:p>
          <a:p>
            <a:pPr marL="0" lvl="0" indent="0" algn="l" rtl="0">
              <a:spcBef>
                <a:spcPts val="0"/>
              </a:spcBef>
              <a:spcAft>
                <a:spcPts val="0"/>
              </a:spcAft>
              <a:buNone/>
            </a:pPr>
            <a:endParaRPr sz="1400"/>
          </a:p>
        </p:txBody>
      </p:sp>
      <p:sp>
        <p:nvSpPr>
          <p:cNvPr id="328" name="Google Shape;328;g87021cb176_2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2d273ccf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82d273ccf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Because braining function and their environment  is adversely impacted by trauma and these, students are often deprived of age appropriate learning opportunities, their ability to see cause and effect relationships may be limited.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Students affected by trauma may have limited ability to see cause and effect. Children living with trauma may suffer from physical restriction and unrealistic parental expectations that inhibit their exploration of the world.  Therefore they are often deprived of the opportunity to develop age appropriate ability to see cause and effect. Trauma damages children’s sense of object constancy, causing them to lack a sense of predictability in their environment </a:t>
            </a:r>
            <a:endParaRPr>
              <a:latin typeface="Verdana"/>
              <a:ea typeface="Verdana"/>
              <a:cs typeface="Verdana"/>
              <a:sym typeface="Verdana"/>
            </a:endParaRPr>
          </a:p>
          <a:p>
            <a:pPr marL="457200" lvl="0" indent="0" algn="l" rtl="0">
              <a:spcBef>
                <a:spcPts val="0"/>
              </a:spcBef>
              <a:spcAft>
                <a:spcPts val="0"/>
              </a:spcAft>
              <a:buNone/>
            </a:pPr>
            <a:endParaRPr b="1"/>
          </a:p>
        </p:txBody>
      </p:sp>
      <p:sp>
        <p:nvSpPr>
          <p:cNvPr id="335" name="Google Shape;335;g82d273ccf4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75ca126a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975ca126a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Trauma Introduction Module in-person training should take about 2 hours in its entirety. Each section takes at maximum 1 hour.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the basics of the impact of trauma on learning.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the impact of trauma on learning</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2 hours for the entire module or 1 hour for each section</a:t>
            </a:r>
            <a:endParaRPr>
              <a:latin typeface="Verdana"/>
              <a:ea typeface="Verdana"/>
              <a:cs typeface="Verdana"/>
              <a:sym typeface="Verdana"/>
            </a:endParaRPr>
          </a:p>
          <a:p>
            <a:pPr marL="0" lvl="0" indent="0" algn="l" rtl="0">
              <a:lnSpc>
                <a:spcPct val="80000"/>
              </a:lnSpc>
              <a:spcBef>
                <a:spcPts val="200"/>
              </a:spcBef>
              <a:spcAft>
                <a:spcPts val="0"/>
              </a:spcAft>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17" name="Google Shape;217;g8975ca126a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7021cb176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7021cb176_2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Due to the chaotic lives students may experience as well as the cognitive effects of trauma, age appropriate organizational skills may be difficult</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Students exposed to trauma may have more difficulty organizing and processing the content of academic lessons for efficient retrieval and application.  Organization requires the ability to utilize sequential memory.  If the development of sequential memory is delayed and the ability to learn information sequentially is impaired, traumatized children will have difficulty with organizing information in a sequence.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Due to the unpredictability in their lives, children aren’t exposed to a rhythm in their lives. So during their developmental years, if rules and routines are the the whim of a caretaker depending on mood, mental health, or substance abuse, then, they may not have the foundation necessary to organize academic materials.  Therefore</a:t>
            </a:r>
            <a:r>
              <a:rPr lang="en-US" b="1">
                <a:latin typeface="Verdana"/>
                <a:ea typeface="Verdana"/>
                <a:cs typeface="Verdana"/>
                <a:sym typeface="Verdana"/>
              </a:rPr>
              <a:t>, </a:t>
            </a:r>
            <a:r>
              <a:rPr lang="en-US">
                <a:latin typeface="Verdana"/>
                <a:ea typeface="Verdana"/>
                <a:cs typeface="Verdana"/>
                <a:sym typeface="Verdana"/>
              </a:rPr>
              <a:t>if a traumatized student is living in chaos, it significantly affects his or her ability to bring linear order to narrative material. Bringing coherence to a collection of random events is most easily accomplished in an environment marked by consistent, predictable routines and reliable caregivers which is lacking for these students.  </a:t>
            </a:r>
            <a:endParaRPr>
              <a:latin typeface="Verdana"/>
              <a:ea typeface="Verdana"/>
              <a:cs typeface="Verdana"/>
              <a:sym typeface="Verdana"/>
            </a:endParaRPr>
          </a:p>
        </p:txBody>
      </p:sp>
      <p:sp>
        <p:nvSpPr>
          <p:cNvPr id="343" name="Google Shape;343;g87021cb176_2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7021cb176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7021cb176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Concentration and attentional skills can be negatively affected by trauma for a variety of reasons.</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latin typeface="Verdana"/>
                <a:ea typeface="Verdana"/>
                <a:cs typeface="Verdana"/>
                <a:sym typeface="Verdana"/>
              </a:rPr>
              <a:t>Children who have experienced trauma may seem to be distracted and lack focus. Responses to traumatic stress may range from being hyper-aroused (vigilantly taking in everything/being unable to distinguish between relevant and non-relevant information/seeing everything as a potential threat) to dissociating (tuning out and taking in nothing at all).  Both responses look like attention problems in the classroom.</a:t>
            </a: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As you can imagine, when students are dealing with trauma in their lives it is not easy for them to focus in the classroom.  Their concentration and attention may be interrupted by: </a:t>
            </a:r>
            <a:endParaRPr>
              <a:latin typeface="Verdana"/>
              <a:ea typeface="Verdana"/>
              <a:cs typeface="Verdana"/>
              <a:sym typeface="Verdana"/>
            </a:endParaRPr>
          </a:p>
          <a:p>
            <a:pPr marL="342900" lvl="0" indent="-266700" algn="l" rtl="0">
              <a:spcBef>
                <a:spcPts val="0"/>
              </a:spcBef>
              <a:spcAft>
                <a:spcPts val="0"/>
              </a:spcAft>
              <a:buClr>
                <a:schemeClr val="dk1"/>
              </a:buClr>
              <a:buSzPts val="1200"/>
              <a:buFont typeface="Verdana"/>
              <a:buChar char="•"/>
            </a:pPr>
            <a:r>
              <a:rPr lang="en-US">
                <a:latin typeface="Verdana"/>
                <a:ea typeface="Verdana"/>
                <a:cs typeface="Verdana"/>
                <a:sym typeface="Verdana"/>
              </a:rPr>
              <a:t>Anxiety about his or her own safety, as well as others’ safety, which chronically occupies his or her thoughts adversely affecting attention</a:t>
            </a:r>
            <a:endParaRPr>
              <a:latin typeface="Verdana"/>
              <a:ea typeface="Verdana"/>
              <a:cs typeface="Verdana"/>
              <a:sym typeface="Verdana"/>
            </a:endParaRPr>
          </a:p>
          <a:p>
            <a:pPr marL="342900" lvl="0" indent="-266700" algn="l" rtl="0">
              <a:spcBef>
                <a:spcPts val="0"/>
              </a:spcBef>
              <a:spcAft>
                <a:spcPts val="0"/>
              </a:spcAft>
              <a:buClr>
                <a:schemeClr val="dk1"/>
              </a:buClr>
              <a:buSzPts val="1200"/>
              <a:buFont typeface="Verdana"/>
              <a:buChar char="•"/>
            </a:pPr>
            <a:r>
              <a:rPr lang="en-US">
                <a:latin typeface="Verdana"/>
                <a:ea typeface="Verdana"/>
                <a:cs typeface="Verdana"/>
                <a:sym typeface="Verdana"/>
              </a:rPr>
              <a:t>Focusing on “interpreting the teacher’s mood” rather than the academic content</a:t>
            </a:r>
            <a:endParaRPr>
              <a:latin typeface="Verdana"/>
              <a:ea typeface="Verdana"/>
              <a:cs typeface="Verdana"/>
              <a:sym typeface="Verdana"/>
            </a:endParaRPr>
          </a:p>
          <a:p>
            <a:pPr marL="342900" lvl="0" indent="-266700" algn="l" rtl="0">
              <a:spcBef>
                <a:spcPts val="0"/>
              </a:spcBef>
              <a:spcAft>
                <a:spcPts val="0"/>
              </a:spcAft>
              <a:buClr>
                <a:schemeClr val="dk1"/>
              </a:buClr>
              <a:buSzPts val="1200"/>
              <a:buFont typeface="Verdana"/>
              <a:buChar char="•"/>
            </a:pPr>
            <a:r>
              <a:rPr lang="en-US">
                <a:latin typeface="Verdana"/>
                <a:ea typeface="Verdana"/>
                <a:cs typeface="Verdana"/>
                <a:sym typeface="Verdana"/>
              </a:rPr>
              <a:t>Dissociating from the immediate environment and not process the information the teacher is presenting</a:t>
            </a:r>
            <a:endParaRPr>
              <a:latin typeface="Verdana"/>
              <a:ea typeface="Verdana"/>
              <a:cs typeface="Verdana"/>
              <a:sym typeface="Verdana"/>
            </a:endParaRPr>
          </a:p>
          <a:p>
            <a:pPr marL="342900" lvl="0" indent="-266700" algn="l" rtl="0">
              <a:spcBef>
                <a:spcPts val="0"/>
              </a:spcBef>
              <a:spcAft>
                <a:spcPts val="0"/>
              </a:spcAft>
              <a:buClr>
                <a:schemeClr val="dk1"/>
              </a:buClr>
              <a:buSzPts val="1200"/>
              <a:buFont typeface="Verdana"/>
              <a:buChar char="•"/>
            </a:pPr>
            <a:r>
              <a:rPr lang="en-US">
                <a:latin typeface="Verdana"/>
                <a:ea typeface="Verdana"/>
                <a:cs typeface="Verdana"/>
                <a:sym typeface="Verdana"/>
              </a:rPr>
              <a:t>Symptoms of anxiety and hypervigilance to danger for those students who are diagnosed with attention-deficit/hyperactivity disorder</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352" name="Google Shape;352;g87021cb176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2c684fbc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2c684fbc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Ways in which a child’s learning could be impacted by trauma.</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Take a moment to pause and consider the following scenario:</a:t>
            </a:r>
            <a:r>
              <a:rPr lang="en-US" b="1">
                <a:latin typeface="Verdana"/>
                <a:ea typeface="Verdana"/>
                <a:cs typeface="Verdana"/>
                <a:sym typeface="Verdana"/>
              </a:rPr>
              <a:t> “</a:t>
            </a:r>
            <a:r>
              <a:rPr lang="en-US">
                <a:latin typeface="Verdana"/>
                <a:ea typeface="Verdana"/>
                <a:cs typeface="Verdana"/>
                <a:sym typeface="Verdana"/>
              </a:rPr>
              <a:t>You have just been given an impromptu writing assignment about how you spent your spring vacation.”  Turn to the person next to you and explain how trauma could impact your ability to complete this task.</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 </a:t>
            </a:r>
            <a:r>
              <a:rPr lang="en-US">
                <a:latin typeface="Verdana"/>
                <a:ea typeface="Verdana"/>
                <a:cs typeface="Verdana"/>
                <a:sym typeface="Verdana"/>
              </a:rPr>
              <a:t> Use the what you have learned about how trauma impacts learning to explain to a partner how trauma could influence a person's ability to complete an impromptu writing assignment about how you spent your spring vacation.</a:t>
            </a:r>
            <a:endParaRPr>
              <a:latin typeface="Verdana"/>
              <a:ea typeface="Verdana"/>
              <a:cs typeface="Verdana"/>
              <a:sym typeface="Verdana"/>
            </a:endParaRPr>
          </a:p>
        </p:txBody>
      </p:sp>
      <p:sp>
        <p:nvSpPr>
          <p:cNvPr id="360" name="Google Shape;360;g72c684fbc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8ac405ed0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8ac405ed08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We’ve now completed the module “Trauma and the Classroom Part 1”.   This your time to pause and reflect on the “how”. How will you adjust your practices to support learning for students who have experienced trauma? Please fill this in on your action plan under objectives and action planning.</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68" name="Google Shape;368;g8ac405ed08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2003bda81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2003bda81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72003bda81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75ca126a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975ca126a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spcBef>
                <a:spcPts val="0"/>
              </a:spcBef>
              <a:spcAft>
                <a:spcPts val="0"/>
              </a:spcAft>
              <a:buNone/>
            </a:pPr>
            <a:endParaRPr/>
          </a:p>
        </p:txBody>
      </p:sp>
      <p:sp>
        <p:nvSpPr>
          <p:cNvPr id="224" name="Google Shape;224;g8975ca126a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975ca126a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975ca126a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spcBef>
                <a:spcPts val="0"/>
              </a:spcBef>
              <a:spcAft>
                <a:spcPts val="0"/>
              </a:spcAft>
              <a:buNone/>
            </a:pPr>
            <a:endParaRPr/>
          </a:p>
        </p:txBody>
      </p:sp>
      <p:sp>
        <p:nvSpPr>
          <p:cNvPr id="231" name="Google Shape;231;g8975ca126a_1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975ca126a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975ca126a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spcBef>
                <a:spcPts val="0"/>
              </a:spcBef>
              <a:spcAft>
                <a:spcPts val="0"/>
              </a:spcAft>
              <a:buNone/>
            </a:pPr>
            <a:endParaRPr/>
          </a:p>
        </p:txBody>
      </p:sp>
      <p:sp>
        <p:nvSpPr>
          <p:cNvPr id="238" name="Google Shape;238;g8975ca126a_1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shares key information on the impact of trauma in the classroom. </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“Trauma and the Classroom: Impact on Learning”. Let’s get started!</a:t>
            </a:r>
            <a:endParaRPr>
              <a:latin typeface="Verdana"/>
              <a:ea typeface="Verdana"/>
              <a:cs typeface="Verdana"/>
              <a:sym typeface="Verdana"/>
            </a:endParaRPr>
          </a:p>
          <a:p>
            <a:pPr marL="0" lvl="0" indent="0" algn="l" rtl="0">
              <a:spcBef>
                <a:spcPts val="0"/>
              </a:spcBef>
              <a:spcAft>
                <a:spcPts val="0"/>
              </a:spcAft>
              <a:buNone/>
            </a:pPr>
            <a:endParaRPr/>
          </a:p>
        </p:txBody>
      </p:sp>
      <p:sp>
        <p:nvSpPr>
          <p:cNvPr id="244" name="Google Shape;2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19dc68330_0_5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19dc68330_0_5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During this module we will be learning to recognize the impact of trauma in the classroom. This module has been divided into two parts: Part A will focus on the impact on learning and Part B will explore the impact on relationships and behavior.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Note: The modules can be presented together at one time, or may be presented in two separate sessions.</a:t>
            </a:r>
            <a:endParaRPr b="1">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51" name="Google Shape;251;g819dc68330_0_5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f78c394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f78c394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It is essential for adults to know challenging behaviors warrant understanding and sensitive care.</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Adults play an essential role in the lives of children.  This quote from an article by Bartlett and Steber highlights the importance of the way in which adults view a child’s challenging behavior.  They point out that these challenging behaviors are actually normal, self-protective and adaptive reactions to highly stressful situations.  As adults, we are responsible for becoming aware of the impact of trauma; and, applying that “trauma lens” in order to understand and provide sensitive care to the children’s difficulties.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References</a:t>
            </a:r>
            <a:r>
              <a:rPr lang="en-US">
                <a:latin typeface="Verdana"/>
                <a:ea typeface="Verdana"/>
                <a:cs typeface="Verdana"/>
                <a:sym typeface="Verdana"/>
              </a:rPr>
              <a:t>: </a:t>
            </a:r>
            <a:r>
              <a:rPr lang="en-US">
                <a:highlight>
                  <a:schemeClr val="lt1"/>
                </a:highlight>
                <a:latin typeface="Verdana"/>
                <a:ea typeface="Verdana"/>
                <a:cs typeface="Verdana"/>
                <a:sym typeface="Verdana"/>
              </a:rPr>
              <a:t>Bartlett, J.D. and Steber, K. 2019</a:t>
            </a:r>
            <a:endParaRPr>
              <a:latin typeface="Verdana"/>
              <a:ea typeface="Verdana"/>
              <a:cs typeface="Verdana"/>
              <a:sym typeface="Verdana"/>
            </a:endParaRPr>
          </a:p>
        </p:txBody>
      </p:sp>
      <p:sp>
        <p:nvSpPr>
          <p:cNvPr id="258" name="Google Shape;258;g7f78c394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3cceebfd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83cceebfd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Verdana"/>
                <a:ea typeface="Verdana"/>
                <a:cs typeface="Verdana"/>
                <a:sym typeface="Verdana"/>
              </a:rPr>
              <a:t>To Know:</a:t>
            </a:r>
            <a:r>
              <a:rPr lang="en-US" dirty="0">
                <a:latin typeface="Verdana"/>
                <a:ea typeface="Verdana"/>
                <a:cs typeface="Verdana"/>
                <a:sym typeface="Verdana"/>
              </a:rPr>
              <a:t> Video is 4.39 minutes. The brain reacts differently when it has been exposed to trauma.</a:t>
            </a:r>
            <a:endParaRPr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a:p>
            <a:pPr marL="0" lvl="0" indent="0" algn="l" rtl="0">
              <a:spcBef>
                <a:spcPts val="0"/>
              </a:spcBef>
              <a:spcAft>
                <a:spcPts val="0"/>
              </a:spcAft>
              <a:buNone/>
            </a:pPr>
            <a:r>
              <a:rPr lang="en-US" b="1" dirty="0">
                <a:latin typeface="Verdana"/>
                <a:ea typeface="Verdana"/>
                <a:cs typeface="Verdana"/>
                <a:sym typeface="Verdana"/>
              </a:rPr>
              <a:t>To Say</a:t>
            </a:r>
            <a:r>
              <a:rPr lang="en-US" dirty="0">
                <a:latin typeface="Verdana"/>
                <a:ea typeface="Verdana"/>
                <a:cs typeface="Verdana"/>
                <a:sym typeface="Verdana"/>
              </a:rPr>
              <a:t>: When understanding the impact of trauma it is important to understand the impact of trauma on the brain.  Take a moment to watch Allison Sampson Jackson explain the impact of trauma on the brain using the hand model of the brain.</a:t>
            </a:r>
            <a:endParaRPr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a:p>
            <a:pPr marL="0" lvl="0" indent="0" algn="l" rtl="0">
              <a:spcBef>
                <a:spcPts val="0"/>
              </a:spcBef>
              <a:spcAft>
                <a:spcPts val="0"/>
              </a:spcAft>
              <a:buNone/>
            </a:pPr>
            <a:r>
              <a:rPr lang="en-US" b="1" dirty="0">
                <a:latin typeface="Verdana"/>
                <a:ea typeface="Verdana"/>
                <a:cs typeface="Verdana"/>
                <a:sym typeface="Verdana"/>
              </a:rPr>
              <a:t>To Do: </a:t>
            </a:r>
            <a:r>
              <a:rPr lang="en-US" dirty="0">
                <a:latin typeface="Verdana"/>
                <a:ea typeface="Verdana"/>
                <a:cs typeface="Verdana"/>
                <a:sym typeface="Verdana"/>
              </a:rPr>
              <a:t>Watch the video with the intent of being able to explain the hand model of the brain yourself.</a:t>
            </a:r>
            <a:endParaRPr dirty="0">
              <a:latin typeface="Verdana"/>
              <a:ea typeface="Verdana"/>
              <a:cs typeface="Verdana"/>
              <a:sym typeface="Verdana"/>
            </a:endParaRPr>
          </a:p>
          <a:p>
            <a:pPr marL="0" lvl="0" indent="0" algn="l" rtl="0">
              <a:spcBef>
                <a:spcPts val="0"/>
              </a:spcBef>
              <a:spcAft>
                <a:spcPts val="0"/>
              </a:spcAft>
              <a:buNone/>
            </a:pPr>
            <a:endParaRPr dirty="0">
              <a:latin typeface="Verdana"/>
              <a:ea typeface="Verdana"/>
              <a:cs typeface="Verdana"/>
              <a:sym typeface="Verdana"/>
            </a:endParaRPr>
          </a:p>
          <a:p>
            <a:pPr marL="0" lvl="0" indent="0" algn="l" rtl="0">
              <a:spcBef>
                <a:spcPts val="0"/>
              </a:spcBef>
              <a:spcAft>
                <a:spcPts val="0"/>
              </a:spcAft>
              <a:buNone/>
            </a:pPr>
            <a:r>
              <a:rPr lang="en-US" b="1" dirty="0">
                <a:latin typeface="Verdana"/>
                <a:ea typeface="Verdana"/>
                <a:cs typeface="Verdana"/>
                <a:sym typeface="Verdana"/>
              </a:rPr>
              <a:t>Resource:</a:t>
            </a:r>
            <a:r>
              <a:rPr lang="en-US" dirty="0">
                <a:latin typeface="Verdana"/>
                <a:ea typeface="Verdana"/>
                <a:cs typeface="Verdana"/>
                <a:sym typeface="Verdana"/>
              </a:rPr>
              <a:t> https://vimeo.com/109042767</a:t>
            </a:r>
            <a:endParaRPr dirty="0">
              <a:latin typeface="Verdana"/>
              <a:ea typeface="Verdana"/>
              <a:cs typeface="Verdana"/>
              <a:sym typeface="Verdana"/>
            </a:endParaRPr>
          </a:p>
        </p:txBody>
      </p:sp>
      <p:sp>
        <p:nvSpPr>
          <p:cNvPr id="265" name="Google Shape;265;g783cceebfd_0_2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2" name="Google Shape;92;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1" name="Google Shape;101;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9" name="Google Shape;109;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0" name="Google Shape;110;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8" name="Google Shape;118;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9" name="Google Shape;119;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3" name="Google Shape;12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7" name="Google Shape;127;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2" name="Google Shape;13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6" name="Google Shape;136;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7" name="Google Shape;137;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8" name="Google Shape;148;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9" name="Google Shape;149;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5" name="Google Shape;155;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pic>
        <p:nvPicPr>
          <p:cNvPr id="24" name="Google Shape;24;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5" name="Google Shape;25;p2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3" name="Google Shape;173;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1" name="Google Shape;181;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82" name="Google Shape;182;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5"/>
        <p:cNvGrpSpPr/>
        <p:nvPr/>
      </p:nvGrpSpPr>
      <p:grpSpPr>
        <a:xfrm>
          <a:off x="0" y="0"/>
          <a:ext cx="0" cy="0"/>
          <a:chOff x="0" y="0"/>
          <a:chExt cx="0" cy="0"/>
        </a:xfrm>
      </p:grpSpPr>
      <p:sp>
        <p:nvSpPr>
          <p:cNvPr id="196" name="Google Shape;196;g8ac405ed08_1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8ac405ed08_1_205"/>
          <p:cNvSpPr/>
          <p:nvPr/>
        </p:nvSpPr>
        <p:spPr>
          <a:xfrm>
            <a:off x="3895344" y="0"/>
            <a:ext cx="5248606"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8ac405ed08_1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8ac405ed08_1_205"/>
          <p:cNvSpPr/>
          <p:nvPr/>
        </p:nvSpPr>
        <p:spPr>
          <a:xfrm>
            <a:off x="205218" y="268390"/>
            <a:ext cx="408900" cy="5091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8ac405ed08_1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8ac405ed08_1_205"/>
          <p:cNvSpPr/>
          <p:nvPr/>
        </p:nvSpPr>
        <p:spPr>
          <a:xfrm>
            <a:off x="100882" y="268390"/>
            <a:ext cx="408900" cy="5091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8ac405ed08_1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8ac405ed08_1_205"/>
          <p:cNvSpPr/>
          <p:nvPr/>
        </p:nvSpPr>
        <p:spPr>
          <a:xfrm>
            <a:off x="319" y="268390"/>
            <a:ext cx="408900" cy="5091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8ac405ed08_1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None/>
              <a:defRPr sz="2100" b="1">
                <a:solidFill>
                  <a:schemeClr val="lt1"/>
                </a:solidFill>
              </a:defRPr>
            </a:lvl1pPr>
            <a:lvl2pPr lvl="1" algn="l" rtl="0">
              <a:lnSpc>
                <a:spcPct val="100000"/>
              </a:lnSpc>
              <a:spcBef>
                <a:spcPts val="0"/>
              </a:spcBef>
              <a:spcAft>
                <a:spcPts val="0"/>
              </a:spcAft>
              <a:buNone/>
              <a:defRPr sz="2100" b="1">
                <a:solidFill>
                  <a:schemeClr val="lt1"/>
                </a:solidFill>
              </a:defRPr>
            </a:lvl2pPr>
            <a:lvl3pPr lvl="2" algn="l" rtl="0">
              <a:lnSpc>
                <a:spcPct val="100000"/>
              </a:lnSpc>
              <a:spcBef>
                <a:spcPts val="0"/>
              </a:spcBef>
              <a:spcAft>
                <a:spcPts val="0"/>
              </a:spcAft>
              <a:buNone/>
              <a:defRPr sz="2100" b="1">
                <a:solidFill>
                  <a:schemeClr val="lt1"/>
                </a:solidFill>
              </a:defRPr>
            </a:lvl3pPr>
            <a:lvl4pPr lvl="3" algn="l" rtl="0">
              <a:lnSpc>
                <a:spcPct val="100000"/>
              </a:lnSpc>
              <a:spcBef>
                <a:spcPts val="0"/>
              </a:spcBef>
              <a:spcAft>
                <a:spcPts val="0"/>
              </a:spcAft>
              <a:buNone/>
              <a:defRPr sz="2100" b="1">
                <a:solidFill>
                  <a:schemeClr val="lt1"/>
                </a:solidFill>
              </a:defRPr>
            </a:lvl4pPr>
            <a:lvl5pPr lvl="4" algn="l" rtl="0">
              <a:lnSpc>
                <a:spcPct val="100000"/>
              </a:lnSpc>
              <a:spcBef>
                <a:spcPts val="0"/>
              </a:spcBef>
              <a:spcAft>
                <a:spcPts val="0"/>
              </a:spcAft>
              <a:buNone/>
              <a:defRPr sz="2100" b="1">
                <a:solidFill>
                  <a:schemeClr val="lt1"/>
                </a:solidFill>
              </a:defRPr>
            </a:lvl5pPr>
            <a:lvl6pPr lvl="5" algn="l" rtl="0">
              <a:lnSpc>
                <a:spcPct val="100000"/>
              </a:lnSpc>
              <a:spcBef>
                <a:spcPts val="0"/>
              </a:spcBef>
              <a:spcAft>
                <a:spcPts val="0"/>
              </a:spcAft>
              <a:buNone/>
              <a:defRPr sz="2100" b="1">
                <a:solidFill>
                  <a:schemeClr val="lt1"/>
                </a:solidFill>
              </a:defRPr>
            </a:lvl6pPr>
            <a:lvl7pPr lvl="6" algn="l" rtl="0">
              <a:lnSpc>
                <a:spcPct val="100000"/>
              </a:lnSpc>
              <a:spcBef>
                <a:spcPts val="0"/>
              </a:spcBef>
              <a:spcAft>
                <a:spcPts val="0"/>
              </a:spcAft>
              <a:buNone/>
              <a:defRPr sz="2100" b="1">
                <a:solidFill>
                  <a:schemeClr val="lt1"/>
                </a:solidFill>
              </a:defRPr>
            </a:lvl7pPr>
            <a:lvl8pPr lvl="7" algn="l" rtl="0">
              <a:lnSpc>
                <a:spcPct val="100000"/>
              </a:lnSpc>
              <a:spcBef>
                <a:spcPts val="0"/>
              </a:spcBef>
              <a:spcAft>
                <a:spcPts val="0"/>
              </a:spcAft>
              <a:buNone/>
              <a:defRPr sz="2100" b="1">
                <a:solidFill>
                  <a:schemeClr val="lt1"/>
                </a:solidFill>
              </a:defRPr>
            </a:lvl8pPr>
            <a:lvl9pPr lvl="8" algn="l" rtl="0">
              <a:lnSpc>
                <a:spcPct val="100000"/>
              </a:lnSpc>
              <a:spcBef>
                <a:spcPts val="0"/>
              </a:spcBef>
              <a:spcAft>
                <a:spcPts val="0"/>
              </a:spcAft>
              <a:buNone/>
              <a:defRPr sz="2100" b="1">
                <a:solidFill>
                  <a:schemeClr val="lt1"/>
                </a:solidFill>
              </a:defRPr>
            </a:lvl9pPr>
          </a:lstStyle>
          <a:p>
            <a:endParaRPr/>
          </a:p>
        </p:txBody>
      </p:sp>
      <p:sp>
        <p:nvSpPr>
          <p:cNvPr id="205" name="Google Shape;205;g8ac405ed08_1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rtl="0">
              <a:lnSpc>
                <a:spcPct val="115000"/>
              </a:lnSpc>
              <a:spcBef>
                <a:spcPts val="640"/>
              </a:spcBef>
              <a:spcAft>
                <a:spcPts val="0"/>
              </a:spcAft>
              <a:buClr>
                <a:schemeClr val="lt1"/>
              </a:buClr>
              <a:buSzPts val="1400"/>
              <a:buChar char="•"/>
              <a:defRPr sz="14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dirty="0"/>
          </a:p>
        </p:txBody>
      </p:sp>
      <p:sp>
        <p:nvSpPr>
          <p:cNvPr id="206" name="Google Shape;206;g8ac405ed08_1_205"/>
          <p:cNvSpPr txBox="1">
            <a:spLocks noGrp="1"/>
          </p:cNvSpPr>
          <p:nvPr>
            <p:ph type="sldNum" idx="12"/>
          </p:nvPr>
        </p:nvSpPr>
        <p:spPr>
          <a:xfrm>
            <a:off x="8472458" y="6217622"/>
            <a:ext cx="548700" cy="524700"/>
          </a:xfrm>
          <a:prstGeom prst="rect">
            <a:avLst/>
          </a:prstGeom>
          <a:noFill/>
        </p:spPr>
        <p:txBody>
          <a:bodyPr spcFirstLastPara="1" wrap="square" lIns="91425" tIns="45700" rIns="91425" bIns="45700"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1"/>
        <p:cNvGrpSpPr/>
        <p:nvPr/>
      </p:nvGrpSpPr>
      <p:grpSpPr>
        <a:xfrm>
          <a:off x="0" y="0"/>
          <a:ext cx="0" cy="0"/>
          <a:chOff x="0" y="0"/>
          <a:chExt cx="0" cy="0"/>
        </a:xfrm>
      </p:grpSpPr>
      <p:pic>
        <p:nvPicPr>
          <p:cNvPr id="32" name="Google Shape;32;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3" name="Google Shape;33;p2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9"/>
        <p:cNvGrpSpPr/>
        <p:nvPr/>
      </p:nvGrpSpPr>
      <p:grpSpPr>
        <a:xfrm>
          <a:off x="0" y="0"/>
          <a:ext cx="0" cy="0"/>
          <a:chOff x="0" y="0"/>
          <a:chExt cx="0" cy="0"/>
        </a:xfrm>
      </p:grpSpPr>
      <p:pic>
        <p:nvPicPr>
          <p:cNvPr id="40" name="Google Shape;40;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1" name="Google Shape;41;p2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 name="Google Shape;4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7"/>
        <p:cNvGrpSpPr/>
        <p:nvPr/>
      </p:nvGrpSpPr>
      <p:grpSpPr>
        <a:xfrm>
          <a:off x="0" y="0"/>
          <a:ext cx="0" cy="0"/>
          <a:chOff x="0" y="0"/>
          <a:chExt cx="0" cy="0"/>
        </a:xfrm>
      </p:grpSpPr>
      <p:pic>
        <p:nvPicPr>
          <p:cNvPr id="48" name="Google Shape;48;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9" name="Google Shape;49;p27"/>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5"/>
        <p:cNvGrpSpPr/>
        <p:nvPr/>
      </p:nvGrpSpPr>
      <p:grpSpPr>
        <a:xfrm>
          <a:off x="0" y="0"/>
          <a:ext cx="0" cy="0"/>
          <a:chOff x="0" y="0"/>
          <a:chExt cx="0" cy="0"/>
        </a:xfrm>
      </p:grpSpPr>
      <p:sp>
        <p:nvSpPr>
          <p:cNvPr id="56" name="Google Shape;56;p28"/>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9"/>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4" name="Google Shape;84;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heartmindhub.files.wordpress.com/2014/11/hand-model.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ildtrends.org/publications/how-to-implement-trauma-informed-care-to-build-resilience-to-childhood-traum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ncts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JESw9dNoyAThKOFeFp56QYAWUSQC55zQ/vie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975ca126a_1_0"/>
          <p:cNvSpPr txBox="1">
            <a:spLocks noGrp="1"/>
          </p:cNvSpPr>
          <p:nvPr>
            <p:ph type="body" idx="1"/>
          </p:nvPr>
        </p:nvSpPr>
        <p:spPr>
          <a:xfrm>
            <a:off x="228600" y="1487350"/>
            <a:ext cx="8802000" cy="52707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families, communities.</a:t>
            </a:r>
            <a:endParaRPr sz="2400"/>
          </a:p>
          <a:p>
            <a:pPr marL="457200" lvl="0" indent="-381000" algn="l" rtl="0">
              <a:lnSpc>
                <a:spcPct val="115000"/>
              </a:lnSpc>
              <a:spcBef>
                <a:spcPts val="0"/>
              </a:spcBef>
              <a:spcAft>
                <a:spcPts val="0"/>
              </a:spcAft>
              <a:buSzPts val="2400"/>
              <a:buChar char="●"/>
            </a:pPr>
            <a:r>
              <a:rPr lang="en-US" sz="2400"/>
              <a:t>This Module is meant for whole staff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two sections in this module. If time permits, they may be completed together.  Teams are not required to complete all components of the  Modules. Instead, participants will complete only those Modules that fit the needs of their school. </a:t>
            </a:r>
            <a:endParaRPr sz="2400"/>
          </a:p>
          <a:p>
            <a:pPr marL="0" lvl="0" indent="0" algn="l" rtl="0">
              <a:spcBef>
                <a:spcPts val="360"/>
              </a:spcBef>
              <a:spcAft>
                <a:spcPts val="0"/>
              </a:spcAft>
              <a:buNone/>
            </a:pPr>
            <a:endParaRPr/>
          </a:p>
        </p:txBody>
      </p:sp>
      <p:sp>
        <p:nvSpPr>
          <p:cNvPr id="213" name="Google Shape;213;g8975ca126a_1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783cceebfd_0_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Survival Brain</a:t>
            </a:r>
            <a:endParaRPr sz="3600" dirty="0"/>
          </a:p>
        </p:txBody>
      </p:sp>
      <p:sp>
        <p:nvSpPr>
          <p:cNvPr id="275" name="Google Shape;275;g783cceebfd_0_29"/>
          <p:cNvSpPr txBox="1">
            <a:spLocks noGrp="1"/>
          </p:cNvSpPr>
          <p:nvPr>
            <p:ph type="body" idx="1"/>
          </p:nvPr>
        </p:nvSpPr>
        <p:spPr>
          <a:xfrm>
            <a:off x="914400" y="1524000"/>
            <a:ext cx="3582900" cy="6510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400" dirty="0"/>
              <a:t>Increased</a:t>
            </a:r>
            <a:endParaRPr sz="2400" dirty="0"/>
          </a:p>
        </p:txBody>
      </p:sp>
      <p:sp>
        <p:nvSpPr>
          <p:cNvPr id="276" name="Google Shape;276;g783cceebfd_0_29"/>
          <p:cNvSpPr txBox="1">
            <a:spLocks noGrp="1"/>
          </p:cNvSpPr>
          <p:nvPr>
            <p:ph type="body" idx="2"/>
          </p:nvPr>
        </p:nvSpPr>
        <p:spPr>
          <a:xfrm>
            <a:off x="457200" y="2174875"/>
            <a:ext cx="4040100" cy="3951300"/>
          </a:xfrm>
          <a:prstGeom prst="rect">
            <a:avLst/>
          </a:prstGeom>
        </p:spPr>
        <p:txBody>
          <a:bodyPr spcFirstLastPara="1" wrap="square" lIns="91425" tIns="45700" rIns="91425" bIns="45700" anchor="t" anchorCtr="0">
            <a:noAutofit/>
          </a:bodyPr>
          <a:lstStyle/>
          <a:p>
            <a:pPr marL="457200" lvl="0" indent="-387350" algn="l" rtl="0">
              <a:lnSpc>
                <a:spcPct val="114000"/>
              </a:lnSpc>
              <a:spcBef>
                <a:spcPts val="0"/>
              </a:spcBef>
              <a:spcAft>
                <a:spcPts val="600"/>
              </a:spcAft>
              <a:buSzPts val="2500"/>
              <a:buChar char="•"/>
            </a:pPr>
            <a:r>
              <a:rPr lang="en-US" dirty="0" smtClean="0"/>
              <a:t>Emotional </a:t>
            </a:r>
            <a:r>
              <a:rPr lang="en-US" dirty="0"/>
              <a:t>instability</a:t>
            </a:r>
            <a:endParaRPr dirty="0"/>
          </a:p>
          <a:p>
            <a:pPr marL="914400" lvl="1" indent="-387350" algn="l" rtl="0">
              <a:lnSpc>
                <a:spcPct val="114000"/>
              </a:lnSpc>
              <a:spcBef>
                <a:spcPts val="0"/>
              </a:spcBef>
              <a:spcAft>
                <a:spcPts val="600"/>
              </a:spcAft>
              <a:buSzPts val="2500"/>
              <a:buChar char="–"/>
            </a:pPr>
            <a:r>
              <a:rPr lang="en-US" sz="2400" dirty="0"/>
              <a:t>Anxiety</a:t>
            </a:r>
            <a:endParaRPr sz="2400" dirty="0"/>
          </a:p>
          <a:p>
            <a:pPr marL="914400" lvl="1" indent="-387350" algn="l" rtl="0">
              <a:lnSpc>
                <a:spcPct val="114000"/>
              </a:lnSpc>
              <a:spcBef>
                <a:spcPts val="0"/>
              </a:spcBef>
              <a:spcAft>
                <a:spcPts val="600"/>
              </a:spcAft>
              <a:buSzPts val="2500"/>
              <a:buChar char="–"/>
            </a:pPr>
            <a:r>
              <a:rPr lang="en-US" sz="2400" dirty="0"/>
              <a:t>Irritability</a:t>
            </a:r>
            <a:endParaRPr sz="2400" dirty="0"/>
          </a:p>
          <a:p>
            <a:pPr marL="914400" lvl="1" indent="-387350" algn="l" rtl="0">
              <a:lnSpc>
                <a:spcPct val="114000"/>
              </a:lnSpc>
              <a:spcBef>
                <a:spcPts val="0"/>
              </a:spcBef>
              <a:spcAft>
                <a:spcPts val="600"/>
              </a:spcAft>
              <a:buSzPts val="2500"/>
              <a:buChar char="–"/>
            </a:pPr>
            <a:r>
              <a:rPr lang="en-US" sz="2400" dirty="0"/>
              <a:t>Anger </a:t>
            </a:r>
            <a:endParaRPr sz="2400" dirty="0"/>
          </a:p>
          <a:p>
            <a:pPr marL="914400" lvl="1" indent="-387350" algn="l" rtl="0">
              <a:lnSpc>
                <a:spcPct val="114000"/>
              </a:lnSpc>
              <a:spcBef>
                <a:spcPts val="0"/>
              </a:spcBef>
              <a:spcAft>
                <a:spcPts val="600"/>
              </a:spcAft>
              <a:buSzPts val="2500"/>
              <a:buChar char="–"/>
            </a:pPr>
            <a:r>
              <a:rPr lang="en-US" sz="2400" dirty="0"/>
              <a:t>Frustration</a:t>
            </a:r>
            <a:endParaRPr sz="2400" dirty="0"/>
          </a:p>
          <a:p>
            <a:pPr marL="457200" lvl="0" indent="-387350" algn="l" rtl="0">
              <a:lnSpc>
                <a:spcPct val="114000"/>
              </a:lnSpc>
              <a:spcBef>
                <a:spcPts val="0"/>
              </a:spcBef>
              <a:spcAft>
                <a:spcPts val="600"/>
              </a:spcAft>
              <a:buSzPts val="2500"/>
              <a:buChar char="•"/>
            </a:pPr>
            <a:r>
              <a:rPr lang="en-US" dirty="0"/>
              <a:t>Impulsivity with regards to language or actions</a:t>
            </a:r>
            <a:endParaRPr dirty="0"/>
          </a:p>
        </p:txBody>
      </p:sp>
      <p:sp>
        <p:nvSpPr>
          <p:cNvPr id="277" name="Google Shape;277;g783cceebfd_0_29"/>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sz="2400" dirty="0"/>
              <a:t>Decreased </a:t>
            </a:r>
            <a:endParaRPr sz="2400" dirty="0"/>
          </a:p>
        </p:txBody>
      </p:sp>
      <p:sp>
        <p:nvSpPr>
          <p:cNvPr id="278" name="Google Shape;278;g783cceebfd_0_29"/>
          <p:cNvSpPr txBox="1">
            <a:spLocks noGrp="1"/>
          </p:cNvSpPr>
          <p:nvPr>
            <p:ph type="body" idx="4"/>
          </p:nvPr>
        </p:nvSpPr>
        <p:spPr>
          <a:xfrm>
            <a:off x="4648200" y="2174875"/>
            <a:ext cx="4038600" cy="3951300"/>
          </a:xfrm>
          <a:prstGeom prst="rect">
            <a:avLst/>
          </a:prstGeom>
        </p:spPr>
        <p:txBody>
          <a:bodyPr spcFirstLastPara="1" wrap="square" lIns="91425" tIns="45700" rIns="91425" bIns="45700" anchor="t" anchorCtr="0">
            <a:noAutofit/>
          </a:bodyPr>
          <a:lstStyle/>
          <a:p>
            <a:pPr marL="457200" lvl="0" indent="-387350" algn="l" rtl="0">
              <a:lnSpc>
                <a:spcPct val="114000"/>
              </a:lnSpc>
              <a:spcBef>
                <a:spcPts val="0"/>
              </a:spcBef>
              <a:spcAft>
                <a:spcPts val="600"/>
              </a:spcAft>
              <a:buSzPts val="2500"/>
              <a:buChar char="•"/>
            </a:pPr>
            <a:r>
              <a:rPr lang="en-US" dirty="0" smtClean="0"/>
              <a:t>Problem </a:t>
            </a:r>
            <a:r>
              <a:rPr lang="en-US" dirty="0"/>
              <a:t>solving</a:t>
            </a:r>
            <a:endParaRPr dirty="0"/>
          </a:p>
          <a:p>
            <a:pPr marL="457200" lvl="0" indent="-387350" algn="l" rtl="0">
              <a:lnSpc>
                <a:spcPct val="114000"/>
              </a:lnSpc>
              <a:spcBef>
                <a:spcPts val="0"/>
              </a:spcBef>
              <a:spcAft>
                <a:spcPts val="600"/>
              </a:spcAft>
              <a:buSzPts val="2500"/>
              <a:buChar char="•"/>
            </a:pPr>
            <a:r>
              <a:rPr lang="en-US" dirty="0"/>
              <a:t>Communication skills</a:t>
            </a:r>
            <a:endParaRPr dirty="0"/>
          </a:p>
          <a:p>
            <a:pPr marL="457200" lvl="0" indent="-387350" algn="l" rtl="0">
              <a:lnSpc>
                <a:spcPct val="114000"/>
              </a:lnSpc>
              <a:spcBef>
                <a:spcPts val="0"/>
              </a:spcBef>
              <a:spcAft>
                <a:spcPts val="600"/>
              </a:spcAft>
              <a:buSzPts val="2500"/>
              <a:buChar char="•"/>
            </a:pPr>
            <a:r>
              <a:rPr lang="en-US" dirty="0"/>
              <a:t>Emotional regulation</a:t>
            </a:r>
            <a:endParaRPr dirty="0"/>
          </a:p>
          <a:p>
            <a:pPr marL="457200" lvl="0" indent="-387350" algn="l" rtl="0">
              <a:lnSpc>
                <a:spcPct val="114000"/>
              </a:lnSpc>
              <a:spcBef>
                <a:spcPts val="0"/>
              </a:spcBef>
              <a:spcAft>
                <a:spcPts val="600"/>
              </a:spcAft>
              <a:buSzPts val="2500"/>
              <a:buChar char="•"/>
            </a:pPr>
            <a:r>
              <a:rPr lang="en-US" dirty="0"/>
              <a:t>Ability to retrieve previously learned information</a:t>
            </a:r>
            <a:endParaRPr dirty="0"/>
          </a:p>
          <a:p>
            <a:pPr marL="457200" lvl="0" indent="-387350" algn="l" rtl="0">
              <a:lnSpc>
                <a:spcPct val="114000"/>
              </a:lnSpc>
              <a:spcBef>
                <a:spcPts val="0"/>
              </a:spcBef>
              <a:spcAft>
                <a:spcPts val="600"/>
              </a:spcAft>
              <a:buSzPts val="2500"/>
              <a:buChar char="•"/>
            </a:pPr>
            <a:r>
              <a:rPr lang="en-US" dirty="0"/>
              <a:t>Decision making</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783cceebfd_0_230"/>
          <p:cNvSpPr txBox="1">
            <a:spLocks noGrp="1"/>
          </p:cNvSpPr>
          <p:nvPr>
            <p:ph type="title"/>
          </p:nvPr>
        </p:nvSpPr>
        <p:spPr>
          <a:xfrm>
            <a:off x="228600" y="228600"/>
            <a:ext cx="8686800" cy="104367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Small Group Discussion</a:t>
            </a:r>
            <a:endParaRPr>
              <a:solidFill>
                <a:srgbClr val="000000"/>
              </a:solidFill>
            </a:endParaRPr>
          </a:p>
        </p:txBody>
      </p:sp>
      <p:pic>
        <p:nvPicPr>
          <p:cNvPr id="285" name="Google Shape;285;g783cceebfd_0_230" descr="The hand model of the brain. If a child has “flipped their lid” and they are in the “downstairs” part of their brain or the barking dog, then the only thing you do in the moment is connection that includes validation and empathy.&#10;" title="Hand Model: Flip Your Lid"/>
          <p:cNvPicPr preferRelativeResize="0"/>
          <p:nvPr/>
        </p:nvPicPr>
        <p:blipFill rotWithShape="1">
          <a:blip r:embed="rId3">
            <a:alphaModFix/>
          </a:blip>
          <a:srcRect/>
          <a:stretch/>
        </p:blipFill>
        <p:spPr>
          <a:xfrm>
            <a:off x="1920240" y="1272273"/>
            <a:ext cx="5303519" cy="4697748"/>
          </a:xfrm>
          <a:prstGeom prst="rect">
            <a:avLst/>
          </a:prstGeom>
          <a:noFill/>
          <a:ln>
            <a:noFill/>
          </a:ln>
        </p:spPr>
      </p:pic>
      <p:sp>
        <p:nvSpPr>
          <p:cNvPr id="286" name="Google Shape;286;g783cceebfd_0_230"/>
          <p:cNvSpPr txBox="1"/>
          <p:nvPr/>
        </p:nvSpPr>
        <p:spPr>
          <a:xfrm>
            <a:off x="228600" y="5970021"/>
            <a:ext cx="80124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Verdana"/>
                <a:ea typeface="Verdana"/>
                <a:cs typeface="Verdana"/>
                <a:sym typeface="Verdana"/>
              </a:rPr>
              <a:t>Image source: </a:t>
            </a:r>
            <a:r>
              <a:rPr lang="en-US" sz="2400" u="sng" dirty="0" smtClean="0">
                <a:solidFill>
                  <a:schemeClr val="hlink"/>
                </a:solidFill>
                <a:latin typeface="Verdana"/>
                <a:ea typeface="Verdana"/>
                <a:cs typeface="Verdana"/>
                <a:sym typeface="Verdana"/>
                <a:hlinkClick r:id="rId4"/>
              </a:rPr>
              <a:t>Heart-Mind Community Hub </a:t>
            </a:r>
            <a:endParaRPr sz="2400" dirty="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819dc68330_0_163"/>
          <p:cNvSpPr txBox="1">
            <a:spLocks noGrp="1"/>
          </p:cNvSpPr>
          <p:nvPr>
            <p:ph type="title"/>
          </p:nvPr>
        </p:nvSpPr>
        <p:spPr>
          <a:xfrm>
            <a:off x="225778" y="274638"/>
            <a:ext cx="8692444"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3600"/>
              <a:buFont typeface="Verdana"/>
              <a:buNone/>
            </a:pPr>
            <a:r>
              <a:rPr lang="en-US" sz="3600" dirty="0">
                <a:solidFill>
                  <a:srgbClr val="000000"/>
                </a:solidFill>
                <a:latin typeface="Verdana"/>
                <a:ea typeface="Verdana"/>
                <a:cs typeface="Verdana"/>
                <a:sym typeface="Verdana"/>
              </a:rPr>
              <a:t>Adverse Childhood Experiences and School </a:t>
            </a:r>
            <a:r>
              <a:rPr lang="en-US" sz="3600" dirty="0" smtClean="0">
                <a:solidFill>
                  <a:srgbClr val="000000"/>
                </a:solidFill>
                <a:latin typeface="Verdana"/>
                <a:ea typeface="Verdana"/>
                <a:cs typeface="Verdana"/>
                <a:sym typeface="Verdana"/>
              </a:rPr>
              <a:t>Performance, Part 1</a:t>
            </a:r>
            <a:endParaRPr sz="3600" dirty="0">
              <a:solidFill>
                <a:srgbClr val="000000"/>
              </a:solidFill>
              <a:latin typeface="Verdana"/>
              <a:ea typeface="Verdana"/>
              <a:cs typeface="Verdana"/>
              <a:sym typeface="Verdana"/>
            </a:endParaRPr>
          </a:p>
        </p:txBody>
      </p:sp>
      <p:sp>
        <p:nvSpPr>
          <p:cNvPr id="292" name="Google Shape;292;g819dc68330_0_163"/>
          <p:cNvSpPr txBox="1">
            <a:spLocks noGrp="1"/>
          </p:cNvSpPr>
          <p:nvPr>
            <p:ph type="body" idx="4294967295"/>
          </p:nvPr>
        </p:nvSpPr>
        <p:spPr>
          <a:xfrm>
            <a:off x="457200" y="1371600"/>
            <a:ext cx="8229600" cy="4227689"/>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Difficulties with attention</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Lower test scores</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More absences</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Higher suspension and expulsion rates</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Internalizing behaviors (depression, anxiety)</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spcAft>
                <a:spcPts val="600"/>
              </a:spcAft>
              <a:buClr>
                <a:srgbClr val="000000"/>
              </a:buClr>
              <a:buSzPts val="2400"/>
              <a:buFont typeface="Verdana"/>
              <a:buChar char="•"/>
            </a:pPr>
            <a:r>
              <a:rPr lang="en-US" sz="2400" dirty="0">
                <a:solidFill>
                  <a:srgbClr val="000000"/>
                </a:solidFill>
                <a:latin typeface="Verdana"/>
                <a:ea typeface="Verdana"/>
                <a:cs typeface="Verdana"/>
                <a:sym typeface="Verdana"/>
              </a:rPr>
              <a:t>Difficulty regulating emotions</a:t>
            </a:r>
            <a:endParaRPr sz="2400" dirty="0">
              <a:solidFill>
                <a:srgbClr val="000000"/>
              </a:solidFill>
              <a:latin typeface="Verdana"/>
              <a:ea typeface="Verdana"/>
              <a:cs typeface="Verdana"/>
              <a:sym typeface="Verdana"/>
            </a:endParaRPr>
          </a:p>
          <a:p>
            <a:pPr marL="76200" indent="0" algn="r">
              <a:lnSpc>
                <a:spcPct val="150000"/>
              </a:lnSpc>
              <a:spcBef>
                <a:spcPts val="0"/>
              </a:spcBef>
              <a:spcAft>
                <a:spcPts val="600"/>
              </a:spcAft>
              <a:buClr>
                <a:srgbClr val="000000"/>
              </a:buClr>
              <a:buSzPts val="2400"/>
              <a:buNone/>
            </a:pPr>
            <a:r>
              <a:rPr lang="en-US" sz="2400" dirty="0">
                <a:solidFill>
                  <a:schemeClr val="accent5">
                    <a:lumMod val="75000"/>
                  </a:schemeClr>
                </a:solidFill>
              </a:rPr>
              <a:t>National Child Traumatic Stress Network 2008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819dc68330_0_163"/>
          <p:cNvSpPr txBox="1">
            <a:spLocks noGrp="1"/>
          </p:cNvSpPr>
          <p:nvPr>
            <p:ph type="title"/>
          </p:nvPr>
        </p:nvSpPr>
        <p:spPr>
          <a:xfrm>
            <a:off x="225778" y="274638"/>
            <a:ext cx="8692444"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3600"/>
              <a:buFont typeface="Verdana"/>
              <a:buNone/>
            </a:pPr>
            <a:r>
              <a:rPr lang="en-US" sz="3600" dirty="0">
                <a:solidFill>
                  <a:srgbClr val="000000"/>
                </a:solidFill>
                <a:latin typeface="Verdana"/>
                <a:ea typeface="Verdana"/>
                <a:cs typeface="Verdana"/>
                <a:sym typeface="Verdana"/>
              </a:rPr>
              <a:t>Adverse Childhood Experiences and School </a:t>
            </a:r>
            <a:r>
              <a:rPr lang="en-US" sz="3600" dirty="0" smtClean="0">
                <a:solidFill>
                  <a:srgbClr val="000000"/>
                </a:solidFill>
                <a:latin typeface="Verdana"/>
                <a:ea typeface="Verdana"/>
                <a:cs typeface="Verdana"/>
                <a:sym typeface="Verdana"/>
              </a:rPr>
              <a:t>Performance, Part 2</a:t>
            </a:r>
            <a:endParaRPr sz="3600" dirty="0">
              <a:solidFill>
                <a:srgbClr val="000000"/>
              </a:solidFill>
              <a:latin typeface="Verdana"/>
              <a:ea typeface="Verdana"/>
              <a:cs typeface="Verdana"/>
              <a:sym typeface="Verdana"/>
            </a:endParaRPr>
          </a:p>
        </p:txBody>
      </p:sp>
      <p:sp>
        <p:nvSpPr>
          <p:cNvPr id="292" name="Google Shape;292;g819dc68330_0_163"/>
          <p:cNvSpPr txBox="1">
            <a:spLocks noGrp="1"/>
          </p:cNvSpPr>
          <p:nvPr>
            <p:ph type="body" idx="4294967295"/>
          </p:nvPr>
        </p:nvSpPr>
        <p:spPr>
          <a:xfrm>
            <a:off x="225778" y="1417638"/>
            <a:ext cx="8229600" cy="54339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buClr>
                <a:srgbClr val="000000"/>
              </a:buClr>
              <a:buSzPts val="2400"/>
              <a:buFont typeface="Verdana"/>
              <a:buChar char="•"/>
            </a:pPr>
            <a:r>
              <a:rPr lang="en-US" sz="2400" dirty="0" smtClean="0">
                <a:solidFill>
                  <a:srgbClr val="000000"/>
                </a:solidFill>
                <a:latin typeface="Verdana"/>
                <a:ea typeface="Verdana"/>
                <a:cs typeface="Verdana"/>
                <a:sym typeface="Verdana"/>
              </a:rPr>
              <a:t>2.5 </a:t>
            </a:r>
            <a:r>
              <a:rPr lang="en-US" sz="2400" dirty="0">
                <a:solidFill>
                  <a:srgbClr val="000000"/>
                </a:solidFill>
                <a:latin typeface="Verdana"/>
                <a:ea typeface="Verdana"/>
                <a:cs typeface="Verdana"/>
                <a:sym typeface="Verdana"/>
              </a:rPr>
              <a:t>times more likely to be retained</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More discipline referrals</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Externalizing behaviors (Defiance, hyper activity)</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buClr>
                <a:srgbClr val="000000"/>
              </a:buClr>
              <a:buSzPts val="2400"/>
              <a:buFont typeface="Verdana"/>
              <a:buChar char="•"/>
            </a:pPr>
            <a:r>
              <a:rPr lang="en-US" sz="2400" dirty="0">
                <a:solidFill>
                  <a:srgbClr val="000000"/>
                </a:solidFill>
                <a:latin typeface="Verdana"/>
                <a:ea typeface="Verdana"/>
                <a:cs typeface="Verdana"/>
                <a:sym typeface="Verdana"/>
              </a:rPr>
              <a:t>More frequently placed in special education</a:t>
            </a:r>
            <a:endParaRPr sz="2400" dirty="0">
              <a:solidFill>
                <a:srgbClr val="000000"/>
              </a:solidFill>
              <a:latin typeface="Verdana"/>
              <a:ea typeface="Verdana"/>
              <a:cs typeface="Verdana"/>
              <a:sym typeface="Verdana"/>
            </a:endParaRPr>
          </a:p>
          <a:p>
            <a:pPr marL="457200" lvl="0" indent="-381000" algn="l" rtl="0">
              <a:lnSpc>
                <a:spcPct val="150000"/>
              </a:lnSpc>
              <a:spcBef>
                <a:spcPts val="0"/>
              </a:spcBef>
              <a:spcAft>
                <a:spcPts val="600"/>
              </a:spcAft>
              <a:buClr>
                <a:srgbClr val="000000"/>
              </a:buClr>
              <a:buSzPts val="2400"/>
              <a:buFont typeface="Verdana"/>
              <a:buChar char="•"/>
            </a:pPr>
            <a:r>
              <a:rPr lang="en-US" sz="2400" dirty="0">
                <a:solidFill>
                  <a:srgbClr val="000000"/>
                </a:solidFill>
                <a:latin typeface="Verdana"/>
                <a:ea typeface="Verdana"/>
                <a:cs typeface="Verdana"/>
                <a:sym typeface="Verdana"/>
              </a:rPr>
              <a:t>More likely to have struggles in receptive &amp; expressive </a:t>
            </a:r>
            <a:r>
              <a:rPr lang="en-US" sz="2400" dirty="0" smtClean="0">
                <a:solidFill>
                  <a:srgbClr val="000000"/>
                </a:solidFill>
                <a:latin typeface="Verdana"/>
                <a:ea typeface="Verdana"/>
                <a:cs typeface="Verdana"/>
                <a:sym typeface="Verdana"/>
              </a:rPr>
              <a:t>language</a:t>
            </a:r>
          </a:p>
          <a:p>
            <a:pPr marL="76200" indent="0" algn="r">
              <a:lnSpc>
                <a:spcPct val="150000"/>
              </a:lnSpc>
              <a:spcBef>
                <a:spcPts val="0"/>
              </a:spcBef>
              <a:spcAft>
                <a:spcPts val="600"/>
              </a:spcAft>
              <a:buClr>
                <a:srgbClr val="000000"/>
              </a:buClr>
              <a:buSzPts val="2400"/>
              <a:buNone/>
            </a:pPr>
            <a:r>
              <a:rPr lang="en-US" sz="2400" dirty="0">
                <a:solidFill>
                  <a:schemeClr val="accent5">
                    <a:lumMod val="75000"/>
                  </a:schemeClr>
                </a:solidFill>
              </a:rPr>
              <a:t>National Child Traumatic Stress Network 2008</a:t>
            </a:r>
          </a:p>
          <a:p>
            <a:pPr marL="457200" lvl="0" indent="-381000" algn="l" rtl="0">
              <a:spcBef>
                <a:spcPts val="480"/>
              </a:spcBef>
              <a:spcAft>
                <a:spcPts val="0"/>
              </a:spcAft>
              <a:buClr>
                <a:srgbClr val="000000"/>
              </a:buClr>
              <a:buSzPts val="2400"/>
              <a:buFont typeface="Verdana"/>
              <a:buChar char="•"/>
            </a:pPr>
            <a:endParaRPr sz="2400" dirty="0">
              <a:solidFill>
                <a:srgbClr val="000000"/>
              </a:solidFill>
              <a:latin typeface="Verdana"/>
              <a:ea typeface="Verdana"/>
              <a:cs typeface="Verdana"/>
              <a:sym typeface="Verdana"/>
            </a:endParaRPr>
          </a:p>
          <a:p>
            <a:pPr marL="457200" lvl="0" indent="0" algn="l" rtl="0">
              <a:spcBef>
                <a:spcPts val="480"/>
              </a:spcBef>
              <a:spcAft>
                <a:spcPts val="0"/>
              </a:spcAft>
              <a:buClr>
                <a:schemeClr val="dk1"/>
              </a:buClr>
              <a:buSzPts val="1400"/>
              <a:buNone/>
            </a:pPr>
            <a:endParaRPr sz="1400"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72592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819dc68330_0_151"/>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Impact of Trauma: Learning</a:t>
            </a:r>
            <a:endParaRPr>
              <a:solidFill>
                <a:srgbClr val="000000"/>
              </a:solidFill>
              <a:latin typeface="Verdana"/>
              <a:ea typeface="Verdana"/>
              <a:cs typeface="Verdana"/>
              <a:sym typeface="Verdana"/>
            </a:endParaRPr>
          </a:p>
        </p:txBody>
      </p:sp>
      <p:sp>
        <p:nvSpPr>
          <p:cNvPr id="300" name="Google Shape;300;g819dc68330_0_151"/>
          <p:cNvSpPr txBox="1">
            <a:spLocks noGrp="1"/>
          </p:cNvSpPr>
          <p:nvPr>
            <p:ph type="body" idx="4294967295"/>
          </p:nvPr>
        </p:nvSpPr>
        <p:spPr>
          <a:xfrm>
            <a:off x="4092900" y="2618900"/>
            <a:ext cx="4593900" cy="2383500"/>
          </a:xfrm>
          <a:prstGeom prst="rect">
            <a:avLst/>
          </a:prstGeom>
          <a:noFill/>
          <a:ln>
            <a:noFill/>
          </a:ln>
        </p:spPr>
        <p:txBody>
          <a:bodyPr spcFirstLastPara="1" wrap="square" lIns="91425" tIns="91425" rIns="91425" bIns="91425" anchor="t" anchorCtr="0">
            <a:noAutofit/>
          </a:bodyPr>
          <a:lstStyle/>
          <a:p>
            <a:pPr marL="457200" lvl="0" indent="-495300" algn="l" rtl="0">
              <a:lnSpc>
                <a:spcPct val="150000"/>
              </a:lnSpc>
              <a:spcBef>
                <a:spcPts val="0"/>
              </a:spcBef>
              <a:spcAft>
                <a:spcPts val="0"/>
              </a:spcAft>
              <a:buSzPct val="100000"/>
              <a:buFont typeface="Verdana"/>
              <a:buChar char="•"/>
            </a:pPr>
            <a:r>
              <a:rPr lang="en-US" sz="4000" b="1" dirty="0"/>
              <a:t>Learning</a:t>
            </a:r>
            <a:endParaRPr sz="4000" dirty="0">
              <a:solidFill>
                <a:srgbClr val="000000"/>
              </a:solidFill>
              <a:sym typeface="Verdana"/>
            </a:endParaRPr>
          </a:p>
          <a:p>
            <a:pPr marL="457200" lvl="0" indent="-495300" algn="l" rtl="0">
              <a:lnSpc>
                <a:spcPct val="150000"/>
              </a:lnSpc>
              <a:spcBef>
                <a:spcPts val="0"/>
              </a:spcBef>
              <a:spcAft>
                <a:spcPts val="0"/>
              </a:spcAft>
              <a:buClr>
                <a:srgbClr val="000000"/>
              </a:buClr>
              <a:buSzPct val="100000"/>
              <a:buFont typeface="Verdana"/>
              <a:buChar char="•"/>
            </a:pPr>
            <a:r>
              <a:rPr lang="en-US" sz="4000" dirty="0">
                <a:solidFill>
                  <a:srgbClr val="000000"/>
                </a:solidFill>
                <a:sym typeface="Verdana"/>
              </a:rPr>
              <a:t>Relationships</a:t>
            </a:r>
            <a:endParaRPr sz="4000" b="1" dirty="0">
              <a:solidFill>
                <a:srgbClr val="000000"/>
              </a:solidFill>
              <a:sym typeface="Verdana"/>
            </a:endParaRPr>
          </a:p>
          <a:p>
            <a:pPr marL="457200" lvl="0" indent="-495300" algn="l" rtl="0">
              <a:lnSpc>
                <a:spcPct val="150000"/>
              </a:lnSpc>
              <a:spcBef>
                <a:spcPts val="0"/>
              </a:spcBef>
              <a:spcAft>
                <a:spcPts val="0"/>
              </a:spcAft>
              <a:buClr>
                <a:srgbClr val="000000"/>
              </a:buClr>
              <a:buSzPct val="100000"/>
              <a:buFont typeface="Verdana"/>
              <a:buChar char="•"/>
            </a:pPr>
            <a:r>
              <a:rPr lang="en-US" sz="4000" dirty="0">
                <a:solidFill>
                  <a:srgbClr val="000000"/>
                </a:solidFill>
                <a:sym typeface="Verdana"/>
              </a:rPr>
              <a:t>Behavior</a:t>
            </a:r>
            <a:endParaRPr sz="4000" dirty="0">
              <a:solidFill>
                <a:srgbClr val="000000"/>
              </a:solidFill>
              <a:sym typeface="Verdana"/>
            </a:endParaRPr>
          </a:p>
          <a:p>
            <a:pPr marL="0" lvl="0" indent="0" algn="l" rtl="0">
              <a:spcBef>
                <a:spcPts val="0"/>
              </a:spcBef>
              <a:spcAft>
                <a:spcPts val="0"/>
              </a:spcAft>
              <a:buNone/>
            </a:pPr>
            <a:endParaRPr sz="3600" dirty="0">
              <a:solidFill>
                <a:srgbClr val="000000"/>
              </a:solidFill>
              <a:latin typeface="Verdana"/>
              <a:ea typeface="Verdana"/>
              <a:cs typeface="Verdana"/>
              <a:sym typeface="Verdana"/>
            </a:endParaRPr>
          </a:p>
          <a:p>
            <a:pPr marL="0" lvl="0" indent="0" algn="l" rtl="0">
              <a:spcBef>
                <a:spcPts val="640"/>
              </a:spcBef>
              <a:spcAft>
                <a:spcPts val="0"/>
              </a:spcAft>
              <a:buClr>
                <a:schemeClr val="dk1"/>
              </a:buClr>
              <a:buSzPts val="3200"/>
              <a:buNone/>
            </a:pPr>
            <a:endParaRPr dirty="0"/>
          </a:p>
        </p:txBody>
      </p:sp>
      <p:pic>
        <p:nvPicPr>
          <p:cNvPr id="301" name="Google Shape;301;g819dc68330_0_151" title="Child performing math problem"/>
          <p:cNvPicPr preferRelativeResize="0"/>
          <p:nvPr/>
        </p:nvPicPr>
        <p:blipFill>
          <a:blip r:embed="rId3">
            <a:alphaModFix/>
          </a:blip>
          <a:stretch>
            <a:fillRect/>
          </a:stretch>
        </p:blipFill>
        <p:spPr>
          <a:xfrm>
            <a:off x="457201" y="2034600"/>
            <a:ext cx="3560849" cy="3808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82d273ccf4_0_0"/>
          <p:cNvSpPr txBox="1">
            <a:spLocks noGrp="1"/>
          </p:cNvSpPr>
          <p:nvPr>
            <p:ph type="title"/>
          </p:nvPr>
        </p:nvSpPr>
        <p:spPr>
          <a:xfrm>
            <a:off x="457200" y="127883"/>
            <a:ext cx="8229600" cy="775228"/>
          </a:xfrm>
          <a:prstGeom prst="rect">
            <a:avLst/>
          </a:prstGeom>
          <a:solidFill>
            <a:srgbClr val="A9DCF2">
              <a:alpha val="6745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200" dirty="0">
                <a:solidFill>
                  <a:srgbClr val="000000"/>
                </a:solidFill>
                <a:latin typeface="Verdana"/>
                <a:ea typeface="Verdana"/>
                <a:cs typeface="Verdana"/>
                <a:sym typeface="Verdana"/>
              </a:rPr>
              <a:t>How Does Trauma Impact Learning?</a:t>
            </a:r>
            <a:endParaRPr sz="3200" dirty="0">
              <a:solidFill>
                <a:srgbClr val="000000"/>
              </a:solidFill>
              <a:latin typeface="Verdana"/>
              <a:ea typeface="Verdana"/>
              <a:cs typeface="Verdana"/>
              <a:sym typeface="Verdana"/>
            </a:endParaRPr>
          </a:p>
        </p:txBody>
      </p:sp>
      <p:sp>
        <p:nvSpPr>
          <p:cNvPr id="308" name="Google Shape;308;g82d273ccf4_0_0"/>
          <p:cNvSpPr txBox="1"/>
          <p:nvPr/>
        </p:nvSpPr>
        <p:spPr>
          <a:xfrm>
            <a:off x="687578" y="871651"/>
            <a:ext cx="7351500" cy="3316526"/>
          </a:xfrm>
          <a:prstGeom prst="rect">
            <a:avLst/>
          </a:prstGeom>
          <a:noFill/>
          <a:ln>
            <a:noFill/>
          </a:ln>
        </p:spPr>
        <p:txBody>
          <a:bodyPr spcFirstLastPara="1" wrap="square" lIns="91425" tIns="91425" rIns="91425" bIns="91425" anchor="t" anchorCtr="0">
            <a:noAutofit/>
          </a:bodyPr>
          <a:lstStyle/>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Executive Functioning</a:t>
            </a:r>
            <a:endParaRPr sz="2400" dirty="0"/>
          </a:p>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Language and Communication Skills</a:t>
            </a:r>
            <a:endParaRPr sz="2400" b="0" i="0" u="none" strike="noStrike" cap="none" dirty="0">
              <a:solidFill>
                <a:srgbClr val="000000"/>
              </a:solidFill>
              <a:latin typeface="Verdana"/>
              <a:ea typeface="Verdana"/>
              <a:cs typeface="Verdana"/>
              <a:sym typeface="Verdana"/>
            </a:endParaRPr>
          </a:p>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Memory</a:t>
            </a:r>
            <a:endParaRPr sz="2400" dirty="0"/>
          </a:p>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Ability to see Cause and Effect</a:t>
            </a:r>
            <a:endParaRPr sz="2400" b="0" i="0" u="none" strike="noStrike" cap="none" dirty="0">
              <a:solidFill>
                <a:srgbClr val="000000"/>
              </a:solidFill>
              <a:latin typeface="Verdana"/>
              <a:ea typeface="Verdana"/>
              <a:cs typeface="Verdana"/>
              <a:sym typeface="Verdana"/>
            </a:endParaRPr>
          </a:p>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Organizational Ability</a:t>
            </a:r>
            <a:endParaRPr sz="2400" b="0" i="0" u="none" strike="noStrike" cap="none" dirty="0">
              <a:solidFill>
                <a:srgbClr val="000000"/>
              </a:solidFill>
              <a:latin typeface="Verdana"/>
              <a:ea typeface="Verdana"/>
              <a:cs typeface="Verdana"/>
              <a:sym typeface="Verdana"/>
            </a:endParaRPr>
          </a:p>
          <a:p>
            <a:pPr marL="571500" marR="0" lvl="0" indent="-495300" algn="l" rtl="0">
              <a:lnSpc>
                <a:spcPct val="150000"/>
              </a:lnSpc>
              <a:spcBef>
                <a:spcPts val="0"/>
              </a:spcBef>
              <a:spcAft>
                <a:spcPts val="0"/>
              </a:spcAft>
              <a:buClr>
                <a:srgbClr val="000000"/>
              </a:buClr>
              <a:buSzPts val="3600"/>
              <a:buFont typeface="Verdana"/>
              <a:buChar char="•"/>
            </a:pPr>
            <a:r>
              <a:rPr lang="en-US" sz="2400" b="0" i="0" u="none" strike="noStrike" cap="none" dirty="0">
                <a:solidFill>
                  <a:srgbClr val="000000"/>
                </a:solidFill>
                <a:latin typeface="Verdana"/>
                <a:ea typeface="Verdana"/>
                <a:cs typeface="Verdana"/>
                <a:sym typeface="Verdana"/>
              </a:rPr>
              <a:t>Concentration and </a:t>
            </a:r>
            <a:r>
              <a:rPr lang="en-US" sz="2400" b="0" i="0" u="none" strike="noStrike" cap="none" dirty="0" smtClean="0">
                <a:solidFill>
                  <a:srgbClr val="000000"/>
                </a:solidFill>
                <a:latin typeface="Verdana"/>
                <a:ea typeface="Verdana"/>
                <a:cs typeface="Verdana"/>
                <a:sym typeface="Verdana"/>
              </a:rPr>
              <a:t>Attention</a:t>
            </a:r>
            <a:endParaRPr sz="2800" b="0" i="0" u="none" strike="noStrike" cap="none" dirty="0">
              <a:solidFill>
                <a:srgbClr val="000000"/>
              </a:solidFill>
              <a:latin typeface="Verdana"/>
              <a:ea typeface="Verdana"/>
              <a:cs typeface="Verdana"/>
              <a:sym typeface="Verdana"/>
            </a:endParaRPr>
          </a:p>
        </p:txBody>
      </p:sp>
      <p:sp>
        <p:nvSpPr>
          <p:cNvPr id="309" name="Google Shape;309;g82d273ccf4_0_0"/>
          <p:cNvSpPr txBox="1"/>
          <p:nvPr/>
        </p:nvSpPr>
        <p:spPr>
          <a:xfrm>
            <a:off x="372533" y="4269607"/>
            <a:ext cx="8314267" cy="84331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buNone/>
            </a:pPr>
            <a:r>
              <a:rPr lang="en-US" sz="2400" b="0" i="1" u="none" strike="noStrike" cap="none" dirty="0">
                <a:solidFill>
                  <a:srgbClr val="000000"/>
                </a:solidFill>
                <a:latin typeface="Verdana"/>
                <a:ea typeface="Verdana"/>
                <a:cs typeface="Verdana"/>
                <a:sym typeface="Verdana"/>
              </a:rPr>
              <a:t>Descriptions that follow largely based on </a:t>
            </a:r>
            <a:r>
              <a:rPr lang="en-US" sz="2400" b="0" i="1" u="none" strike="noStrike" cap="none" dirty="0" err="1">
                <a:solidFill>
                  <a:srgbClr val="000000"/>
                </a:solidFill>
                <a:latin typeface="Verdana"/>
                <a:ea typeface="Verdana"/>
                <a:cs typeface="Verdana"/>
                <a:sym typeface="Verdana"/>
              </a:rPr>
              <a:t>Rodenbush</a:t>
            </a:r>
            <a:r>
              <a:rPr lang="en-US" sz="2400" b="0" i="1" u="none" strike="noStrike" cap="none" dirty="0">
                <a:solidFill>
                  <a:srgbClr val="000000"/>
                </a:solidFill>
                <a:latin typeface="Verdana"/>
                <a:ea typeface="Verdana"/>
                <a:cs typeface="Verdana"/>
                <a:sym typeface="Verdana"/>
              </a:rPr>
              <a:t>, K. (2015). The effects of trauma on behavior in the classroom included in Education Northwest “A Practitioner’s Guide to Educating Traumatized Children”</a:t>
            </a:r>
            <a:endParaRPr sz="2400" b="0" i="1" u="none" strike="noStrike" cap="none" dirty="0">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b="1" dirty="0"/>
              <a:t>Executive Functioning</a:t>
            </a:r>
            <a:br>
              <a:rPr lang="en-US" b="1" dirty="0"/>
            </a:br>
            <a:endParaRPr lang="en-US" dirty="0"/>
          </a:p>
        </p:txBody>
      </p:sp>
      <p:pic>
        <p:nvPicPr>
          <p:cNvPr id="315" name="Google Shape;315;g8521c73935_0_11" descr="See text box on this slide to see the eight steps" title="Executive Functioning"/>
          <p:cNvPicPr preferRelativeResize="0"/>
          <p:nvPr/>
        </p:nvPicPr>
        <p:blipFill>
          <a:blip r:embed="rId3">
            <a:alphaModFix/>
          </a:blip>
          <a:stretch>
            <a:fillRect/>
          </a:stretch>
        </p:blipFill>
        <p:spPr>
          <a:xfrm>
            <a:off x="1680425" y="152400"/>
            <a:ext cx="5497265" cy="6553201"/>
          </a:xfrm>
          <a:prstGeom prst="rect">
            <a:avLst/>
          </a:prstGeom>
          <a:noFill/>
          <a:ln>
            <a:noFill/>
          </a:ln>
        </p:spPr>
      </p:pic>
      <p:sp>
        <p:nvSpPr>
          <p:cNvPr id="2" name="TextBox 1" hidden="1"/>
          <p:cNvSpPr txBox="1"/>
          <p:nvPr/>
        </p:nvSpPr>
        <p:spPr>
          <a:xfrm>
            <a:off x="485775" y="2413337"/>
            <a:ext cx="6972300" cy="2031325"/>
          </a:xfrm>
          <a:prstGeom prst="rect">
            <a:avLst/>
          </a:prstGeom>
          <a:noFill/>
        </p:spPr>
        <p:txBody>
          <a:bodyPr wrap="square" rtlCol="0">
            <a:spAutoFit/>
          </a:bodyPr>
          <a:lstStyle/>
          <a:p>
            <a:pPr lvl="0"/>
            <a:r>
              <a:rPr lang="en-US" b="1" dirty="0" smtClean="0"/>
              <a:t>Executive Functioning</a:t>
            </a:r>
          </a:p>
          <a:p>
            <a:pPr marL="342900" lvl="0" indent="-342900">
              <a:buFont typeface="+mj-lt"/>
              <a:buAutoNum type="arabicPeriod"/>
            </a:pPr>
            <a:r>
              <a:rPr lang="en-US" dirty="0" smtClean="0"/>
              <a:t>Impulse </a:t>
            </a:r>
            <a:r>
              <a:rPr lang="en-US" dirty="0"/>
              <a:t>Control – think before acting</a:t>
            </a:r>
          </a:p>
          <a:p>
            <a:pPr marL="342900" lvl="0" indent="-342900">
              <a:buFont typeface="+mj-lt"/>
              <a:buAutoNum type="arabicPeriod"/>
            </a:pPr>
            <a:r>
              <a:rPr lang="en-US" dirty="0"/>
              <a:t>Emotional Control – keep feelings in check</a:t>
            </a:r>
          </a:p>
          <a:p>
            <a:pPr marL="342900" lvl="0" indent="-342900">
              <a:buFont typeface="+mj-lt"/>
              <a:buAutoNum type="arabicPeriod"/>
            </a:pPr>
            <a:r>
              <a:rPr lang="en-US" dirty="0"/>
              <a:t>Flexible Thinking – adjust behavior to unexpected changes</a:t>
            </a:r>
          </a:p>
          <a:p>
            <a:pPr marL="342900" lvl="0" indent="-342900">
              <a:buFont typeface="+mj-lt"/>
              <a:buAutoNum type="arabicPeriod"/>
            </a:pPr>
            <a:r>
              <a:rPr lang="en-US" dirty="0"/>
              <a:t>Working Memory – keep key information in mind will using it</a:t>
            </a:r>
          </a:p>
          <a:p>
            <a:pPr marL="342900" lvl="0" indent="-342900">
              <a:buFont typeface="+mj-lt"/>
              <a:buAutoNum type="arabicPeriod"/>
            </a:pPr>
            <a:r>
              <a:rPr lang="en-US" dirty="0"/>
              <a:t>Self-monitoring – self-awareness to how one is doing in the moment</a:t>
            </a:r>
          </a:p>
          <a:p>
            <a:pPr marL="342900" lvl="0" indent="-342900">
              <a:buFont typeface="+mj-lt"/>
              <a:buAutoNum type="arabicPeriod"/>
            </a:pPr>
            <a:r>
              <a:rPr lang="en-US" dirty="0"/>
              <a:t>Planning and Prioritizing – to set and meet goals</a:t>
            </a:r>
          </a:p>
          <a:p>
            <a:pPr marL="342900" lvl="0" indent="-342900">
              <a:buFont typeface="+mj-lt"/>
              <a:buAutoNum type="arabicPeriod"/>
            </a:pPr>
            <a:r>
              <a:rPr lang="en-US" dirty="0"/>
              <a:t>Task Initiation – take action to get started on tasks</a:t>
            </a:r>
          </a:p>
          <a:p>
            <a:pPr marL="342900" lvl="0" indent="-342900">
              <a:buFont typeface="+mj-lt"/>
              <a:buAutoNum type="arabicPeriod"/>
            </a:pPr>
            <a:r>
              <a:rPr lang="en-US" dirty="0"/>
              <a:t>Organization – keep track of things physically and </a:t>
            </a:r>
            <a:r>
              <a:rPr lang="en-US" dirty="0" smtClean="0"/>
              <a:t>mentally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7021cb176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Language and Communication Skills</a:t>
            </a:r>
            <a:endParaRPr/>
          </a:p>
        </p:txBody>
      </p:sp>
      <p:grpSp>
        <p:nvGrpSpPr>
          <p:cNvPr id="2" name="Group 1" title="Two brains talking, on the left is &quot;language,&quot; on the right is &quot;communication&quot;"/>
          <p:cNvGrpSpPr/>
          <p:nvPr/>
        </p:nvGrpSpPr>
        <p:grpSpPr>
          <a:xfrm>
            <a:off x="1448788" y="1647100"/>
            <a:ext cx="6269024" cy="4316500"/>
            <a:chOff x="1448788" y="1647100"/>
            <a:chExt cx="6269024" cy="4316500"/>
          </a:xfrm>
        </p:grpSpPr>
        <p:pic>
          <p:nvPicPr>
            <p:cNvPr id="322" name="Google Shape;322;g87021cb176_0_0"/>
            <p:cNvPicPr preferRelativeResize="0"/>
            <p:nvPr/>
          </p:nvPicPr>
          <p:blipFill>
            <a:blip r:embed="rId3">
              <a:alphaModFix/>
            </a:blip>
            <a:stretch>
              <a:fillRect/>
            </a:stretch>
          </p:blipFill>
          <p:spPr>
            <a:xfrm>
              <a:off x="1448788" y="1785900"/>
              <a:ext cx="6269024" cy="4177700"/>
            </a:xfrm>
            <a:prstGeom prst="rect">
              <a:avLst/>
            </a:prstGeom>
            <a:noFill/>
            <a:ln>
              <a:noFill/>
            </a:ln>
          </p:spPr>
        </p:pic>
        <p:sp>
          <p:nvSpPr>
            <p:cNvPr id="323" name="Google Shape;323;g87021cb176_0_0"/>
            <p:cNvSpPr/>
            <p:nvPr/>
          </p:nvSpPr>
          <p:spPr>
            <a:xfrm>
              <a:off x="3809050" y="1647100"/>
              <a:ext cx="1884900" cy="990600"/>
            </a:xfrm>
            <a:prstGeom prst="wedgeEllipseCallout">
              <a:avLst>
                <a:gd name="adj1" fmla="val -24144"/>
                <a:gd name="adj2" fmla="val 6372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t>Language</a:t>
              </a:r>
              <a:endParaRPr sz="1500"/>
            </a:p>
          </p:txBody>
        </p:sp>
        <p:sp>
          <p:nvSpPr>
            <p:cNvPr id="324" name="Google Shape;324;g87021cb176_0_0"/>
            <p:cNvSpPr/>
            <p:nvPr/>
          </p:nvSpPr>
          <p:spPr>
            <a:xfrm>
              <a:off x="3510850" y="4960050"/>
              <a:ext cx="2183100" cy="990600"/>
            </a:xfrm>
            <a:prstGeom prst="wedgeEllipseCallout">
              <a:avLst>
                <a:gd name="adj1" fmla="val 30827"/>
                <a:gd name="adj2" fmla="val -71748"/>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t>Communication</a:t>
              </a:r>
              <a:endParaRPr sz="15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87021cb176_2_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3600"/>
          </a:p>
          <a:p>
            <a:pPr marL="0" lvl="0" indent="0" algn="ctr" rtl="0">
              <a:spcBef>
                <a:spcPts val="0"/>
              </a:spcBef>
              <a:spcAft>
                <a:spcPts val="0"/>
              </a:spcAft>
              <a:buClr>
                <a:schemeClr val="dk1"/>
              </a:buClr>
              <a:buSzPts val="4000"/>
              <a:buFont typeface="Verdana"/>
              <a:buNone/>
            </a:pPr>
            <a:r>
              <a:rPr lang="en-US" sz="3600"/>
              <a:t>Memory</a:t>
            </a:r>
            <a:endParaRPr sz="3600"/>
          </a:p>
          <a:p>
            <a:pPr marL="0" lvl="0" indent="0" algn="ctr" rtl="0">
              <a:spcBef>
                <a:spcPts val="0"/>
              </a:spcBef>
              <a:spcAft>
                <a:spcPts val="0"/>
              </a:spcAft>
              <a:buNone/>
            </a:pPr>
            <a:endParaRPr/>
          </a:p>
        </p:txBody>
      </p:sp>
      <p:pic>
        <p:nvPicPr>
          <p:cNvPr id="331" name="Google Shape;331;g87021cb176_2_8" title="String around pointer finger"/>
          <p:cNvPicPr preferRelativeResize="0"/>
          <p:nvPr/>
        </p:nvPicPr>
        <p:blipFill>
          <a:blip r:embed="rId3">
            <a:alphaModFix/>
          </a:blip>
          <a:stretch>
            <a:fillRect/>
          </a:stretch>
        </p:blipFill>
        <p:spPr>
          <a:xfrm>
            <a:off x="3340263" y="1722438"/>
            <a:ext cx="2463465" cy="51355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82d273ccf4_0_30"/>
          <p:cNvSpPr txBox="1">
            <a:spLocks noGrp="1"/>
          </p:cNvSpPr>
          <p:nvPr>
            <p:ph type="title" idx="4294967295"/>
          </p:nvPr>
        </p:nvSpPr>
        <p:spPr>
          <a:xfrm>
            <a:off x="457200" y="211138"/>
            <a:ext cx="8229600" cy="804862"/>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dirty="0">
                <a:latin typeface="Verdana"/>
                <a:ea typeface="Verdana"/>
                <a:cs typeface="Verdana"/>
                <a:sym typeface="Verdana"/>
              </a:rPr>
              <a:t/>
            </a:r>
            <a:br>
              <a:rPr lang="en-US" sz="3600" dirty="0">
                <a:latin typeface="Verdana"/>
                <a:ea typeface="Verdana"/>
                <a:cs typeface="Verdana"/>
                <a:sym typeface="Verdana"/>
              </a:rPr>
            </a:br>
            <a:r>
              <a:rPr lang="en-US" sz="3600" dirty="0">
                <a:latin typeface="Verdana"/>
                <a:ea typeface="Verdana"/>
                <a:cs typeface="Verdana"/>
                <a:sym typeface="Verdana"/>
              </a:rPr>
              <a:t>Ability to See Cause and Effect</a:t>
            </a:r>
            <a:r>
              <a:rPr lang="en-US" sz="3600" dirty="0">
                <a:solidFill>
                  <a:srgbClr val="000000"/>
                </a:solidFill>
                <a:latin typeface="Verdana"/>
                <a:ea typeface="Verdana"/>
                <a:cs typeface="Verdana"/>
                <a:sym typeface="Verdana"/>
              </a:rPr>
              <a:t/>
            </a:r>
            <a:br>
              <a:rPr lang="en-US" sz="3600" dirty="0">
                <a:solidFill>
                  <a:srgbClr val="000000"/>
                </a:solidFill>
                <a:latin typeface="Verdana"/>
                <a:ea typeface="Verdana"/>
                <a:cs typeface="Verdana"/>
                <a:sym typeface="Verdana"/>
              </a:rPr>
            </a:br>
            <a:endParaRPr sz="3600" dirty="0"/>
          </a:p>
        </p:txBody>
      </p:sp>
      <p:sp>
        <p:nvSpPr>
          <p:cNvPr id="339" name="Google Shape;339;g82d273ccf4_0_30"/>
          <p:cNvSpPr/>
          <p:nvPr/>
        </p:nvSpPr>
        <p:spPr>
          <a:xfrm>
            <a:off x="457200" y="1083733"/>
            <a:ext cx="8229600" cy="354371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4000"/>
              </a:lnSpc>
              <a:spcAft>
                <a:spcPts val="600"/>
              </a:spcAft>
              <a:buClr>
                <a:srgbClr val="000000"/>
              </a:buClr>
              <a:buSzPts val="2400"/>
              <a:buFont typeface="Arial"/>
              <a:buChar char="•"/>
            </a:pPr>
            <a:r>
              <a:rPr lang="en-US" sz="2400" b="0" i="0" u="none" strike="noStrike" cap="none" dirty="0" smtClean="0">
                <a:solidFill>
                  <a:srgbClr val="000000"/>
                </a:solidFill>
                <a:latin typeface="Verdana" panose="020B0604030504040204" pitchFamily="34" charset="0"/>
                <a:ea typeface="Verdana" panose="020B0604030504040204" pitchFamily="34" charset="0"/>
                <a:sym typeface="Arial"/>
              </a:rPr>
              <a:t>Children </a:t>
            </a:r>
            <a:r>
              <a:rPr lang="en-US" sz="2400" b="0" i="0" u="none" strike="noStrike" cap="none" dirty="0">
                <a:solidFill>
                  <a:srgbClr val="000000"/>
                </a:solidFill>
                <a:latin typeface="Verdana" panose="020B0604030504040204" pitchFamily="34" charset="0"/>
                <a:ea typeface="Verdana" panose="020B0604030504040204" pitchFamily="34" charset="0"/>
                <a:sym typeface="Arial"/>
              </a:rPr>
              <a:t>living with trauma may suffer from physical restriction and unrealistic parental expectations that inhibit their exploration of the world.  Therefore they are often deprived of the opportunity to develop age appropriate ability to see cause and effect</a:t>
            </a:r>
            <a:endParaRPr sz="2400" dirty="0">
              <a:latin typeface="Verdana" panose="020B0604030504040204" pitchFamily="34" charset="0"/>
              <a:ea typeface="Verdana" panose="020B0604030504040204" pitchFamily="34" charset="0"/>
            </a:endParaRPr>
          </a:p>
          <a:p>
            <a:pPr marL="342900" marR="0" lvl="0" indent="-342900" algn="l" rtl="0">
              <a:lnSpc>
                <a:spcPct val="114000"/>
              </a:lnSpc>
              <a:spcAft>
                <a:spcPts val="600"/>
              </a:spcAft>
              <a:buClr>
                <a:srgbClr val="000000"/>
              </a:buClr>
              <a:buSzPts val="2400"/>
              <a:buFont typeface="Arial"/>
              <a:buChar char="•"/>
            </a:pPr>
            <a:r>
              <a:rPr lang="en-US" sz="2400" b="0" i="0" u="none" strike="noStrike" cap="none" dirty="0">
                <a:solidFill>
                  <a:srgbClr val="000000"/>
                </a:solidFill>
                <a:latin typeface="Verdana" panose="020B0604030504040204" pitchFamily="34" charset="0"/>
                <a:ea typeface="Verdana" panose="020B0604030504040204" pitchFamily="34" charset="0"/>
                <a:sym typeface="Arial"/>
              </a:rPr>
              <a:t>Trauma damages children’s sense of object constancy, causing them to lack a sense of predictability in their environment </a:t>
            </a:r>
            <a:endParaRPr sz="2400" b="0" i="0" u="none" strike="noStrike" cap="none" dirty="0">
              <a:solidFill>
                <a:srgbClr val="000000"/>
              </a:solidFill>
              <a:latin typeface="Verdana" panose="020B0604030504040204" pitchFamily="34" charset="0"/>
              <a:ea typeface="Verdana" panose="020B0604030504040204" pitchFamily="34" charset="0"/>
              <a:cs typeface="Verdana"/>
              <a:sym typeface="Verdana"/>
            </a:endParaRPr>
          </a:p>
        </p:txBody>
      </p:sp>
      <p:pic>
        <p:nvPicPr>
          <p:cNvPr id="338" name="Google Shape;338;g82d273ccf4_0_30" title="Display of interaction of cause and effect"/>
          <p:cNvPicPr preferRelativeResize="0"/>
          <p:nvPr/>
        </p:nvPicPr>
        <p:blipFill>
          <a:blip r:embed="rId3">
            <a:alphaModFix/>
          </a:blip>
          <a:stretch>
            <a:fillRect/>
          </a:stretch>
        </p:blipFill>
        <p:spPr>
          <a:xfrm>
            <a:off x="1822189" y="5068710"/>
            <a:ext cx="5499622" cy="16727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975ca126a_1_6"/>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360"/>
              </a:spcBef>
              <a:spcAft>
                <a:spcPts val="0"/>
              </a:spcAft>
              <a:buSzPts val="1800"/>
              <a:buChar char="●"/>
            </a:pPr>
            <a:r>
              <a:rPr lang="en-US" dirty="0"/>
              <a:t>In person training</a:t>
            </a:r>
            <a:endParaRPr dirty="0"/>
          </a:p>
          <a:p>
            <a:pPr marL="457200" lvl="0" indent="-342900" algn="l" rtl="0">
              <a:lnSpc>
                <a:spcPct val="150000"/>
              </a:lnSpc>
              <a:spcBef>
                <a:spcPts val="0"/>
              </a:spcBef>
              <a:spcAft>
                <a:spcPts val="0"/>
              </a:spcAft>
              <a:buSzPts val="1800"/>
              <a:buChar char="●"/>
            </a:pPr>
            <a:r>
              <a:rPr lang="en-US" dirty="0"/>
              <a:t>Presenter notes and information</a:t>
            </a:r>
            <a:endParaRPr dirty="0"/>
          </a:p>
        </p:txBody>
      </p:sp>
      <p:sp>
        <p:nvSpPr>
          <p:cNvPr id="220" name="Google Shape;220;g8975ca126a_1_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87021cb176_2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
            </a:r>
            <a:br>
              <a:rPr lang="en-US" sz="3600"/>
            </a:br>
            <a:endParaRPr sz="3600"/>
          </a:p>
          <a:p>
            <a:pPr marL="0" lvl="0" indent="0" algn="ctr" rtl="0">
              <a:spcBef>
                <a:spcPts val="0"/>
              </a:spcBef>
              <a:spcAft>
                <a:spcPts val="0"/>
              </a:spcAft>
              <a:buClr>
                <a:schemeClr val="dk1"/>
              </a:buClr>
              <a:buSzPts val="4000"/>
              <a:buFont typeface="Verdana"/>
              <a:buNone/>
            </a:pPr>
            <a:r>
              <a:rPr lang="en-US" sz="3600"/>
              <a:t>Organizational Ability</a:t>
            </a:r>
            <a:br>
              <a:rPr lang="en-US" sz="3600"/>
            </a:br>
            <a:endParaRPr sz="3600"/>
          </a:p>
          <a:p>
            <a:pPr marL="0" lvl="0" indent="0" algn="ctr" rtl="0">
              <a:spcBef>
                <a:spcPts val="0"/>
              </a:spcBef>
              <a:spcAft>
                <a:spcPts val="0"/>
              </a:spcAft>
              <a:buNone/>
            </a:pPr>
            <a:endParaRPr/>
          </a:p>
        </p:txBody>
      </p:sp>
      <p:pic>
        <p:nvPicPr>
          <p:cNvPr id="347" name="Google Shape;347;g87021cb176_2_18" title="Desktop clutter"/>
          <p:cNvPicPr preferRelativeResize="0"/>
          <p:nvPr/>
        </p:nvPicPr>
        <p:blipFill rotWithShape="1">
          <a:blip r:embed="rId3">
            <a:alphaModFix/>
          </a:blip>
          <a:srcRect l="24408"/>
          <a:stretch/>
        </p:blipFill>
        <p:spPr>
          <a:xfrm>
            <a:off x="457200" y="1891775"/>
            <a:ext cx="2932312" cy="1939625"/>
          </a:xfrm>
          <a:prstGeom prst="rect">
            <a:avLst/>
          </a:prstGeom>
          <a:noFill/>
          <a:ln>
            <a:noFill/>
          </a:ln>
        </p:spPr>
      </p:pic>
      <p:pic>
        <p:nvPicPr>
          <p:cNvPr id="348" name="Google Shape;348;g87021cb176_2_18" title="Office suplies in a pile"/>
          <p:cNvPicPr preferRelativeResize="0"/>
          <p:nvPr/>
        </p:nvPicPr>
        <p:blipFill>
          <a:blip r:embed="rId4">
            <a:alphaModFix/>
          </a:blip>
          <a:stretch>
            <a:fillRect/>
          </a:stretch>
        </p:blipFill>
        <p:spPr>
          <a:xfrm>
            <a:off x="467463" y="3953167"/>
            <a:ext cx="2911775" cy="1939633"/>
          </a:xfrm>
          <a:prstGeom prst="rect">
            <a:avLst/>
          </a:prstGeom>
          <a:noFill/>
          <a:ln>
            <a:noFill/>
          </a:ln>
        </p:spPr>
      </p:pic>
      <p:pic>
        <p:nvPicPr>
          <p:cNvPr id="346" name="Google Shape;346;g87021cb176_2_18" title="Neatly displayed office supplies"/>
          <p:cNvPicPr preferRelativeResize="0"/>
          <p:nvPr/>
        </p:nvPicPr>
        <p:blipFill rotWithShape="1">
          <a:blip r:embed="rId5">
            <a:alphaModFix/>
          </a:blip>
          <a:srcRect l="8705" r="6856"/>
          <a:stretch/>
        </p:blipFill>
        <p:spPr>
          <a:xfrm>
            <a:off x="3710200" y="2070550"/>
            <a:ext cx="4976598" cy="3918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87021cb176_2_0"/>
          <p:cNvSpPr txBox="1">
            <a:spLocks noGrp="1"/>
          </p:cNvSpPr>
          <p:nvPr>
            <p:ph type="title"/>
          </p:nvPr>
        </p:nvSpPr>
        <p:spPr>
          <a:xfrm>
            <a:off x="457200" y="229483"/>
            <a:ext cx="8229600" cy="80909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
            </a:r>
            <a:br>
              <a:rPr lang="en-US" sz="3600" dirty="0"/>
            </a:br>
            <a:endParaRPr sz="3600" dirty="0"/>
          </a:p>
          <a:p>
            <a:pPr marL="0" lvl="0" indent="0" algn="ctr" rtl="0">
              <a:spcBef>
                <a:spcPts val="0"/>
              </a:spcBef>
              <a:spcAft>
                <a:spcPts val="0"/>
              </a:spcAft>
              <a:buClr>
                <a:schemeClr val="dk1"/>
              </a:buClr>
              <a:buSzPts val="4000"/>
              <a:buFont typeface="Verdana"/>
              <a:buNone/>
            </a:pPr>
            <a:r>
              <a:rPr lang="en-US" sz="3600" dirty="0"/>
              <a:t>Concentration and Attention</a:t>
            </a:r>
            <a:br>
              <a:rPr lang="en-US" sz="3600" dirty="0"/>
            </a:br>
            <a:endParaRPr sz="3600" dirty="0"/>
          </a:p>
          <a:p>
            <a:pPr marL="0" lvl="0" indent="0" algn="ctr" rtl="0">
              <a:spcBef>
                <a:spcPts val="0"/>
              </a:spcBef>
              <a:spcAft>
                <a:spcPts val="0"/>
              </a:spcAft>
              <a:buNone/>
            </a:pPr>
            <a:endParaRPr dirty="0"/>
          </a:p>
        </p:txBody>
      </p:sp>
      <p:sp>
        <p:nvSpPr>
          <p:cNvPr id="355" name="Google Shape;355;g87021cb176_2_0"/>
          <p:cNvSpPr txBox="1"/>
          <p:nvPr/>
        </p:nvSpPr>
        <p:spPr>
          <a:xfrm>
            <a:off x="457200" y="1264356"/>
            <a:ext cx="8229600" cy="2458819"/>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600"/>
              </a:spcAft>
              <a:buNone/>
            </a:pPr>
            <a:r>
              <a:rPr lang="en-US" sz="2400" dirty="0">
                <a:latin typeface="Verdana"/>
                <a:ea typeface="Verdana"/>
                <a:cs typeface="Verdana"/>
                <a:sym typeface="Verdana"/>
              </a:rPr>
              <a:t>Concentration and Attention get interrupted by:</a:t>
            </a:r>
            <a:endParaRPr sz="2400" dirty="0">
              <a:latin typeface="Verdana"/>
              <a:ea typeface="Verdana"/>
              <a:cs typeface="Verdana"/>
              <a:sym typeface="Verdana"/>
            </a:endParaRPr>
          </a:p>
          <a:p>
            <a:pPr marL="457200" lvl="0" indent="-381000" algn="l" rtl="0">
              <a:lnSpc>
                <a:spcPct val="114000"/>
              </a:lnSpc>
              <a:spcBef>
                <a:spcPts val="0"/>
              </a:spcBef>
              <a:spcAft>
                <a:spcPts val="600"/>
              </a:spcAft>
              <a:buSzPts val="2400"/>
              <a:buFont typeface="Verdana"/>
              <a:buChar char="●"/>
            </a:pPr>
            <a:r>
              <a:rPr lang="en-US" sz="2400" dirty="0">
                <a:latin typeface="Verdana"/>
                <a:ea typeface="Verdana"/>
                <a:cs typeface="Verdana"/>
                <a:sym typeface="Verdana"/>
              </a:rPr>
              <a:t>Anxiety</a:t>
            </a:r>
            <a:endParaRPr sz="2400" dirty="0">
              <a:latin typeface="Verdana"/>
              <a:ea typeface="Verdana"/>
              <a:cs typeface="Verdana"/>
              <a:sym typeface="Verdana"/>
            </a:endParaRPr>
          </a:p>
          <a:p>
            <a:pPr marL="457200" lvl="0" indent="-381000" algn="l" rtl="0">
              <a:lnSpc>
                <a:spcPct val="114000"/>
              </a:lnSpc>
              <a:spcBef>
                <a:spcPts val="0"/>
              </a:spcBef>
              <a:spcAft>
                <a:spcPts val="600"/>
              </a:spcAft>
              <a:buSzPts val="2400"/>
              <a:buFont typeface="Verdana"/>
              <a:buChar char="●"/>
            </a:pPr>
            <a:r>
              <a:rPr lang="en-US" sz="2400" dirty="0">
                <a:latin typeface="Verdana"/>
                <a:ea typeface="Verdana"/>
                <a:cs typeface="Verdana"/>
                <a:sym typeface="Verdana"/>
              </a:rPr>
              <a:t>Focusing on the teacher mood rather than content</a:t>
            </a:r>
            <a:endParaRPr sz="2400" dirty="0">
              <a:latin typeface="Verdana"/>
              <a:ea typeface="Verdana"/>
              <a:cs typeface="Verdana"/>
              <a:sym typeface="Verdana"/>
            </a:endParaRPr>
          </a:p>
          <a:p>
            <a:pPr marL="457200" lvl="0" indent="-381000" algn="l" rtl="0">
              <a:lnSpc>
                <a:spcPct val="114000"/>
              </a:lnSpc>
              <a:spcBef>
                <a:spcPts val="0"/>
              </a:spcBef>
              <a:spcAft>
                <a:spcPts val="600"/>
              </a:spcAft>
              <a:buSzPts val="2400"/>
              <a:buFont typeface="Verdana"/>
              <a:buChar char="●"/>
            </a:pPr>
            <a:r>
              <a:rPr lang="en-US" sz="2400" dirty="0" err="1">
                <a:latin typeface="Verdana"/>
                <a:ea typeface="Verdana"/>
                <a:cs typeface="Verdana"/>
                <a:sym typeface="Verdana"/>
              </a:rPr>
              <a:t>Dessociating</a:t>
            </a:r>
            <a:r>
              <a:rPr lang="en-US" sz="2400" dirty="0">
                <a:latin typeface="Verdana"/>
                <a:ea typeface="Verdana"/>
                <a:cs typeface="Verdana"/>
                <a:sym typeface="Verdana"/>
              </a:rPr>
              <a:t> and not processing information</a:t>
            </a:r>
            <a:endParaRPr sz="2400" dirty="0">
              <a:latin typeface="Verdana"/>
              <a:ea typeface="Verdana"/>
              <a:cs typeface="Verdana"/>
              <a:sym typeface="Verdana"/>
            </a:endParaRPr>
          </a:p>
          <a:p>
            <a:pPr marL="457200" lvl="0" indent="-381000" algn="l" rtl="0">
              <a:lnSpc>
                <a:spcPct val="114000"/>
              </a:lnSpc>
              <a:spcBef>
                <a:spcPts val="0"/>
              </a:spcBef>
              <a:spcAft>
                <a:spcPts val="600"/>
              </a:spcAft>
              <a:buSzPts val="2400"/>
              <a:buFont typeface="Verdana"/>
              <a:buChar char="●"/>
            </a:pPr>
            <a:r>
              <a:rPr lang="en-US" sz="2400" dirty="0">
                <a:latin typeface="Verdana"/>
                <a:ea typeface="Verdana"/>
                <a:cs typeface="Verdana"/>
                <a:sym typeface="Verdana"/>
              </a:rPr>
              <a:t>Hypervigilance to perceived danger</a:t>
            </a:r>
            <a:endParaRPr sz="2400" dirty="0">
              <a:latin typeface="Verdana"/>
              <a:ea typeface="Verdana"/>
              <a:cs typeface="Verdana"/>
              <a:sym typeface="Verdana"/>
            </a:endParaRPr>
          </a:p>
          <a:p>
            <a:pPr marL="0" lvl="0" indent="0" algn="l" rtl="0">
              <a:spcBef>
                <a:spcPts val="0"/>
              </a:spcBef>
              <a:spcAft>
                <a:spcPts val="0"/>
              </a:spcAft>
              <a:buNone/>
            </a:pPr>
            <a:endParaRPr sz="2200" dirty="0">
              <a:latin typeface="Verdana"/>
              <a:ea typeface="Verdana"/>
              <a:cs typeface="Verdana"/>
              <a:sym typeface="Verdana"/>
            </a:endParaRPr>
          </a:p>
          <a:p>
            <a:pPr marL="0" lvl="0" indent="0" algn="l" rtl="0">
              <a:spcBef>
                <a:spcPts val="0"/>
              </a:spcBef>
              <a:spcAft>
                <a:spcPts val="0"/>
              </a:spcAft>
              <a:buNone/>
            </a:pPr>
            <a:endParaRPr sz="2200" dirty="0">
              <a:latin typeface="Verdana"/>
              <a:ea typeface="Verdana"/>
              <a:cs typeface="Verdana"/>
              <a:sym typeface="Verdana"/>
            </a:endParaRPr>
          </a:p>
        </p:txBody>
      </p:sp>
      <p:pic>
        <p:nvPicPr>
          <p:cNvPr id="356" name="Google Shape;356;g87021cb176_2_0" title="Students looking over a lesson"/>
          <p:cNvPicPr preferRelativeResize="0"/>
          <p:nvPr/>
        </p:nvPicPr>
        <p:blipFill>
          <a:blip r:embed="rId3">
            <a:alphaModFix/>
          </a:blip>
          <a:stretch>
            <a:fillRect/>
          </a:stretch>
        </p:blipFill>
        <p:spPr>
          <a:xfrm>
            <a:off x="2699163" y="4244622"/>
            <a:ext cx="3745674" cy="24891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72c684fbc0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Turn and Talk--Learning</a:t>
            </a:r>
            <a:endParaRPr/>
          </a:p>
        </p:txBody>
      </p:sp>
      <p:sp>
        <p:nvSpPr>
          <p:cNvPr id="363" name="Google Shape;363;g72c684fbc0_0_0"/>
          <p:cNvSpPr txBox="1">
            <a:spLocks noGrp="1"/>
          </p:cNvSpPr>
          <p:nvPr>
            <p:ph type="body" idx="1"/>
          </p:nvPr>
        </p:nvSpPr>
        <p:spPr>
          <a:xfrm>
            <a:off x="4869726" y="1600200"/>
            <a:ext cx="3817200" cy="4572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2600"/>
              <a:t>You have just been given an impromptu writing assignment about how you spent your spring vacation.  Turn to the person next to you and explain how trauma could impact your ability to complete this task.</a:t>
            </a:r>
            <a:endParaRPr sz="2600"/>
          </a:p>
        </p:txBody>
      </p:sp>
      <p:pic>
        <p:nvPicPr>
          <p:cNvPr id="364" name="Google Shape;364;g72c684fbc0_0_0" title="Logo for Turn and Talk&quot;"/>
          <p:cNvPicPr preferRelativeResize="0"/>
          <p:nvPr/>
        </p:nvPicPr>
        <p:blipFill>
          <a:blip r:embed="rId3">
            <a:alphaModFix/>
          </a:blip>
          <a:stretch>
            <a:fillRect/>
          </a:stretch>
        </p:blipFill>
        <p:spPr>
          <a:xfrm>
            <a:off x="228600" y="2097584"/>
            <a:ext cx="4412525" cy="3305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g8ac405ed08_1_0"/>
          <p:cNvSpPr txBox="1">
            <a:spLocks noGrp="1"/>
          </p:cNvSpPr>
          <p:nvPr>
            <p:ph type="title"/>
          </p:nvPr>
        </p:nvSpPr>
        <p:spPr>
          <a:xfrm>
            <a:off x="9634" y="441142"/>
            <a:ext cx="3772144" cy="1190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000" dirty="0">
                <a:solidFill>
                  <a:schemeClr val="dk2"/>
                </a:solidFill>
              </a:rPr>
              <a:t>Team Talk: Review the “How”</a:t>
            </a:r>
            <a:endParaRPr sz="3000" dirty="0">
              <a:solidFill>
                <a:schemeClr val="dk2"/>
              </a:solidFill>
            </a:endParaRPr>
          </a:p>
        </p:txBody>
      </p:sp>
      <p:sp>
        <p:nvSpPr>
          <p:cNvPr id="372" name="Google Shape;372;g8ac405ed08_1_0"/>
          <p:cNvSpPr txBox="1">
            <a:spLocks noGrp="1"/>
          </p:cNvSpPr>
          <p:nvPr>
            <p:ph type="body" idx="1"/>
          </p:nvPr>
        </p:nvSpPr>
        <p:spPr>
          <a:xfrm>
            <a:off x="9634" y="1631242"/>
            <a:ext cx="3670544" cy="3969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2400" b="1" dirty="0" smtClean="0">
                <a:solidFill>
                  <a:schemeClr val="dk2"/>
                </a:solidFill>
              </a:rPr>
              <a:t>How </a:t>
            </a:r>
            <a:r>
              <a:rPr lang="en-US" sz="2400" b="1" dirty="0">
                <a:solidFill>
                  <a:schemeClr val="dk2"/>
                </a:solidFill>
              </a:rPr>
              <a:t>will you adjust your practices to support learning for students who have experienced trauma?</a:t>
            </a:r>
            <a:endParaRPr sz="2400" b="1" dirty="0">
              <a:solidFill>
                <a:schemeClr val="dk2"/>
              </a:solidFill>
            </a:endParaRPr>
          </a:p>
          <a:p>
            <a:pPr marL="0" lvl="0" indent="0" algn="ctr" rtl="0">
              <a:spcBef>
                <a:spcPts val="1600"/>
              </a:spcBef>
              <a:spcAft>
                <a:spcPts val="1600"/>
              </a:spcAft>
              <a:buNone/>
            </a:pPr>
            <a:r>
              <a:rPr lang="en-US" sz="2400" b="1" i="1" dirty="0">
                <a:solidFill>
                  <a:schemeClr val="dk2"/>
                </a:solidFill>
              </a:rPr>
              <a:t>Fill this in on your  Action Plan under “Objectives and Action Planning”</a:t>
            </a:r>
            <a:endParaRPr sz="2400" b="1" i="1" dirty="0">
              <a:solidFill>
                <a:schemeClr val="dk2"/>
              </a:solidFill>
            </a:endParaRPr>
          </a:p>
        </p:txBody>
      </p:sp>
      <p:pic>
        <p:nvPicPr>
          <p:cNvPr id="370" name="Google Shape;370;g8ac405ed08_1_0"/>
          <p:cNvPicPr preferRelativeResize="0"/>
          <p:nvPr/>
        </p:nvPicPr>
        <p:blipFill rotWithShape="1">
          <a:blip r:embed="rId3">
            <a:alphaModFix/>
          </a:blip>
          <a:srcRect l="30247" r="30243"/>
          <a:stretch/>
        </p:blipFill>
        <p:spPr>
          <a:xfrm>
            <a:off x="4109156" y="270933"/>
            <a:ext cx="5034844" cy="579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72003bda81_0_21"/>
          <p:cNvSpPr txBox="1">
            <a:spLocks noGrp="1"/>
          </p:cNvSpPr>
          <p:nvPr>
            <p:ph type="title"/>
          </p:nvPr>
        </p:nvSpPr>
        <p:spPr>
          <a:xfrm>
            <a:off x="228600" y="228600"/>
            <a:ext cx="8686800" cy="90028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1"/>
                </a:solidFill>
              </a:rPr>
              <a:t>References</a:t>
            </a:r>
            <a:endParaRPr sz="3600" dirty="0">
              <a:solidFill>
                <a:schemeClr val="dk1"/>
              </a:solidFill>
            </a:endParaRPr>
          </a:p>
        </p:txBody>
      </p:sp>
      <p:sp>
        <p:nvSpPr>
          <p:cNvPr id="379" name="Google Shape;379;g72003bda81_0_21"/>
          <p:cNvSpPr txBox="1">
            <a:spLocks noGrp="1"/>
          </p:cNvSpPr>
          <p:nvPr>
            <p:ph type="body" idx="1"/>
          </p:nvPr>
        </p:nvSpPr>
        <p:spPr>
          <a:xfrm>
            <a:off x="457200" y="1317979"/>
            <a:ext cx="8229600" cy="45720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600"/>
              </a:spcAft>
              <a:buClr>
                <a:schemeClr val="dk1"/>
              </a:buClr>
              <a:buSzPts val="1100"/>
              <a:buFont typeface="Arial"/>
              <a:buNone/>
            </a:pPr>
            <a:r>
              <a:rPr lang="en-US" sz="2400" dirty="0">
                <a:highlight>
                  <a:srgbClr val="FFFFFF"/>
                </a:highlight>
                <a:latin typeface="Verdana" panose="020B0604030504040204" pitchFamily="34" charset="0"/>
                <a:ea typeface="Verdana" panose="020B0604030504040204" pitchFamily="34" charset="0"/>
                <a:cs typeface="Arial"/>
                <a:sym typeface="Arial"/>
              </a:rPr>
              <a:t>Bartlett, J.D. and </a:t>
            </a:r>
            <a:r>
              <a:rPr lang="en-US" sz="2400" dirty="0" err="1">
                <a:highlight>
                  <a:srgbClr val="FFFFFF"/>
                </a:highlight>
                <a:latin typeface="Verdana" panose="020B0604030504040204" pitchFamily="34" charset="0"/>
                <a:ea typeface="Verdana" panose="020B0604030504040204" pitchFamily="34" charset="0"/>
                <a:cs typeface="Arial"/>
                <a:sym typeface="Arial"/>
              </a:rPr>
              <a:t>Steber</a:t>
            </a:r>
            <a:r>
              <a:rPr lang="en-US" sz="2400" dirty="0">
                <a:highlight>
                  <a:srgbClr val="FFFFFF"/>
                </a:highlight>
                <a:latin typeface="Verdana" panose="020B0604030504040204" pitchFamily="34" charset="0"/>
                <a:ea typeface="Verdana" panose="020B0604030504040204" pitchFamily="34" charset="0"/>
                <a:cs typeface="Arial"/>
                <a:sym typeface="Arial"/>
              </a:rPr>
              <a:t>, K. (2019</a:t>
            </a:r>
            <a:r>
              <a:rPr lang="en-US" sz="2400" dirty="0" smtClean="0">
                <a:highlight>
                  <a:srgbClr val="FFFFFF"/>
                </a:highlight>
                <a:latin typeface="Verdana" panose="020B0604030504040204" pitchFamily="34" charset="0"/>
                <a:ea typeface="Verdana" panose="020B0604030504040204" pitchFamily="34" charset="0"/>
                <a:cs typeface="Arial"/>
                <a:sym typeface="Arial"/>
              </a:rPr>
              <a:t>). </a:t>
            </a:r>
            <a:r>
              <a:rPr lang="en-US" sz="2400" dirty="0">
                <a:highlight>
                  <a:srgbClr val="FFFFFF"/>
                </a:highlight>
                <a:latin typeface="Verdana" panose="020B0604030504040204" pitchFamily="34" charset="0"/>
                <a:ea typeface="Verdana" panose="020B0604030504040204" pitchFamily="34" charset="0"/>
                <a:cs typeface="Arial"/>
                <a:sym typeface="Arial"/>
              </a:rPr>
              <a:t>Retrieved from: </a:t>
            </a:r>
            <a:r>
              <a:rPr lang="en-US" sz="2400" u="sng" dirty="0" smtClean="0">
                <a:solidFill>
                  <a:schemeClr val="hlink"/>
                </a:solidFill>
                <a:latin typeface="Verdana" panose="020B0604030504040204" pitchFamily="34" charset="0"/>
                <a:ea typeface="Verdana" panose="020B0604030504040204" pitchFamily="34" charset="0"/>
                <a:cs typeface="Arial"/>
                <a:sym typeface="Arial"/>
                <a:hlinkClick r:id="rId3"/>
              </a:rPr>
              <a:t>How to Implement Trauma-informed Care to Build Resilience to Childhood Trauma</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SzPts val="1100"/>
              <a:buFont typeface="Arial"/>
              <a:buNone/>
            </a:pPr>
            <a:r>
              <a:rPr lang="en-US" sz="2400" dirty="0" smtClean="0">
                <a:latin typeface="Verdana" panose="020B0604030504040204" pitchFamily="34" charset="0"/>
                <a:ea typeface="Verdana" panose="020B0604030504040204" pitchFamily="34" charset="0"/>
                <a:cs typeface="Arial"/>
                <a:sym typeface="Arial"/>
              </a:rPr>
              <a:t>National </a:t>
            </a:r>
            <a:r>
              <a:rPr lang="en-US" sz="2400" dirty="0">
                <a:latin typeface="Verdana" panose="020B0604030504040204" pitchFamily="34" charset="0"/>
                <a:ea typeface="Verdana" panose="020B0604030504040204" pitchFamily="34" charset="0"/>
                <a:cs typeface="Arial"/>
                <a:sym typeface="Arial"/>
              </a:rPr>
              <a:t>Child Traumatic Stress Network 2008</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Font typeface="Arial"/>
              <a:buNone/>
            </a:pPr>
            <a:r>
              <a:rPr lang="en-US" sz="2400" dirty="0" err="1" smtClean="0">
                <a:latin typeface="Verdana" panose="020B0604030504040204" pitchFamily="34" charset="0"/>
                <a:ea typeface="Verdana" panose="020B0604030504040204" pitchFamily="34" charset="0"/>
                <a:cs typeface="Arial"/>
                <a:sym typeface="Arial"/>
              </a:rPr>
              <a:t>Rodenbush</a:t>
            </a:r>
            <a:r>
              <a:rPr lang="en-US" sz="2400" dirty="0">
                <a:latin typeface="Verdana" panose="020B0604030504040204" pitchFamily="34" charset="0"/>
                <a:ea typeface="Verdana" panose="020B0604030504040204" pitchFamily="34" charset="0"/>
                <a:cs typeface="Arial"/>
                <a:sym typeface="Arial"/>
              </a:rPr>
              <a:t>, K. (2015). The effects of trauma on behavior in the classroom included in Education Northwest “A Practitioner’s Guide to Educating Traumatized Children”</a:t>
            </a:r>
            <a:endParaRPr sz="2400" dirty="0">
              <a:latin typeface="Verdana" panose="020B0604030504040204" pitchFamily="34" charset="0"/>
              <a:ea typeface="Verdana" panose="020B0604030504040204" pitchFamily="34" charset="0"/>
              <a:cs typeface="Arial"/>
              <a:sym typeface="Arial"/>
            </a:endParaRPr>
          </a:p>
          <a:p>
            <a:pPr marL="0" lvl="0" indent="0" algn="l" rtl="0">
              <a:lnSpc>
                <a:spcPct val="114000"/>
              </a:lnSpc>
              <a:spcBef>
                <a:spcPts val="0"/>
              </a:spcBef>
              <a:spcAft>
                <a:spcPts val="600"/>
              </a:spcAft>
              <a:buClr>
                <a:schemeClr val="dk1"/>
              </a:buClr>
              <a:buSzPts val="1100"/>
              <a:buFont typeface="Arial"/>
              <a:buNone/>
            </a:pPr>
            <a:r>
              <a:rPr lang="en-US" sz="2400" dirty="0" smtClean="0">
                <a:latin typeface="Verdana" panose="020B0604030504040204" pitchFamily="34" charset="0"/>
                <a:ea typeface="Verdana" panose="020B0604030504040204" pitchFamily="34" charset="0"/>
                <a:hlinkClick r:id="rId4"/>
              </a:rPr>
              <a:t>National </a:t>
            </a:r>
            <a:r>
              <a:rPr lang="en-US" sz="2400" dirty="0">
                <a:latin typeface="Verdana" panose="020B0604030504040204" pitchFamily="34" charset="0"/>
                <a:ea typeface="Verdana" panose="020B0604030504040204" pitchFamily="34" charset="0"/>
                <a:hlinkClick r:id="rId4"/>
              </a:rPr>
              <a:t>Child Traumatic Stress </a:t>
            </a:r>
            <a:r>
              <a:rPr lang="en-US" sz="2400" dirty="0" smtClean="0">
                <a:latin typeface="Verdana" panose="020B0604030504040204" pitchFamily="34" charset="0"/>
                <a:ea typeface="Verdana" panose="020B0604030504040204" pitchFamily="34" charset="0"/>
                <a:hlinkClick r:id="rId4"/>
              </a:rPr>
              <a:t>Network</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975ca126a_1_1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63500" lvl="0" indent="0" algn="l" rtl="0">
              <a:lnSpc>
                <a:spcPct val="115000"/>
              </a:lnSpc>
              <a:spcBef>
                <a:spcPts val="600"/>
              </a:spcBef>
              <a:spcAft>
                <a:spcPts val="0"/>
              </a:spcAft>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spcBef>
                <a:spcPts val="360"/>
              </a:spcBef>
              <a:spcAft>
                <a:spcPts val="0"/>
              </a:spcAft>
              <a:buNone/>
            </a:pPr>
            <a:endParaRPr/>
          </a:p>
        </p:txBody>
      </p:sp>
      <p:sp>
        <p:nvSpPr>
          <p:cNvPr id="227" name="Google Shape;227;g8975ca126a_1_1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975ca126a_1_18"/>
          <p:cNvSpPr txBox="1">
            <a:spLocks noGrp="1"/>
          </p:cNvSpPr>
          <p:nvPr>
            <p:ph type="body" idx="1"/>
          </p:nvPr>
        </p:nvSpPr>
        <p:spPr>
          <a:xfrm>
            <a:off x="228600" y="1600200"/>
            <a:ext cx="8458200" cy="4572000"/>
          </a:xfrm>
          <a:prstGeom prst="rect">
            <a:avLst/>
          </a:prstGeom>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None/>
            </a:pPr>
            <a:r>
              <a:rPr lang="en-US"/>
              <a:t>Action Planner</a:t>
            </a:r>
            <a:endParaRPr/>
          </a:p>
          <a:p>
            <a:pPr marL="0" lvl="0" indent="0" algn="l" rtl="0">
              <a:spcBef>
                <a:spcPts val="360"/>
              </a:spcBef>
              <a:spcAft>
                <a:spcPts val="0"/>
              </a:spcAft>
              <a:buNone/>
            </a:pPr>
            <a:endParaRPr sz="2400"/>
          </a:p>
        </p:txBody>
      </p:sp>
      <p:sp>
        <p:nvSpPr>
          <p:cNvPr id="234" name="Google Shape;234;g8975ca126a_1_1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Google Shape;240;g8975ca126a_1_24"/>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dirty="0"/>
              <a:t>Key Terms in This Module: </a:t>
            </a:r>
            <a:endParaRPr dirty="0"/>
          </a:p>
          <a:p>
            <a:pPr marL="0" lvl="0" indent="0" algn="l" rtl="0">
              <a:spcBef>
                <a:spcPts val="360"/>
              </a:spcBef>
              <a:spcAft>
                <a:spcPts val="0"/>
              </a:spcAft>
              <a:buNone/>
            </a:pPr>
            <a:endParaRPr sz="2400" dirty="0"/>
          </a:p>
          <a:p>
            <a:pPr indent="-457200">
              <a:buSzPct val="100000"/>
            </a:pPr>
            <a:r>
              <a:rPr lang="en-US" dirty="0"/>
              <a:t>Executive Functioning</a:t>
            </a:r>
            <a:endParaRPr dirty="0"/>
          </a:p>
          <a:p>
            <a:pPr indent="-457200">
              <a:buSzPct val="100000"/>
            </a:pPr>
            <a:r>
              <a:rPr lang="en-US" dirty="0"/>
              <a:t>Learning Brain</a:t>
            </a:r>
            <a:endParaRPr dirty="0"/>
          </a:p>
          <a:p>
            <a:pPr indent="-457200">
              <a:buSzPct val="100000"/>
            </a:pPr>
            <a:r>
              <a:rPr lang="en-US" dirty="0"/>
              <a:t>Survival Brain</a:t>
            </a:r>
            <a:endParaRPr dirty="0"/>
          </a:p>
          <a:p>
            <a:pPr indent="-457200">
              <a:buSzPct val="100000"/>
            </a:pPr>
            <a:r>
              <a:rPr lang="en-US" dirty="0" err="1"/>
              <a:t>Hyperarousal</a:t>
            </a:r>
            <a:endParaRPr dirty="0"/>
          </a:p>
        </p:txBody>
      </p:sp>
      <p:sp>
        <p:nvSpPr>
          <p:cNvPr id="241" name="Google Shape;241;g8975ca126a_1_2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Verdana"/>
              <a:buNone/>
            </a:pPr>
            <a:r>
              <a:rPr lang="en-US" dirty="0"/>
              <a:t>Module 3: Trauma and the Classroom</a:t>
            </a:r>
            <a:endParaRPr dirty="0"/>
          </a:p>
        </p:txBody>
      </p:sp>
      <p:sp>
        <p:nvSpPr>
          <p:cNvPr id="247" name="Google Shape;247;p1"/>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Part A: Impact on Learning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819dc68330_0_559"/>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What We Will Know and Do</a:t>
            </a:r>
            <a:endParaRPr dirty="0">
              <a:solidFill>
                <a:srgbClr val="000000"/>
              </a:solidFill>
            </a:endParaRPr>
          </a:p>
        </p:txBody>
      </p:sp>
      <p:sp>
        <p:nvSpPr>
          <p:cNvPr id="254" name="Google Shape;254;g819dc68330_0_559"/>
          <p:cNvSpPr txBox="1">
            <a:spLocks noGrp="1"/>
          </p:cNvSpPr>
          <p:nvPr>
            <p:ph type="body" idx="1"/>
          </p:nvPr>
        </p:nvSpPr>
        <p:spPr>
          <a:xfrm>
            <a:off x="457200" y="2523450"/>
            <a:ext cx="8229600" cy="2722800"/>
          </a:xfrm>
          <a:prstGeom prst="rect">
            <a:avLst/>
          </a:prstGeom>
        </p:spPr>
        <p:txBody>
          <a:bodyPr spcFirstLastPara="1" wrap="square" lIns="91425" tIns="45700" rIns="91425" bIns="45700" anchor="t" anchorCtr="0">
            <a:noAutofit/>
          </a:bodyPr>
          <a:lstStyle/>
          <a:p>
            <a:pPr marL="457200" lvl="0" indent="-444500" algn="l" rtl="0">
              <a:lnSpc>
                <a:spcPct val="120000"/>
              </a:lnSpc>
              <a:spcBef>
                <a:spcPts val="0"/>
              </a:spcBef>
              <a:spcAft>
                <a:spcPts val="600"/>
              </a:spcAft>
              <a:buSzPts val="3400"/>
              <a:buChar char="•"/>
            </a:pPr>
            <a:r>
              <a:rPr lang="en-US" dirty="0"/>
              <a:t>Recognize the impact of trauma in the classroom and how it affects learning, relationships and behavior</a:t>
            </a:r>
            <a:endParaRPr dirty="0"/>
          </a:p>
          <a:p>
            <a:pPr marL="0" lvl="0" indent="0" algn="l" rtl="0">
              <a:spcBef>
                <a:spcPts val="36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g7f78c394aa_0_0"/>
          <p:cNvSpPr txBox="1">
            <a:spLocks noGrp="1"/>
          </p:cNvSpPr>
          <p:nvPr>
            <p:ph type="title"/>
          </p:nvPr>
        </p:nvSpPr>
        <p:spPr>
          <a:xfrm>
            <a:off x="228600" y="210425"/>
            <a:ext cx="8686800" cy="74092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00000"/>
                </a:solidFill>
              </a:rPr>
              <a:t>Essential Role of Adults</a:t>
            </a:r>
            <a:endParaRPr sz="3600" dirty="0">
              <a:solidFill>
                <a:srgbClr val="000000"/>
              </a:solidFill>
            </a:endParaRPr>
          </a:p>
        </p:txBody>
      </p:sp>
      <p:sp>
        <p:nvSpPr>
          <p:cNvPr id="260" name="Google Shape;260;g7f78c394aa_0_0"/>
          <p:cNvSpPr txBox="1">
            <a:spLocks noGrp="1"/>
          </p:cNvSpPr>
          <p:nvPr>
            <p:ph type="body" idx="1"/>
          </p:nvPr>
        </p:nvSpPr>
        <p:spPr>
          <a:xfrm>
            <a:off x="228600" y="1136073"/>
            <a:ext cx="8686800" cy="5412627"/>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600"/>
              </a:spcAft>
              <a:buNone/>
            </a:pPr>
            <a:r>
              <a:rPr lang="en-US" sz="2400" dirty="0">
                <a:solidFill>
                  <a:srgbClr val="000000"/>
                </a:solidFill>
                <a:highlight>
                  <a:srgbClr val="FFFFFF"/>
                </a:highlight>
              </a:rPr>
              <a:t>“The </a:t>
            </a:r>
            <a:r>
              <a:rPr lang="en-US" sz="2400" b="1" dirty="0">
                <a:solidFill>
                  <a:srgbClr val="000000"/>
                </a:solidFill>
                <a:highlight>
                  <a:srgbClr val="FFFFFF"/>
                </a:highlight>
              </a:rPr>
              <a:t>adults</a:t>
            </a:r>
            <a:r>
              <a:rPr lang="en-US" sz="2400" dirty="0">
                <a:solidFill>
                  <a:srgbClr val="000000"/>
                </a:solidFill>
                <a:highlight>
                  <a:srgbClr val="FFFFFF"/>
                </a:highlight>
              </a:rPr>
              <a:t> in children’s lives </a:t>
            </a:r>
            <a:r>
              <a:rPr lang="en-US" sz="2400" b="1" dirty="0">
                <a:solidFill>
                  <a:srgbClr val="000000"/>
                </a:solidFill>
                <a:highlight>
                  <a:srgbClr val="FFFFFF"/>
                </a:highlight>
              </a:rPr>
              <a:t>must understand</a:t>
            </a:r>
            <a:r>
              <a:rPr lang="en-US" sz="2400" dirty="0">
                <a:solidFill>
                  <a:srgbClr val="000000"/>
                </a:solidFill>
                <a:highlight>
                  <a:srgbClr val="FFFFFF"/>
                </a:highlight>
              </a:rPr>
              <a:t> that a</a:t>
            </a:r>
            <a:r>
              <a:rPr lang="en-US" sz="2400" b="1" dirty="0">
                <a:solidFill>
                  <a:srgbClr val="000000"/>
                </a:solidFill>
                <a:highlight>
                  <a:srgbClr val="FFFFFF"/>
                </a:highlight>
              </a:rPr>
              <a:t> child’s challenging behaviors</a:t>
            </a:r>
            <a:r>
              <a:rPr lang="en-US" sz="2400" dirty="0">
                <a:solidFill>
                  <a:srgbClr val="000000"/>
                </a:solidFill>
                <a:highlight>
                  <a:srgbClr val="FFFFFF"/>
                </a:highlight>
              </a:rPr>
              <a:t> are </a:t>
            </a:r>
            <a:r>
              <a:rPr lang="en-US" sz="2400" b="1" dirty="0">
                <a:solidFill>
                  <a:srgbClr val="000000"/>
                </a:solidFill>
                <a:highlight>
                  <a:srgbClr val="FFFFFF"/>
                </a:highlight>
              </a:rPr>
              <a:t>normal</a:t>
            </a:r>
            <a:r>
              <a:rPr lang="en-US" sz="2400" dirty="0">
                <a:solidFill>
                  <a:srgbClr val="000000"/>
                </a:solidFill>
                <a:highlight>
                  <a:srgbClr val="FFFFFF"/>
                </a:highlight>
              </a:rPr>
              <a:t>, </a:t>
            </a:r>
            <a:r>
              <a:rPr lang="en-US" sz="2400" b="1" dirty="0">
                <a:solidFill>
                  <a:srgbClr val="000000"/>
                </a:solidFill>
                <a:highlight>
                  <a:srgbClr val="FFFFFF"/>
                </a:highlight>
              </a:rPr>
              <a:t>self-protective</a:t>
            </a:r>
            <a:r>
              <a:rPr lang="en-US" sz="2400" dirty="0">
                <a:solidFill>
                  <a:srgbClr val="000000"/>
                </a:solidFill>
                <a:highlight>
                  <a:srgbClr val="FFFFFF"/>
                </a:highlight>
              </a:rPr>
              <a:t>, and </a:t>
            </a:r>
            <a:r>
              <a:rPr lang="en-US" sz="2400" b="1" dirty="0">
                <a:solidFill>
                  <a:srgbClr val="000000"/>
                </a:solidFill>
                <a:highlight>
                  <a:srgbClr val="FFFFFF"/>
                </a:highlight>
              </a:rPr>
              <a:t>adaptive reactions</a:t>
            </a:r>
            <a:r>
              <a:rPr lang="en-US" sz="2400" dirty="0">
                <a:solidFill>
                  <a:srgbClr val="000000"/>
                </a:solidFill>
                <a:highlight>
                  <a:srgbClr val="FFFFFF"/>
                </a:highlight>
              </a:rPr>
              <a:t> to highly stressful situations, rather than viewing that child as intentionally misbehaving...It is essential that adults become aware of the prevalence and impact of trauma, and learn to apply a “trauma lens” (i.e., gain the capacity to view children’s difficulties in behavior, learning, and relationships as natural reactions</a:t>
            </a:r>
            <a:r>
              <a:rPr lang="en-US" sz="2400" b="1" dirty="0">
                <a:solidFill>
                  <a:srgbClr val="000000"/>
                </a:solidFill>
                <a:highlight>
                  <a:srgbClr val="FFFFFF"/>
                </a:highlight>
              </a:rPr>
              <a:t> to trauma that warrant understanding and sensitive care</a:t>
            </a:r>
            <a:r>
              <a:rPr lang="en-US" sz="2400" dirty="0">
                <a:solidFill>
                  <a:srgbClr val="000000"/>
                </a:solidFill>
                <a:highlight>
                  <a:srgbClr val="FFFFFF"/>
                </a:highlight>
              </a:rPr>
              <a:t>).”  </a:t>
            </a:r>
            <a:endParaRPr sz="2400" dirty="0">
              <a:solidFill>
                <a:srgbClr val="000000"/>
              </a:solidFill>
              <a:highlight>
                <a:srgbClr val="FFFFFF"/>
              </a:highlight>
            </a:endParaRPr>
          </a:p>
          <a:p>
            <a:pPr marL="0" lvl="0" indent="0" algn="r" rtl="0">
              <a:lnSpc>
                <a:spcPct val="114000"/>
              </a:lnSpc>
              <a:spcBef>
                <a:spcPts val="0"/>
              </a:spcBef>
              <a:spcAft>
                <a:spcPts val="600"/>
              </a:spcAft>
              <a:buNone/>
            </a:pPr>
            <a:r>
              <a:rPr lang="en-US" sz="2400" dirty="0">
                <a:solidFill>
                  <a:schemeClr val="accent5">
                    <a:lumMod val="75000"/>
                  </a:schemeClr>
                </a:solidFill>
                <a:highlight>
                  <a:srgbClr val="FFFFFF"/>
                </a:highlight>
              </a:rPr>
              <a:t>--Bartlett, J.D. and </a:t>
            </a:r>
            <a:r>
              <a:rPr lang="en-US" sz="2400" dirty="0" err="1">
                <a:solidFill>
                  <a:schemeClr val="accent5">
                    <a:lumMod val="75000"/>
                  </a:schemeClr>
                </a:solidFill>
                <a:highlight>
                  <a:srgbClr val="FFFFFF"/>
                </a:highlight>
              </a:rPr>
              <a:t>Steber</a:t>
            </a:r>
            <a:r>
              <a:rPr lang="en-US" sz="2400" dirty="0">
                <a:solidFill>
                  <a:schemeClr val="accent5">
                    <a:lumMod val="75000"/>
                  </a:schemeClr>
                </a:solidFill>
                <a:highlight>
                  <a:srgbClr val="FFFFFF"/>
                </a:highlight>
              </a:rPr>
              <a:t>, K. 2019</a:t>
            </a:r>
            <a:endParaRPr sz="2400" dirty="0">
              <a:solidFill>
                <a:schemeClr val="accent5">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783cceebfd_0_22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Video</a:t>
            </a:r>
            <a:endParaRPr>
              <a:solidFill>
                <a:srgbClr val="000000"/>
              </a:solidFill>
            </a:endParaRPr>
          </a:p>
        </p:txBody>
      </p:sp>
      <p:pic>
        <p:nvPicPr>
          <p:cNvPr id="268" name="Google Shape;268;g783cceebfd_0_224" title="Freeze fram from Explaining the Brain to Children and Adolescents on Vimeo">
            <a:hlinkClick r:id="rId3"/>
          </p:cNvPr>
          <p:cNvPicPr preferRelativeResize="0"/>
          <p:nvPr/>
        </p:nvPicPr>
        <p:blipFill>
          <a:blip r:embed="rId4">
            <a:alphaModFix/>
          </a:blip>
          <a:stretch>
            <a:fillRect/>
          </a:stretch>
        </p:blipFill>
        <p:spPr>
          <a:xfrm>
            <a:off x="1385550" y="1600200"/>
            <a:ext cx="6372900" cy="4779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3329</Words>
  <Application>Microsoft Office PowerPoint</Application>
  <PresentationFormat>On-screen Show (4:3)</PresentationFormat>
  <Paragraphs>267</Paragraphs>
  <Slides>24</Slides>
  <Notes>24</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Verdana</vt:lpstr>
      <vt:lpstr>Office Theme</vt:lpstr>
      <vt:lpstr>Hidden Slide #1</vt:lpstr>
      <vt:lpstr>Hidden Slide #2</vt:lpstr>
      <vt:lpstr>Hidden Slide #3</vt:lpstr>
      <vt:lpstr>Hidden Slide #4</vt:lpstr>
      <vt:lpstr>Hidden Slide #5</vt:lpstr>
      <vt:lpstr>Module 3: Trauma and the Classroom</vt:lpstr>
      <vt:lpstr>What We Will Know and Do</vt:lpstr>
      <vt:lpstr>Essential Role of Adults</vt:lpstr>
      <vt:lpstr>Video</vt:lpstr>
      <vt:lpstr>Survival Brain</vt:lpstr>
      <vt:lpstr>Small Group Discussion</vt:lpstr>
      <vt:lpstr>Adverse Childhood Experiences and School Performance, Part 1</vt:lpstr>
      <vt:lpstr>Adverse Childhood Experiences and School Performance, Part 2</vt:lpstr>
      <vt:lpstr>Impact of Trauma: Learning</vt:lpstr>
      <vt:lpstr>How Does Trauma Impact Learning?</vt:lpstr>
      <vt:lpstr>Executive Functioning </vt:lpstr>
      <vt:lpstr>Language and Communication Skills</vt:lpstr>
      <vt:lpstr> Memory </vt:lpstr>
      <vt:lpstr> Ability to See Cause and Effect </vt:lpstr>
      <vt:lpstr>  Organizational Ability  </vt:lpstr>
      <vt:lpstr>  Concentration and Attention  </vt:lpstr>
      <vt:lpstr>Turn and Talk--Learning</vt:lpstr>
      <vt:lpstr>Team Talk: Review the “How”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Module Learning 3: Impact on Learning </dc:title>
  <dc:creator>Jacklyn N Lewis</dc:creator>
  <cp:lastModifiedBy>Marguerite Miles</cp:lastModifiedBy>
  <cp:revision>6</cp:revision>
  <dcterms:created xsi:type="dcterms:W3CDTF">2017-04-18T16:38:12Z</dcterms:created>
  <dcterms:modified xsi:type="dcterms:W3CDTF">2021-03-29T15:20:26Z</dcterms:modified>
</cp:coreProperties>
</file>