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95" r:id="rId3"/>
  </p:sldMasterIdLst>
  <p:notesMasterIdLst>
    <p:notesMasterId r:id="rId32"/>
  </p:notesMasterIdLst>
  <p:sldIdLst>
    <p:sldId id="256" r:id="rId4"/>
    <p:sldId id="257" r:id="rId5"/>
    <p:sldId id="258" r:id="rId6"/>
    <p:sldId id="259" r:id="rId7"/>
    <p:sldId id="260" r:id="rId8"/>
    <p:sldId id="261" r:id="rId9"/>
    <p:sldId id="262" r:id="rId10"/>
    <p:sldId id="263" r:id="rId11"/>
    <p:sldId id="284" r:id="rId12"/>
    <p:sldId id="28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v8WNVRGDX1ZEEjJIGRF7eSM5X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4C3BC4-DAD2-4226-8AC5-438340D3FE21}">
  <a:tblStyle styleId="{AF4C3BC4-DAD2-4226-8AC5-438340D3FE2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48" y="11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raumasensitiveschools.org/trauma-and-learning/the-problem-impac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raumasensitiveschools.org/trauma-and-learning/the-problem-impac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raumasensitiveschools.org/trauma-and-learning/the-problem-impac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8975ca126a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g8975ca126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 is designed to be completed in under 2 hours.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586" name="Google Shape;586;g8975ca126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f78c394a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f78c394a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 </a:t>
            </a:r>
            <a:r>
              <a:rPr lang="en-US">
                <a:latin typeface="Verdana"/>
                <a:ea typeface="Verdana"/>
                <a:cs typeface="Verdana"/>
                <a:sym typeface="Verdana"/>
              </a:rPr>
              <a:t>It is essential for adults to know challenging behaviors warrant understanding and sensitive care.</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Say</a:t>
            </a:r>
            <a:r>
              <a:rPr lang="en-US">
                <a:latin typeface="Verdana"/>
                <a:ea typeface="Verdana"/>
                <a:cs typeface="Verdana"/>
                <a:sym typeface="Verdana"/>
              </a:rPr>
              <a:t>: Adults play an essential role in the lives of children.  This quote from an article by Bartlett and Steber highlights the importance of the way in which adults view a child’s challenging behavior.  They point out that these challenging behaviors are actually normal, self-protective and adaptive reactions to highly stressful situations.  As adults, we are responsible for becoming aware of the impact of trauma; and, applying that “trauma lens” in order to understand and provide sensitive care to the children’s difficulties.</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References</a:t>
            </a:r>
            <a:r>
              <a:rPr lang="en-US">
                <a:latin typeface="Verdana"/>
                <a:ea typeface="Verdana"/>
                <a:cs typeface="Verdana"/>
                <a:sym typeface="Verdana"/>
              </a:rPr>
              <a:t>: </a:t>
            </a:r>
            <a:r>
              <a:rPr lang="en-US">
                <a:highlight>
                  <a:schemeClr val="lt1"/>
                </a:highlight>
                <a:latin typeface="Verdana"/>
                <a:ea typeface="Verdana"/>
                <a:cs typeface="Verdana"/>
                <a:sym typeface="Verdana"/>
              </a:rPr>
              <a:t>Bartlett, J.D. and Steber, K. 2019</a:t>
            </a:r>
            <a:endParaRPr>
              <a:latin typeface="Verdana"/>
              <a:ea typeface="Verdana"/>
              <a:cs typeface="Verdana"/>
              <a:sym typeface="Verdana"/>
            </a:endParaRPr>
          </a:p>
        </p:txBody>
      </p:sp>
      <p:sp>
        <p:nvSpPr>
          <p:cNvPr id="258" name="Google Shape;258;g7f78c394a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55717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819dc68330_0_1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819dc68330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The challenges that trauma can present in forming and maintaining relationships with others.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In the previous sections you learned how trauma impacts the brain.  We also discussed how those changes to the brain can impact a person’s ability to learn.  In the upcoming section we are going to learn about the potential impact of trauma on forming and maintaining relationships.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660" name="Google Shape;660;g819dc68330_0_1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8521c73935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g8521c73935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The building of relationships is essential for quality learning to occur.</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As we begin to explore the impact of trauma on relationships, it is important to first recognize the critical role relationships play in enabling quality learning to occur.  Take a moment to read this quote from Timothy Hilton on the importance of relationships.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Reference:  </a:t>
            </a:r>
            <a:r>
              <a:rPr lang="en-US">
                <a:latin typeface="Verdana"/>
                <a:ea typeface="Verdana"/>
                <a:cs typeface="Verdana"/>
                <a:sym typeface="Verdana"/>
              </a:rPr>
              <a:t>Timothy Hilton, Teacher,  Education Week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668" name="Google Shape;668;g8521c73935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819dc68330_0_1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g819dc68330_0_14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Ways in which a child’s traumatic experiences may influence the formation of relationships.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Clr>
                <a:srgbClr val="000000"/>
              </a:buClr>
              <a:buSzPts val="1400"/>
              <a:buFont typeface="Arial"/>
              <a:buNone/>
            </a:pPr>
            <a:r>
              <a:rPr lang="en-US">
                <a:solidFill>
                  <a:srgbClr val="000000"/>
                </a:solidFill>
                <a:latin typeface="Verdana"/>
                <a:ea typeface="Verdana"/>
                <a:cs typeface="Verdana"/>
                <a:sym typeface="Verdana"/>
              </a:rPr>
              <a:t>The template for relationships is developed through the emotional bond between a child and their primary caregiver.  The caregiver serves as the source of the child’s safety, provides for the child’s needs, and guides her in understanding herself and others.  In turn, the child meets the caregiver’s need to provide nourishment and guidance.  Healthy attachments provide the building blocks for later relationships and a child’s ability to master developmental tasks by:</a:t>
            </a:r>
            <a:endParaRPr>
              <a:solidFill>
                <a:srgbClr val="000000"/>
              </a:solidFill>
              <a:latin typeface="Verdana"/>
              <a:ea typeface="Verdana"/>
              <a:cs typeface="Verdana"/>
              <a:sym typeface="Verdana"/>
            </a:endParaRPr>
          </a:p>
          <a:p>
            <a:pPr marL="457200" lvl="0" indent="-317500" algn="l" rtl="0">
              <a:lnSpc>
                <a:spcPct val="100000"/>
              </a:lnSpc>
              <a:spcBef>
                <a:spcPts val="330"/>
              </a:spcBef>
              <a:spcAft>
                <a:spcPts val="0"/>
              </a:spcAft>
              <a:buClr>
                <a:srgbClr val="000000"/>
              </a:buClr>
              <a:buSzPts val="1400"/>
              <a:buFont typeface="Verdana"/>
              <a:buChar char="●"/>
            </a:pPr>
            <a:r>
              <a:rPr lang="en-US">
                <a:solidFill>
                  <a:srgbClr val="000000"/>
                </a:solidFill>
                <a:latin typeface="Verdana"/>
                <a:ea typeface="Verdana"/>
                <a:cs typeface="Verdana"/>
                <a:sym typeface="Verdana"/>
              </a:rPr>
              <a:t>Regulating emotions and self-soothing</a:t>
            </a:r>
            <a:endParaRPr>
              <a:solidFill>
                <a:srgbClr val="000000"/>
              </a:solidFill>
              <a:latin typeface="Verdana"/>
              <a:ea typeface="Verdana"/>
              <a:cs typeface="Verdana"/>
              <a:sym typeface="Verdana"/>
            </a:endParaRPr>
          </a:p>
          <a:p>
            <a:pPr marL="457200" lvl="0" indent="-317500" algn="l" rtl="0">
              <a:lnSpc>
                <a:spcPct val="100000"/>
              </a:lnSpc>
              <a:spcBef>
                <a:spcPts val="0"/>
              </a:spcBef>
              <a:spcAft>
                <a:spcPts val="0"/>
              </a:spcAft>
              <a:buClr>
                <a:srgbClr val="000000"/>
              </a:buClr>
              <a:buSzPts val="1400"/>
              <a:buFont typeface="Verdana"/>
              <a:buChar char="●"/>
            </a:pPr>
            <a:r>
              <a:rPr lang="en-US">
                <a:solidFill>
                  <a:srgbClr val="000000"/>
                </a:solidFill>
                <a:latin typeface="Verdana"/>
                <a:ea typeface="Verdana"/>
                <a:cs typeface="Verdana"/>
                <a:sym typeface="Verdana"/>
              </a:rPr>
              <a:t>Developing trust in others</a:t>
            </a:r>
            <a:endParaRPr>
              <a:solidFill>
                <a:srgbClr val="000000"/>
              </a:solidFill>
              <a:latin typeface="Verdana"/>
              <a:ea typeface="Verdana"/>
              <a:cs typeface="Verdana"/>
              <a:sym typeface="Verdana"/>
            </a:endParaRPr>
          </a:p>
          <a:p>
            <a:pPr marL="457200" lvl="0" indent="-317500" algn="l" rtl="0">
              <a:lnSpc>
                <a:spcPct val="100000"/>
              </a:lnSpc>
              <a:spcBef>
                <a:spcPts val="0"/>
              </a:spcBef>
              <a:spcAft>
                <a:spcPts val="0"/>
              </a:spcAft>
              <a:buClr>
                <a:srgbClr val="000000"/>
              </a:buClr>
              <a:buSzPts val="1400"/>
              <a:buFont typeface="Verdana"/>
              <a:buChar char="●"/>
            </a:pPr>
            <a:r>
              <a:rPr lang="en-US">
                <a:solidFill>
                  <a:srgbClr val="000000"/>
                </a:solidFill>
                <a:latin typeface="Verdana"/>
                <a:ea typeface="Verdana"/>
                <a:cs typeface="Verdana"/>
                <a:sym typeface="Verdana"/>
              </a:rPr>
              <a:t>Encouraging children to freely explore their environment</a:t>
            </a:r>
            <a:endParaRPr>
              <a:solidFill>
                <a:srgbClr val="000000"/>
              </a:solidFill>
              <a:latin typeface="Verdana"/>
              <a:ea typeface="Verdana"/>
              <a:cs typeface="Verdana"/>
              <a:sym typeface="Verdana"/>
            </a:endParaRPr>
          </a:p>
          <a:p>
            <a:pPr marL="457200" lvl="0" indent="-317500" algn="l" rtl="0">
              <a:lnSpc>
                <a:spcPct val="100000"/>
              </a:lnSpc>
              <a:spcBef>
                <a:spcPts val="0"/>
              </a:spcBef>
              <a:spcAft>
                <a:spcPts val="0"/>
              </a:spcAft>
              <a:buClr>
                <a:srgbClr val="000000"/>
              </a:buClr>
              <a:buSzPts val="1400"/>
              <a:buFont typeface="Verdana"/>
              <a:buChar char="●"/>
            </a:pPr>
            <a:r>
              <a:rPr lang="en-US">
                <a:solidFill>
                  <a:srgbClr val="000000"/>
                </a:solidFill>
                <a:latin typeface="Verdana"/>
                <a:ea typeface="Verdana"/>
                <a:cs typeface="Verdana"/>
                <a:sym typeface="Verdana"/>
              </a:rPr>
              <a:t>Helping children to understand themselves and others</a:t>
            </a:r>
            <a:endParaRPr>
              <a:solidFill>
                <a:srgbClr val="000000"/>
              </a:solidFill>
              <a:latin typeface="Verdana"/>
              <a:ea typeface="Verdana"/>
              <a:cs typeface="Verdana"/>
              <a:sym typeface="Verdana"/>
            </a:endParaRPr>
          </a:p>
          <a:p>
            <a:pPr marL="457200" lvl="0" indent="-317500" algn="l" rtl="0">
              <a:lnSpc>
                <a:spcPct val="100000"/>
              </a:lnSpc>
              <a:spcBef>
                <a:spcPts val="0"/>
              </a:spcBef>
              <a:spcAft>
                <a:spcPts val="0"/>
              </a:spcAft>
              <a:buClr>
                <a:srgbClr val="000000"/>
              </a:buClr>
              <a:buSzPts val="1400"/>
              <a:buFont typeface="Verdana"/>
              <a:buChar char="●"/>
            </a:pPr>
            <a:r>
              <a:rPr lang="en-US">
                <a:solidFill>
                  <a:srgbClr val="000000"/>
                </a:solidFill>
                <a:latin typeface="Verdana"/>
                <a:ea typeface="Verdana"/>
                <a:cs typeface="Verdana"/>
                <a:sym typeface="Verdana"/>
              </a:rPr>
              <a:t>Helping children understand they can have an impact on their world</a:t>
            </a:r>
            <a:endParaRPr>
              <a:solidFill>
                <a:srgbClr val="000000"/>
              </a:solidFill>
              <a:latin typeface="Verdana"/>
              <a:ea typeface="Verdana"/>
              <a:cs typeface="Verdana"/>
              <a:sym typeface="Verdana"/>
            </a:endParaRPr>
          </a:p>
          <a:p>
            <a:pPr marL="0" lvl="0" indent="0" algn="l" rtl="0">
              <a:lnSpc>
                <a:spcPct val="100000"/>
              </a:lnSpc>
              <a:spcBef>
                <a:spcPts val="330"/>
              </a:spcBef>
              <a:spcAft>
                <a:spcPts val="0"/>
              </a:spcAft>
              <a:buClr>
                <a:srgbClr val="000000"/>
              </a:buClr>
              <a:buSzPts val="1400"/>
              <a:buFont typeface="Arial"/>
              <a:buNone/>
            </a:pPr>
            <a:endParaRPr>
              <a:solidFill>
                <a:srgbClr val="000000"/>
              </a:solidFill>
              <a:latin typeface="Verdana"/>
              <a:ea typeface="Verdana"/>
              <a:cs typeface="Verdana"/>
              <a:sym typeface="Verdana"/>
            </a:endParaRPr>
          </a:p>
          <a:p>
            <a:pPr marL="0" lvl="0" indent="0" algn="l" rtl="0">
              <a:lnSpc>
                <a:spcPct val="100000"/>
              </a:lnSpc>
              <a:spcBef>
                <a:spcPts val="330"/>
              </a:spcBef>
              <a:spcAft>
                <a:spcPts val="0"/>
              </a:spcAft>
              <a:buClr>
                <a:srgbClr val="000000"/>
              </a:buClr>
              <a:buSzPts val="1400"/>
              <a:buFont typeface="Arial"/>
              <a:buNone/>
            </a:pPr>
            <a:r>
              <a:rPr lang="en-US">
                <a:solidFill>
                  <a:srgbClr val="000000"/>
                </a:solidFill>
                <a:latin typeface="Verdana"/>
                <a:ea typeface="Verdana"/>
                <a:cs typeface="Verdana"/>
                <a:sym typeface="Verdana"/>
              </a:rPr>
              <a:t>In contrast, traumatized children may experience:</a:t>
            </a:r>
            <a:endParaRPr>
              <a:solidFill>
                <a:srgbClr val="000000"/>
              </a:solidFill>
              <a:latin typeface="Verdana"/>
              <a:ea typeface="Verdana"/>
              <a:cs typeface="Verdana"/>
              <a:sym typeface="Verdana"/>
            </a:endParaRPr>
          </a:p>
          <a:p>
            <a:pPr marL="457200" lvl="0" indent="-317500" algn="l" rtl="0">
              <a:lnSpc>
                <a:spcPct val="100000"/>
              </a:lnSpc>
              <a:spcBef>
                <a:spcPts val="330"/>
              </a:spcBef>
              <a:spcAft>
                <a:spcPts val="0"/>
              </a:spcAft>
              <a:buClr>
                <a:srgbClr val="000000"/>
              </a:buClr>
              <a:buSzPts val="1400"/>
              <a:buFont typeface="Verdana"/>
              <a:buChar char="●"/>
            </a:pPr>
            <a:r>
              <a:rPr lang="en-US">
                <a:solidFill>
                  <a:srgbClr val="000000"/>
                </a:solidFill>
                <a:latin typeface="Verdana"/>
                <a:ea typeface="Verdana"/>
                <a:cs typeface="Verdana"/>
                <a:sym typeface="Verdana"/>
              </a:rPr>
              <a:t>The caregiver may be the source of trauma</a:t>
            </a:r>
            <a:endParaRPr>
              <a:solidFill>
                <a:srgbClr val="000000"/>
              </a:solidFill>
              <a:latin typeface="Verdana"/>
              <a:ea typeface="Verdana"/>
              <a:cs typeface="Verdana"/>
              <a:sym typeface="Verdana"/>
            </a:endParaRPr>
          </a:p>
          <a:p>
            <a:pPr marL="457200" lvl="0" indent="-317500" algn="l" rtl="0">
              <a:lnSpc>
                <a:spcPct val="100000"/>
              </a:lnSpc>
              <a:spcBef>
                <a:spcPts val="0"/>
              </a:spcBef>
              <a:spcAft>
                <a:spcPts val="0"/>
              </a:spcAft>
              <a:buClr>
                <a:srgbClr val="000000"/>
              </a:buClr>
              <a:buSzPts val="1400"/>
              <a:buFont typeface="Verdana"/>
              <a:buChar char="●"/>
            </a:pPr>
            <a:r>
              <a:rPr lang="en-US">
                <a:solidFill>
                  <a:srgbClr val="000000"/>
                </a:solidFill>
                <a:latin typeface="Verdana"/>
                <a:ea typeface="Verdana"/>
                <a:cs typeface="Verdana"/>
                <a:sym typeface="Verdana"/>
              </a:rPr>
              <a:t>The availability, reliability, and predictability of the caregiver may be limited</a:t>
            </a:r>
            <a:endParaRPr>
              <a:solidFill>
                <a:srgbClr val="000000"/>
              </a:solidFill>
              <a:latin typeface="Verdana"/>
              <a:ea typeface="Verdana"/>
              <a:cs typeface="Verdana"/>
              <a:sym typeface="Verdana"/>
            </a:endParaRPr>
          </a:p>
          <a:p>
            <a:pPr marL="457200" lvl="0" indent="-317500" algn="l" rtl="0">
              <a:lnSpc>
                <a:spcPct val="100000"/>
              </a:lnSpc>
              <a:spcBef>
                <a:spcPts val="0"/>
              </a:spcBef>
              <a:spcAft>
                <a:spcPts val="0"/>
              </a:spcAft>
              <a:buClr>
                <a:srgbClr val="000000"/>
              </a:buClr>
              <a:buSzPts val="1400"/>
              <a:buFont typeface="Verdana"/>
              <a:buChar char="●"/>
            </a:pPr>
            <a:r>
              <a:rPr lang="en-US">
                <a:solidFill>
                  <a:srgbClr val="000000"/>
                </a:solidFill>
                <a:latin typeface="Verdana"/>
                <a:ea typeface="Verdana"/>
                <a:cs typeface="Verdana"/>
                <a:sym typeface="Verdana"/>
              </a:rPr>
              <a:t>The child may not learn to regulate his emotions or calm himself down when experiencing intense emotions</a:t>
            </a:r>
            <a:endParaRPr>
              <a:solidFill>
                <a:srgbClr val="000000"/>
              </a:solidFill>
              <a:latin typeface="Verdana"/>
              <a:ea typeface="Verdana"/>
              <a:cs typeface="Verdana"/>
              <a:sym typeface="Verdana"/>
            </a:endParaRPr>
          </a:p>
          <a:p>
            <a:pPr marL="457200" lvl="0" indent="-317500" algn="l" rtl="0">
              <a:lnSpc>
                <a:spcPct val="100000"/>
              </a:lnSpc>
              <a:spcBef>
                <a:spcPts val="0"/>
              </a:spcBef>
              <a:spcAft>
                <a:spcPts val="0"/>
              </a:spcAft>
              <a:buClr>
                <a:srgbClr val="000000"/>
              </a:buClr>
              <a:buSzPts val="1400"/>
              <a:buFont typeface="Verdana"/>
              <a:buChar char="●"/>
            </a:pPr>
            <a:r>
              <a:rPr lang="en-US">
                <a:solidFill>
                  <a:srgbClr val="000000"/>
                </a:solidFill>
                <a:latin typeface="Verdana"/>
                <a:ea typeface="Verdana"/>
                <a:cs typeface="Verdana"/>
                <a:sym typeface="Verdana"/>
              </a:rPr>
              <a:t>The child’s ability to learn through exploration of his environment may “take a back seat” to his/her need for protection and safety</a:t>
            </a:r>
            <a:endParaRPr>
              <a:solidFill>
                <a:srgbClr val="000000"/>
              </a:solidFill>
              <a:latin typeface="Verdana"/>
              <a:ea typeface="Verdana"/>
              <a:cs typeface="Verdana"/>
              <a:sym typeface="Verdana"/>
            </a:endParaRPr>
          </a:p>
          <a:p>
            <a:pPr marL="457200" lvl="0" indent="-317500" algn="l" rtl="0">
              <a:lnSpc>
                <a:spcPct val="100000"/>
              </a:lnSpc>
              <a:spcBef>
                <a:spcPts val="0"/>
              </a:spcBef>
              <a:spcAft>
                <a:spcPts val="0"/>
              </a:spcAft>
              <a:buClr>
                <a:srgbClr val="000000"/>
              </a:buClr>
              <a:buSzPts val="1400"/>
              <a:buFont typeface="Verdana"/>
              <a:buChar char="●"/>
            </a:pPr>
            <a:r>
              <a:rPr lang="en-US">
                <a:solidFill>
                  <a:srgbClr val="000000"/>
                </a:solidFill>
                <a:latin typeface="Verdana"/>
                <a:ea typeface="Verdana"/>
                <a:cs typeface="Verdana"/>
                <a:sym typeface="Verdana"/>
              </a:rPr>
              <a:t>The child begins to perceive the world as dangerous, leading to a sense of vulnerability and distrust of others.</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675" name="Google Shape;675;g819dc68330_0_1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828a8db34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g828a8db34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When a caregiver is the source of a traumatic experience it can negatively influence how the child perceives relationships with others.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If a caregiver is the source of a traumatic experience it can negatively influence how the child perceives relationships with others.  The child may begin to see ALL adults as inconsistent and untrustworthy.  They may feel the need to take on the responsibility to protect themselves due to their caregivers failure to effectively protect them.  Also, those that have experienced trauma from a caregiver leaving them, may fear abandonment by others.  As a result of that fear of abandonment, they my keep others at a distance perceiving that the distance will help  to protect them.  Since consistency and trust, are foundational to a healthy relationship, it is easy to understand how these perceptions of relationships could have a negative impact on the ability to form and maintain relationships with others.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Reference: </a:t>
            </a:r>
            <a:r>
              <a:rPr lang="en-US">
                <a:latin typeface="Verdana"/>
                <a:ea typeface="Verdana"/>
                <a:cs typeface="Verdana"/>
                <a:sym typeface="Verdana"/>
              </a:rPr>
              <a:t>Kaiser, B. 2020.  Understanding the Impact of Trauma on Behavior.</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682" name="Google Shape;682;g828a8db343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72003bda81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g72003bda81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Negative perceptions of relationships can be transferred onto teachers.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In the quote earlier we heard about the importance of healthy relationships in order for meaningful learning to occur.  We also just discussed how a student who has experienced trauma may perceive relationships negatively as a result of that trauma.  That negative perception of relationships often also carries over to the relationship with their teacher.  Students may transfer their beliefs about their caregiver onto their teacher.  They may, therefore, be distrustful of their teacher, push them away,  remain guarded, withdraw, be impulsive/reactionary, or unconsciously transfer negative feelings for their caregivers onto their teachers due to similarities between the two. Since a positive relationship between the teacher and the student plays such a critical role in order for learning to occur, it is necessary for the teacher to be aware of the potential challenges trauma can create for their relationship and develop strategies to help build that relationship.  We will discuss these strategies in a later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690" name="Google Shape;690;g72003bda81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828a8db343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g828a8db343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Trauma can impact attachment in ways with seem quite opposite.</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When an attachment is formed in a relationship it can look different for a child who has experienced trauma.  For children who have experienced trauma their attachment may be distorted or even absent.  Often times we are familiar with the characteristics of students who display a absence of attachment.  These students are frequently withdrawn, affectionless, rejected, and suspicious.  Yet for other children with a distorted attachment the child may seek attention, be clingy, and/or crave approval.  In older students, he or she may engage in promiscuity and/or become involved with gangs.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References: </a:t>
            </a:r>
            <a:r>
              <a:rPr lang="en-US" sz="1400">
                <a:latin typeface="Verdana"/>
                <a:ea typeface="Verdana"/>
                <a:cs typeface="Verdana"/>
                <a:sym typeface="Verdana"/>
              </a:rPr>
              <a:t>2019. STARR.ORG. Resetting for Resilience.</a:t>
            </a:r>
            <a:endParaRPr b="1">
              <a:latin typeface="Verdana"/>
              <a:ea typeface="Verdana"/>
              <a:cs typeface="Verdana"/>
              <a:sym typeface="Verdana"/>
            </a:endParaRPr>
          </a:p>
        </p:txBody>
      </p:sp>
      <p:sp>
        <p:nvSpPr>
          <p:cNvPr id="698" name="Google Shape;698;g828a8db343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72003bda81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g72003bda81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Trauma also impacts students’ relationships with peers.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Students having experienced trauma may also have poor peer relationships.  The characteristics mentioned in the previous slide including their tendency to be withdrawn or overly clingy can result in peers keeping their distance.  In addition to this, students with trauma often misinterpret the actions of others, are distrustful, and can be impulsive/reactionary.  These characteristics can lead to conflicts with their classmates.  As a teacher who often has to intervene in peer conflicts, it is helpful to understand the way trauma can plan a role in those peer interactions.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706" name="Google Shape;706;g72003bda81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baf3b5953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baf3b5953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4" name="Google Shape;714;gbaf3b5953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87021cb176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g87021cb17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Significant relationships are required for significant learning.</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r>
              <a:rPr lang="en-US">
                <a:latin typeface="Verdana"/>
                <a:ea typeface="Verdana"/>
                <a:cs typeface="Verdana"/>
                <a:sym typeface="Verdana"/>
              </a:rPr>
              <a:t>While developing positive relationships with students who have experienced trauma may be challenging, the development of those relationships is critical to these students’ resilience.  We will learn more about strategies for building relationships in a later module.</a:t>
            </a:r>
            <a:endParaRPr>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r>
              <a:rPr lang="en-US">
                <a:latin typeface="Verdana"/>
                <a:ea typeface="Verdana"/>
                <a:cs typeface="Verdana"/>
                <a:sym typeface="Verdana"/>
              </a:rPr>
              <a:t>As you read this quote from James Comer, think of a teacher with whom you had a positive relationship, how did having a relationship with that teacher impact your learning experience? Share your experience with a partner.</a:t>
            </a:r>
            <a:endParaRPr>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r>
              <a:rPr lang="en-US" b="1">
                <a:latin typeface="Verdana"/>
                <a:ea typeface="Verdana"/>
                <a:cs typeface="Verdana"/>
                <a:sym typeface="Verdana"/>
              </a:rPr>
              <a:t>To Do</a:t>
            </a:r>
            <a:r>
              <a:rPr lang="en-US">
                <a:latin typeface="Verdana"/>
                <a:ea typeface="Verdana"/>
                <a:cs typeface="Verdana"/>
                <a:sym typeface="Verdana"/>
              </a:rPr>
              <a:t>: Share with a partner how a positive relationship with a teacher impacted your learning experience.</a:t>
            </a:r>
            <a:endParaRPr>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r>
              <a:rPr lang="en-US" b="1">
                <a:latin typeface="Verdana"/>
                <a:ea typeface="Verdana"/>
                <a:cs typeface="Verdana"/>
                <a:sym typeface="Verdana"/>
              </a:rPr>
              <a:t>Reference: </a:t>
            </a:r>
            <a:r>
              <a:rPr lang="en-US">
                <a:latin typeface="Verdana"/>
                <a:ea typeface="Verdana"/>
                <a:cs typeface="Verdana"/>
                <a:sym typeface="Verdana"/>
              </a:rPr>
              <a:t> James Comer</a:t>
            </a:r>
            <a:endParaRPr>
              <a:latin typeface="Verdana"/>
              <a:ea typeface="Verdana"/>
              <a:cs typeface="Verdana"/>
              <a:sym typeface="Verdana"/>
            </a:endParaRPr>
          </a:p>
          <a:p>
            <a:pPr marL="0" lvl="0" indent="0" algn="ctr" rtl="0">
              <a:lnSpc>
                <a:spcPct val="100000"/>
              </a:lnSpc>
              <a:spcBef>
                <a:spcPts val="360"/>
              </a:spcBef>
              <a:spcAft>
                <a:spcPts val="0"/>
              </a:spcAft>
              <a:buClr>
                <a:schemeClr val="dk1"/>
              </a:buClr>
              <a:buSzPts val="1100"/>
              <a:buFont typeface="Arial"/>
              <a:buNone/>
            </a:pPr>
            <a:endParaRPr sz="1400">
              <a:latin typeface="Verdana"/>
              <a:ea typeface="Verdana"/>
              <a:cs typeface="Verdana"/>
              <a:sym typeface="Verdana"/>
            </a:endParaRPr>
          </a:p>
          <a:p>
            <a:pPr marL="0" lvl="0" indent="0" algn="ctr" rtl="0">
              <a:lnSpc>
                <a:spcPct val="100000"/>
              </a:lnSpc>
              <a:spcBef>
                <a:spcPts val="360"/>
              </a:spcBef>
              <a:spcAft>
                <a:spcPts val="0"/>
              </a:spcAft>
              <a:buClr>
                <a:schemeClr val="dk1"/>
              </a:buClr>
              <a:buSzPts val="1100"/>
              <a:buFont typeface="Arial"/>
              <a:buNone/>
            </a:pPr>
            <a:endParaRPr sz="1400">
              <a:latin typeface="Verdana"/>
              <a:ea typeface="Verdana"/>
              <a:cs typeface="Verdana"/>
              <a:sym typeface="Verdana"/>
            </a:endParaRPr>
          </a:p>
        </p:txBody>
      </p:sp>
      <p:sp>
        <p:nvSpPr>
          <p:cNvPr id="722" name="Google Shape;722;g87021cb176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975ca126a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8975ca126a_1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 Trauma Introduction Module in-person training should take about 2 hours in its entirety. Each section takes at maximum 1 hour.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presentation provides the basics of trauma and trauma sensitive schools.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This module outlines the basics of trauma and trauma sensitive schools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The training should last about 2 hours for the entire module or 1 hour for each section</a:t>
            </a:r>
            <a:endParaRPr>
              <a:latin typeface="Verdana"/>
              <a:ea typeface="Verdana"/>
              <a:cs typeface="Verdana"/>
              <a:sym typeface="Verdana"/>
            </a:endParaRPr>
          </a:p>
          <a:p>
            <a:pPr marL="0" lvl="0" indent="0" algn="l" rtl="0">
              <a:lnSpc>
                <a:spcPct val="80000"/>
              </a:lnSpc>
              <a:spcBef>
                <a:spcPts val="200"/>
              </a:spcBef>
              <a:spcAft>
                <a:spcPts val="0"/>
              </a:spcAft>
              <a:buSzPts val="1400"/>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593" name="Google Shape;593;g8975ca126a_1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819dc68330_0_1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9" name="Google Shape;729;g819dc68330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Trauma impacts behavior of a child.</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Many of the effects of trauma within the context of classroom behavior originate from the same problems that create academic difficulties. The impact that trauma has on the way a child’s brain develops can manifest itself in all aspects of their day and certainly on the behavior they demonstrate.</a:t>
            </a:r>
            <a:endParaRPr>
              <a:latin typeface="Verdana"/>
              <a:ea typeface="Verdana"/>
              <a:cs typeface="Verdana"/>
              <a:sym typeface="Verdana"/>
            </a:endParaRPr>
          </a:p>
          <a:p>
            <a:pPr marL="1371600" lvl="2" indent="-228600" algn="l" rtl="0">
              <a:lnSpc>
                <a:spcPct val="100000"/>
              </a:lnSpc>
              <a:spcBef>
                <a:spcPts val="0"/>
              </a:spcBef>
              <a:spcAft>
                <a:spcPts val="0"/>
              </a:spcAft>
              <a:buClr>
                <a:schemeClr val="dk1"/>
              </a:buClr>
              <a:buSzPts val="1000"/>
              <a:buFont typeface="Verdana"/>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730" name="Google Shape;730;g819dc68330_0_1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77fa118084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77fa118084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Read the following quote. After reading consider the following questions:  Have you seen this play out in your classrooms, playgrounds, buses, cafeterias, hallways etc.? What does that look like?</a:t>
            </a:r>
            <a:endParaRPr>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r>
              <a:rPr lang="en-US" b="1">
                <a:latin typeface="Verdana"/>
                <a:ea typeface="Verdana"/>
                <a:cs typeface="Verdana"/>
                <a:sym typeface="Verdana"/>
              </a:rPr>
              <a:t>To Do: </a:t>
            </a:r>
            <a:r>
              <a:rPr lang="en-US">
                <a:latin typeface="Verdana"/>
                <a:ea typeface="Verdana"/>
                <a:cs typeface="Verdana"/>
                <a:sym typeface="Verdana"/>
              </a:rPr>
              <a:t>Have participants discuss the following questions in small groups:Have you seen this play out in your classrooms, playgrounds, buses, cafeterias, hallways etc.? What does that look like?</a:t>
            </a:r>
            <a:endParaRPr>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r>
              <a:rPr lang="en-US" b="1">
                <a:latin typeface="Verdana"/>
                <a:ea typeface="Verdana"/>
                <a:cs typeface="Verdana"/>
                <a:sym typeface="Verdana"/>
              </a:rPr>
              <a:t>References: </a:t>
            </a:r>
            <a:r>
              <a:rPr lang="en-US" sz="1400" u="sng">
                <a:solidFill>
                  <a:schemeClr val="hlink"/>
                </a:solidFill>
                <a:latin typeface="Arial"/>
                <a:ea typeface="Arial"/>
                <a:cs typeface="Arial"/>
                <a:sym typeface="Arial"/>
                <a:hlinkClick r:id="rId3"/>
              </a:rPr>
              <a:t>https://traumasensitiveschools.org/trauma-and-learning/the-problem-impact/</a:t>
            </a:r>
            <a:endParaRPr b="1">
              <a:latin typeface="Verdana"/>
              <a:ea typeface="Verdana"/>
              <a:cs typeface="Verdana"/>
              <a:sym typeface="Verdana"/>
            </a:endParaRPr>
          </a:p>
        </p:txBody>
      </p:sp>
      <p:sp>
        <p:nvSpPr>
          <p:cNvPr id="738" name="Google Shape;738;g77fa118084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7f363ac161_0_3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g7f363ac161_0_3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b="1">
                <a:solidFill>
                  <a:srgbClr val="000000"/>
                </a:solidFill>
                <a:latin typeface="Verdana"/>
                <a:ea typeface="Verdana"/>
                <a:cs typeface="Verdana"/>
                <a:sym typeface="Verdana"/>
              </a:rPr>
              <a:t>To Say: </a:t>
            </a:r>
            <a:r>
              <a:rPr lang="en-US">
                <a:solidFill>
                  <a:srgbClr val="000000"/>
                </a:solidFill>
                <a:latin typeface="Verdana"/>
                <a:ea typeface="Verdana"/>
                <a:cs typeface="Verdana"/>
                <a:sym typeface="Verdana"/>
              </a:rPr>
              <a:t>When a child in functioning in survival brain or is faced with a situation that causes them fear or stress, they will have one of four reactions. They will fight, flee (flight), freeze or appease. You have likely heard of fight, flight or freeze but there is an additional category, called appease that we are going to explain in a moment. When a child is in fight, they will demonstrate behaviors that could be labeled as aggressive. They may take something out of another student’s hand, they may yell or run at you, or cry and throw themselves on the floor.  A child who is experiencing flight will usually be looking for a way to escape. They may attempt to run out of the classroom, hide under a desk or cover their ears. A student who is experiencing freeze may become quiet, they may look around the room or stumble over their words. You may not see any behavior at all but they may still be functioning in survival brain. The last category is appease. This is also referred to as fawn or submit. Children who are experiencing appease may simply go along or comply with the request given because they see that as the only safe alternative. It is important for us, as educators, to remember that even though they may seem calm and compliant, they may actually be functioning in survival brain. We wanted to take a few minutes to let you explore these concepts. Please refer to the handout on these four reactions. Take note of the the columns as told from the students perspective. Look through the chart and identify behaviors you may have seen your students exhibit. Pay close attention to the last column which highlights ways you can support students when they are in survival brain. </a:t>
            </a:r>
            <a:endParaRPr>
              <a:solidFill>
                <a:srgbClr val="000000"/>
              </a:solidFill>
              <a:latin typeface="Verdana"/>
              <a:ea typeface="Verdana"/>
              <a:cs typeface="Verdana"/>
              <a:sym typeface="Verdana"/>
            </a:endParaRPr>
          </a:p>
          <a:p>
            <a:pPr marL="0" lvl="0" indent="0" algn="l" rtl="0">
              <a:lnSpc>
                <a:spcPct val="100000"/>
              </a:lnSpc>
              <a:spcBef>
                <a:spcPts val="360"/>
              </a:spcBef>
              <a:spcAft>
                <a:spcPts val="0"/>
              </a:spcAft>
              <a:buSzPts val="1400"/>
              <a:buNone/>
            </a:pPr>
            <a:endParaRPr b="1">
              <a:solidFill>
                <a:srgbClr val="000000"/>
              </a:solidFill>
              <a:latin typeface="Verdana"/>
              <a:ea typeface="Verdana"/>
              <a:cs typeface="Verdana"/>
              <a:sym typeface="Verdana"/>
            </a:endParaRPr>
          </a:p>
          <a:p>
            <a:pPr marL="0" lvl="0" indent="0" algn="l" rtl="0">
              <a:lnSpc>
                <a:spcPct val="100000"/>
              </a:lnSpc>
              <a:spcBef>
                <a:spcPts val="360"/>
              </a:spcBef>
              <a:spcAft>
                <a:spcPts val="0"/>
              </a:spcAft>
              <a:buSzPts val="1400"/>
              <a:buNone/>
            </a:pPr>
            <a:r>
              <a:rPr lang="en-US" b="1">
                <a:solidFill>
                  <a:srgbClr val="000000"/>
                </a:solidFill>
                <a:latin typeface="Verdana"/>
                <a:ea typeface="Verdana"/>
                <a:cs typeface="Verdana"/>
                <a:sym typeface="Verdana"/>
              </a:rPr>
              <a:t>To Do:</a:t>
            </a:r>
            <a:r>
              <a:rPr lang="en-US">
                <a:solidFill>
                  <a:srgbClr val="000000"/>
                </a:solidFill>
                <a:latin typeface="Verdana"/>
                <a:ea typeface="Verdana"/>
                <a:cs typeface="Verdana"/>
                <a:sym typeface="Verdana"/>
              </a:rPr>
              <a:t> Have participants read through the handout and identify behaviors they have seen in their classrooms. Have them highlight strategies they would be willing to try in order to support student when they are  in survival brain. </a:t>
            </a:r>
            <a:endParaRPr>
              <a:solidFill>
                <a:srgbClr val="000000"/>
              </a:solidFill>
              <a:latin typeface="Verdana"/>
              <a:ea typeface="Verdana"/>
              <a:cs typeface="Verdana"/>
              <a:sym typeface="Verdana"/>
            </a:endParaRPr>
          </a:p>
          <a:p>
            <a:pPr marL="0" lvl="0" indent="0" algn="l" rtl="0">
              <a:lnSpc>
                <a:spcPct val="100000"/>
              </a:lnSpc>
              <a:spcBef>
                <a:spcPts val="360"/>
              </a:spcBef>
              <a:spcAft>
                <a:spcPts val="0"/>
              </a:spcAft>
              <a:buSzPts val="1400"/>
              <a:buNone/>
            </a:pPr>
            <a:endParaRPr b="1">
              <a:solidFill>
                <a:srgbClr val="000000"/>
              </a:solidFill>
              <a:latin typeface="Verdana"/>
              <a:ea typeface="Verdana"/>
              <a:cs typeface="Verdana"/>
              <a:sym typeface="Verdana"/>
            </a:endParaRPr>
          </a:p>
          <a:p>
            <a:pPr marL="0" lvl="0" indent="0" algn="l" rtl="0">
              <a:lnSpc>
                <a:spcPct val="100000"/>
              </a:lnSpc>
              <a:spcBef>
                <a:spcPts val="360"/>
              </a:spcBef>
              <a:spcAft>
                <a:spcPts val="0"/>
              </a:spcAft>
              <a:buSzPts val="1400"/>
              <a:buNone/>
            </a:pPr>
            <a:r>
              <a:rPr lang="en-US" b="1">
                <a:solidFill>
                  <a:srgbClr val="000000"/>
                </a:solidFill>
                <a:latin typeface="Verdana"/>
                <a:ea typeface="Verdana"/>
                <a:cs typeface="Verdana"/>
                <a:sym typeface="Verdana"/>
              </a:rPr>
              <a:t>Handout: </a:t>
            </a:r>
            <a:r>
              <a:rPr lang="en-US">
                <a:solidFill>
                  <a:srgbClr val="000000"/>
                </a:solidFill>
                <a:latin typeface="Verdana"/>
                <a:ea typeface="Verdana"/>
                <a:cs typeface="Verdana"/>
                <a:sym typeface="Verdana"/>
              </a:rPr>
              <a:t>Fight, Flight, Freeze, Appease</a:t>
            </a:r>
            <a:endParaRPr>
              <a:solidFill>
                <a:srgbClr val="000000"/>
              </a:solidFill>
              <a:latin typeface="Verdana"/>
              <a:ea typeface="Verdana"/>
              <a:cs typeface="Verdana"/>
              <a:sym typeface="Verdana"/>
            </a:endParaRPr>
          </a:p>
        </p:txBody>
      </p:sp>
      <p:sp>
        <p:nvSpPr>
          <p:cNvPr id="745" name="Google Shape;745;g7f363ac161_0_3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22</a:t>
            </a:fld>
            <a:endParaRPr sz="1200">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819dc68330_0_1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g819dc68330_0_18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Trauma can impact behavior in a number of ways. </a:t>
            </a:r>
            <a:endParaRPr>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We’ve spent some time identifying what behavior students may demonstrate when they are in survival brain. Let’s take a few minutes to dive deeper into the impact trauma can have on behavior. </a:t>
            </a:r>
            <a:r>
              <a:rPr lang="en-US">
                <a:solidFill>
                  <a:srgbClr val="000000"/>
                </a:solidFill>
                <a:latin typeface="Verdana"/>
                <a:ea typeface="Verdana"/>
                <a:cs typeface="Verdana"/>
                <a:sym typeface="Verdana"/>
              </a:rPr>
              <a:t>Being able to self-regulate or modulate emotions is a key predictor to academic, behavioral and social success; yet, unfortunately </a:t>
            </a:r>
            <a:r>
              <a:rPr lang="en-US" b="1">
                <a:solidFill>
                  <a:srgbClr val="000000"/>
                </a:solidFill>
                <a:latin typeface="Verdana"/>
                <a:ea typeface="Verdana"/>
                <a:cs typeface="Verdana"/>
                <a:sym typeface="Verdana"/>
              </a:rPr>
              <a:t>emotional dysregulation</a:t>
            </a:r>
            <a:r>
              <a:rPr lang="en-US">
                <a:solidFill>
                  <a:srgbClr val="000000"/>
                </a:solidFill>
                <a:latin typeface="Verdana"/>
                <a:ea typeface="Verdana"/>
                <a:cs typeface="Verdana"/>
                <a:sym typeface="Verdana"/>
              </a:rPr>
              <a:t> is one of the most striking features of chronically traumatized children. Children who have experienced trauma may feel fear, worry, sadness, anger, loneliness, low self-worth, or the feeling of not being  able to trust others. They may become withdrawn, anxious, or depressed.  There may be issues of shame, guilt, and body image.  Children may fail to recognize their feelings and be able to manage them appropriately.</a:t>
            </a:r>
            <a:endParaRPr>
              <a:solidFill>
                <a:srgbClr val="000000"/>
              </a:solidFill>
              <a:latin typeface="Verdana"/>
              <a:ea typeface="Verdana"/>
              <a:cs typeface="Verdana"/>
              <a:sym typeface="Verdana"/>
            </a:endParaRPr>
          </a:p>
          <a:p>
            <a:pPr marL="0" lvl="0" indent="0" algn="l" rtl="0">
              <a:lnSpc>
                <a:spcPct val="100000"/>
              </a:lnSpc>
              <a:spcBef>
                <a:spcPts val="611"/>
              </a:spcBef>
              <a:spcAft>
                <a:spcPts val="0"/>
              </a:spcAft>
              <a:buClr>
                <a:srgbClr val="000000"/>
              </a:buClr>
              <a:buSzPts val="1100"/>
              <a:buFont typeface="Arial"/>
              <a:buNone/>
            </a:pPr>
            <a:r>
              <a:rPr lang="en-US">
                <a:solidFill>
                  <a:srgbClr val="000000"/>
                </a:solidFill>
                <a:latin typeface="Verdana"/>
                <a:ea typeface="Verdana"/>
                <a:cs typeface="Verdana"/>
                <a:sym typeface="Verdana"/>
              </a:rPr>
              <a:t>Children who have experienced trauma may also be triggered if they feel they are being provoked or if something reminds them of the trauma.  An incident or remark that might seem minor to some may be perceived as threatening to a child who has experienced trauma, who may then respond in a disproportionate way.  </a:t>
            </a:r>
            <a:endParaRPr>
              <a:solidFill>
                <a:srgbClr val="000000"/>
              </a:solidFill>
              <a:latin typeface="Verdana"/>
              <a:ea typeface="Verdana"/>
              <a:cs typeface="Verdana"/>
              <a:sym typeface="Verdana"/>
            </a:endParaRPr>
          </a:p>
          <a:p>
            <a:pPr marL="0" lvl="0" indent="0" algn="l" rtl="0">
              <a:lnSpc>
                <a:spcPct val="100000"/>
              </a:lnSpc>
              <a:spcBef>
                <a:spcPts val="611"/>
              </a:spcBef>
              <a:spcAft>
                <a:spcPts val="0"/>
              </a:spcAft>
              <a:buClr>
                <a:srgbClr val="000000"/>
              </a:buClr>
              <a:buSzPts val="1100"/>
              <a:buFont typeface="Arial"/>
              <a:buNone/>
            </a:pPr>
            <a:r>
              <a:rPr lang="en-US">
                <a:solidFill>
                  <a:srgbClr val="000000"/>
                </a:solidFill>
                <a:latin typeface="Verdana"/>
                <a:ea typeface="Verdana"/>
                <a:cs typeface="Verdana"/>
                <a:sym typeface="Verdana"/>
              </a:rPr>
              <a:t>Children who develop in the context of a traumatic or chaotic household may have underdeveloped verbal skills and lack experience with verbal problem solving.  They may have had physical aggression modeled as a way of problem solving or how emotions are dealt with at home.  Aggression may rise from a distorted perception of the intentions of others, interpreting them as hostile or aggressive; thus, their actions are self-protective (fight response).</a:t>
            </a:r>
            <a:endParaRPr>
              <a:solidFill>
                <a:srgbClr val="000000"/>
              </a:solidFill>
              <a:latin typeface="Verdana"/>
              <a:ea typeface="Verdana"/>
              <a:cs typeface="Verdana"/>
              <a:sym typeface="Verdana"/>
            </a:endParaRPr>
          </a:p>
          <a:p>
            <a:pPr marL="0" lvl="0" indent="0" algn="l" rtl="0">
              <a:lnSpc>
                <a:spcPct val="100000"/>
              </a:lnSpc>
              <a:spcBef>
                <a:spcPts val="611"/>
              </a:spcBef>
              <a:spcAft>
                <a:spcPts val="0"/>
              </a:spcAft>
              <a:buClr>
                <a:srgbClr val="000000"/>
              </a:buClr>
              <a:buSzPts val="1100"/>
              <a:buFont typeface="Arial"/>
              <a:buNone/>
            </a:pPr>
            <a:r>
              <a:rPr lang="en-US">
                <a:solidFill>
                  <a:srgbClr val="000000"/>
                </a:solidFill>
                <a:latin typeface="Verdana"/>
                <a:ea typeface="Verdana"/>
                <a:cs typeface="Verdana"/>
                <a:sym typeface="Verdana"/>
              </a:rPr>
              <a:t>Children who enter the classroom in a state of fear at any level may refuse to respond to the teacher.  They may attempt to take control of a situation through actively defiant behavior or through being passive (freeze).  Either way, the child is not receptive or responsive to the teacher or the expectations. </a:t>
            </a:r>
            <a:endParaRPr>
              <a:solidFill>
                <a:srgbClr val="000000"/>
              </a:solidFill>
              <a:latin typeface="Verdana"/>
              <a:ea typeface="Verdana"/>
              <a:cs typeface="Verdana"/>
              <a:sym typeface="Verdana"/>
            </a:endParaRPr>
          </a:p>
          <a:p>
            <a:pPr marL="0" lvl="0" indent="0" algn="l" rtl="0">
              <a:lnSpc>
                <a:spcPct val="100000"/>
              </a:lnSpc>
              <a:spcBef>
                <a:spcPts val="611"/>
              </a:spcBef>
              <a:spcAft>
                <a:spcPts val="0"/>
              </a:spcAft>
              <a:buClr>
                <a:srgbClr val="000000"/>
              </a:buClr>
              <a:buSzPts val="1100"/>
              <a:buFont typeface="Arial"/>
              <a:buNone/>
            </a:pPr>
            <a:r>
              <a:rPr lang="en-US">
                <a:solidFill>
                  <a:srgbClr val="000000"/>
                </a:solidFill>
                <a:latin typeface="Verdana"/>
                <a:ea typeface="Verdana"/>
                <a:cs typeface="Verdana"/>
                <a:sym typeface="Verdana"/>
              </a:rPr>
              <a:t>In addition to that, feelings of being vulnerable may foster a reluctance to engage in the classroom…these children may be easily overlooked. Finally, children exposed to violence at home are subject to the arbitrary will of the caregivers who have unrealistic expectations for childhood behaviors.  They become afraid to disappoint their caregivers and incur their explosive response, so they try but often fail to meet the unreasonable expectations.  In their desire for approval and success, they become perfectionists.  If they meet with frustration, they may give up or become despondent when they encounter difficulty mastering a task.  </a:t>
            </a:r>
            <a:endParaRPr>
              <a:solidFill>
                <a:srgbClr val="000000"/>
              </a:solidFill>
              <a:latin typeface="Verdana"/>
              <a:ea typeface="Verdana"/>
              <a:cs typeface="Verdana"/>
              <a:sym typeface="Verdana"/>
            </a:endParaRPr>
          </a:p>
          <a:p>
            <a:pPr marL="349415" lvl="0" indent="-349415" algn="l" rtl="0">
              <a:lnSpc>
                <a:spcPct val="100000"/>
              </a:lnSpc>
              <a:spcBef>
                <a:spcPts val="611"/>
              </a:spcBef>
              <a:spcAft>
                <a:spcPts val="0"/>
              </a:spcAft>
              <a:buClr>
                <a:srgbClr val="000000"/>
              </a:buClr>
              <a:buSzPts val="1100"/>
              <a:buFont typeface="Arial"/>
              <a:buNone/>
            </a:pPr>
            <a:r>
              <a:rPr lang="en-US">
                <a:solidFill>
                  <a:srgbClr val="000000"/>
                </a:solidFill>
                <a:latin typeface="Verdana"/>
                <a:ea typeface="Verdana"/>
                <a:cs typeface="Verdana"/>
                <a:sym typeface="Verdana"/>
              </a:rPr>
              <a:t>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sz="1000">
              <a:latin typeface="Verdana"/>
              <a:ea typeface="Verdana"/>
              <a:cs typeface="Verdana"/>
              <a:sym typeface="Verdana"/>
            </a:endParaRPr>
          </a:p>
          <a:p>
            <a:pPr marL="0" lvl="0" indent="0" algn="l" rtl="0">
              <a:lnSpc>
                <a:spcPct val="100000"/>
              </a:lnSpc>
              <a:spcBef>
                <a:spcPts val="611"/>
              </a:spcBef>
              <a:spcAft>
                <a:spcPts val="0"/>
              </a:spcAft>
              <a:buClr>
                <a:srgbClr val="000000"/>
              </a:buClr>
              <a:buSzPts val="1100"/>
              <a:buFont typeface="Arial"/>
              <a:buNone/>
            </a:pPr>
            <a:endParaRPr>
              <a:solidFill>
                <a:srgbClr val="000000"/>
              </a:solidFill>
              <a:latin typeface="Verdana"/>
              <a:ea typeface="Verdana"/>
              <a:cs typeface="Verdana"/>
              <a:sym typeface="Verdana"/>
            </a:endParaRPr>
          </a:p>
          <a:p>
            <a:pPr marL="0" lvl="0" indent="0" algn="l" rtl="0">
              <a:lnSpc>
                <a:spcPct val="100000"/>
              </a:lnSpc>
              <a:spcBef>
                <a:spcPts val="611"/>
              </a:spcBef>
              <a:spcAft>
                <a:spcPts val="0"/>
              </a:spcAft>
              <a:buSzPts val="1400"/>
              <a:buNone/>
            </a:pPr>
            <a:endParaRPr>
              <a:solidFill>
                <a:srgbClr val="000000"/>
              </a:solidFill>
              <a:latin typeface="Verdana"/>
              <a:ea typeface="Verdana"/>
              <a:cs typeface="Verdana"/>
              <a:sym typeface="Verdana"/>
            </a:endParaRPr>
          </a:p>
          <a:p>
            <a:pPr marL="171450" lvl="0" indent="-44193" algn="l" rtl="0">
              <a:lnSpc>
                <a:spcPct val="100000"/>
              </a:lnSpc>
              <a:spcBef>
                <a:spcPts val="611"/>
              </a:spcBef>
              <a:spcAft>
                <a:spcPts val="0"/>
              </a:spcAft>
              <a:buClr>
                <a:schemeClr val="lt1"/>
              </a:buClr>
              <a:buSzPts val="2004"/>
              <a:buFont typeface="Arial"/>
              <a:buNone/>
            </a:pPr>
            <a:endParaRPr b="1">
              <a:solidFill>
                <a:srgbClr val="000000"/>
              </a:solidFill>
              <a:latin typeface="Verdana"/>
              <a:ea typeface="Verdana"/>
              <a:cs typeface="Verdana"/>
              <a:sym typeface="Verdana"/>
            </a:endParaRPr>
          </a:p>
          <a:p>
            <a:pPr marL="0" lvl="0" indent="0" algn="l" rtl="0">
              <a:lnSpc>
                <a:spcPct val="100000"/>
              </a:lnSpc>
              <a:spcBef>
                <a:spcPts val="611"/>
              </a:spcBef>
              <a:spcAft>
                <a:spcPts val="0"/>
              </a:spcAft>
              <a:buSzPts val="1400"/>
              <a:buNone/>
            </a:pPr>
            <a:r>
              <a:rPr lang="en-US" b="1">
                <a:solidFill>
                  <a:srgbClr val="000000"/>
                </a:solidFill>
                <a:latin typeface="Verdana"/>
                <a:ea typeface="Verdana"/>
                <a:cs typeface="Verdana"/>
                <a:sym typeface="Verdana"/>
              </a:rPr>
              <a:t>     </a:t>
            </a:r>
            <a:endParaRPr>
              <a:latin typeface="Verdana"/>
              <a:ea typeface="Verdana"/>
              <a:cs typeface="Verdana"/>
              <a:sym typeface="Verdana"/>
            </a:endParaRPr>
          </a:p>
        </p:txBody>
      </p:sp>
      <p:sp>
        <p:nvSpPr>
          <p:cNvPr id="753" name="Google Shape;753;g819dc68330_0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783cceebfd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g783cceebfd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Let’s consider how a child’s school day might be impacted by those factors. If a student is unable to manage the intensity or duration of negative emotions, how might their day be impacted? What would that look like as they arrive, walk down the hallway, enter into the classroom, engage with their peers and adults? Take some time in your small group to discuss.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Do: </a:t>
            </a:r>
            <a:r>
              <a:rPr lang="en-US">
                <a:latin typeface="Verdana"/>
                <a:ea typeface="Verdana"/>
                <a:cs typeface="Verdana"/>
                <a:sym typeface="Verdana"/>
              </a:rPr>
              <a:t>Have small groups discuss the above questions. De-brief after if possible.</a:t>
            </a:r>
            <a:endParaRPr>
              <a:latin typeface="Verdana"/>
              <a:ea typeface="Verdana"/>
              <a:cs typeface="Verdana"/>
              <a:sym typeface="Verdana"/>
            </a:endParaRPr>
          </a:p>
        </p:txBody>
      </p:sp>
      <p:sp>
        <p:nvSpPr>
          <p:cNvPr id="760" name="Google Shape;760;g783cceebfd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77fa11808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g77fa11808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Behavior is the language of trauma and it is important for educators to respond to behavior in a way that reinforces the desired behavior. </a:t>
            </a:r>
            <a:endParaRPr>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15000"/>
              </a:lnSpc>
              <a:spcBef>
                <a:spcPts val="60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Remember that behavior is the language for trauma. A child’s behavioral response to traumatic events can lead to lost learning time and strained relationships with teachers and peers. For many children who have experienced traumatic events, the school setting can feel like a battleground in which their assumptions of the world as a dangerous place sabotage their ability to remain calm and regulate their behavior in the classroom. </a:t>
            </a:r>
            <a:endParaRPr sz="1000">
              <a:latin typeface="Verdana"/>
              <a:ea typeface="Verdana"/>
              <a:cs typeface="Verdana"/>
              <a:sym typeface="Verdana"/>
            </a:endParaRPr>
          </a:p>
          <a:p>
            <a:pPr marL="0" lvl="0" indent="0" algn="l" rtl="0">
              <a:lnSpc>
                <a:spcPct val="115000"/>
              </a:lnSpc>
              <a:spcBef>
                <a:spcPts val="600"/>
              </a:spcBef>
              <a:spcAft>
                <a:spcPts val="0"/>
              </a:spcAft>
              <a:buSzPts val="1400"/>
              <a:buNone/>
            </a:pPr>
            <a:r>
              <a:rPr lang="en-US">
                <a:latin typeface="Verdana"/>
                <a:ea typeface="Verdana"/>
                <a:cs typeface="Verdana"/>
                <a:sym typeface="Verdana"/>
              </a:rPr>
              <a:t>It is extremely important to consider our responses. Module 4 focuses on various strategies to respond to learning and behavior challenges in the classroom. Before selecting specific strategies, it is important to consider your own response to stressful situations. It is our response that will determine the outcome of the situation. We can either respond in a way that reinforces the very behavior we do not want or, we can break the cycle, and allow the student to demonstrate a new skill that will lead us to our desired outcomes.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 </a:t>
            </a:r>
            <a:r>
              <a:rPr lang="en-US" sz="1100" u="sng">
                <a:solidFill>
                  <a:schemeClr val="hlink"/>
                </a:solidFill>
                <a:latin typeface="Arial"/>
                <a:ea typeface="Arial"/>
                <a:cs typeface="Arial"/>
                <a:sym typeface="Arial"/>
                <a:hlinkClick r:id="rId3"/>
              </a:rPr>
              <a:t>https://traumasensitiveschools.org/trauma-and-learning/the-problem-impact/</a:t>
            </a:r>
            <a:endParaRPr b="1">
              <a:latin typeface="Verdana"/>
              <a:ea typeface="Verdana"/>
              <a:cs typeface="Verdana"/>
              <a:sym typeface="Verdana"/>
            </a:endParaRPr>
          </a:p>
        </p:txBody>
      </p:sp>
      <p:sp>
        <p:nvSpPr>
          <p:cNvPr id="767" name="Google Shape;767;g77fa118084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7f363ac161_0_3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g7f363ac161_0_3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In order to respond to student needs in your classroom effectively, you will first need to be able to recognize your own response to stress. The following activity will allow you to begin those conversations. The directions are as follows: Complete this self-assessment showing common responses to high stress of trauma.  Put a check beside the responses that typically you engage in when faced with an event that overwhelms you or cause stress.</a:t>
            </a:r>
            <a:endParaRPr>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r>
              <a:rPr lang="en-US" b="1">
                <a:latin typeface="Verdana"/>
                <a:ea typeface="Verdana"/>
                <a:cs typeface="Verdana"/>
                <a:sym typeface="Verdana"/>
              </a:rPr>
              <a:t>To Do: </a:t>
            </a:r>
            <a:r>
              <a:rPr lang="en-US">
                <a:latin typeface="Verdana"/>
                <a:ea typeface="Verdana"/>
                <a:cs typeface="Verdana"/>
                <a:sym typeface="Verdana"/>
              </a:rPr>
              <a:t>Consider having participants complete and discuss in small groups or complete prior to beginning Module 4. </a:t>
            </a:r>
            <a:endParaRPr>
              <a:solidFill>
                <a:srgbClr val="FF0000"/>
              </a:solidFill>
              <a:latin typeface="Verdana"/>
              <a:ea typeface="Verdana"/>
              <a:cs typeface="Verdana"/>
              <a:sym typeface="Verdana"/>
            </a:endParaRPr>
          </a:p>
          <a:p>
            <a:pPr marL="17145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17145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b="1">
                <a:solidFill>
                  <a:srgbClr val="000000"/>
                </a:solidFill>
                <a:latin typeface="Verdana"/>
                <a:ea typeface="Verdana"/>
                <a:cs typeface="Verdana"/>
                <a:sym typeface="Verdana"/>
              </a:rPr>
              <a:t>Handout: </a:t>
            </a:r>
            <a:r>
              <a:rPr lang="en-US">
                <a:solidFill>
                  <a:srgbClr val="000000"/>
                </a:solidFill>
                <a:latin typeface="Verdana"/>
                <a:ea typeface="Verdana"/>
                <a:cs typeface="Verdana"/>
                <a:sym typeface="Verdana"/>
              </a:rPr>
              <a:t>Common Responses to High Stress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b="1">
              <a:solidFill>
                <a:srgbClr val="000000"/>
              </a:solidFill>
              <a:latin typeface="Verdana"/>
              <a:ea typeface="Verdana"/>
              <a:cs typeface="Verdana"/>
              <a:sym typeface="Verdana"/>
            </a:endParaRPr>
          </a:p>
        </p:txBody>
      </p:sp>
      <p:sp>
        <p:nvSpPr>
          <p:cNvPr id="774" name="Google Shape;774;g7f363ac161_0_3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26</a:t>
            </a:fld>
            <a:endParaRPr sz="1200">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8a14ce606f_0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g8a14ce606f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We’ve now completed the module “Trauma and the Classroom”.   This your time to pause and reflect on the “how”. What adjustments will we make to our practices in order to address the impact trauma has on relationships and behavior. Please fill this in on your action plan under objectives and action planning. A reminder that specific strategies to address the impact on the classroom will be covered in later modules.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Handout:</a:t>
            </a:r>
            <a:r>
              <a:rPr lang="en-US">
                <a:latin typeface="Verdana"/>
                <a:ea typeface="Verdana"/>
                <a:cs typeface="Verdana"/>
                <a:sym typeface="Verdana"/>
              </a:rPr>
              <a:t> Action Planner </a:t>
            </a:r>
            <a:endParaRPr>
              <a:latin typeface="Verdana"/>
              <a:ea typeface="Verdana"/>
              <a:cs typeface="Verdana"/>
              <a:sym typeface="Verdana"/>
            </a:endParaRPr>
          </a:p>
        </p:txBody>
      </p:sp>
      <p:sp>
        <p:nvSpPr>
          <p:cNvPr id="782" name="Google Shape;782;g8a14ce606f_0_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72003bda81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g72003bda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0" name="Google Shape;790;g72003bda81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8975ca126a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8975ca126a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600" name="Google Shape;600;g8975ca126a_1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8975ca126a_1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g8975ca126a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607" name="Google Shape;607;g8975ca126a_1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8975ca126a_1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g8975ca126a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are the key terms used throughout the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614" name="Google Shape;614;g8975ca126a_1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shares key information on the impact of trauma in the classroom.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Welcome to the learning module, “Trauma and the Classroom Part B: Relationships and Behavior”. Let’s get started!</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620" name="Google Shape;62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819dc68330_0_5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819dc68330_0_5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During this module we will continue learning to recognize the impact of trauma in the classroom. Previously, Part A of this module focused on the impact on learning. In Part B, we will focus on the impact on relationships and behavior. We will be covering specific strategies to address the impact on the classroom in later modules.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Note: </a:t>
            </a:r>
            <a:r>
              <a:rPr lang="en-US" b="1" i="1">
                <a:latin typeface="Verdana"/>
                <a:ea typeface="Verdana"/>
                <a:cs typeface="Verdana"/>
                <a:sym typeface="Verdana"/>
              </a:rPr>
              <a:t>The modules can be presented together at one time, or may be presented in two separate sessions.</a:t>
            </a:r>
            <a:r>
              <a:rPr lang="en-US" i="1">
                <a:latin typeface="Verdana"/>
                <a:ea typeface="Verdana"/>
                <a:cs typeface="Verdana"/>
                <a:sym typeface="Verdana"/>
              </a:rPr>
              <a:t> </a:t>
            </a:r>
            <a:endParaRPr i="1">
              <a:latin typeface="Verdana"/>
              <a:ea typeface="Verdana"/>
              <a:cs typeface="Verdana"/>
              <a:sym typeface="Verdana"/>
            </a:endParaRPr>
          </a:p>
        </p:txBody>
      </p:sp>
      <p:sp>
        <p:nvSpPr>
          <p:cNvPr id="627" name="Google Shape;627;g819dc68330_0_5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819dc6833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Trauma changes the brain, therefore, it has an impact on learning through its influence on academics, behavior, and social emotional skills. </a:t>
            </a:r>
            <a:endParaRPr>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Let’s review what we have learned in previous modules. When a person experiences trauma or stress there are changes in their brain that can impact their learning, relationships and behavior. The video we watched in the last module explained how these changes can cause the limbic system, or the survival brain, to take over and not allow the frontal lobe, or learning brain,  to function as we need it to. When students are in the classroom, they need to be able to retrieve previously learned information, regulate their emotions, interact with their peers and adults appropriately, and problem solve. Unfortunately, students who have experienced trauma may not have access to those skills because are focused on survival and the perceived threat around them. </a:t>
            </a:r>
            <a:endParaRPr sz="1000">
              <a:latin typeface="Verdana"/>
              <a:ea typeface="Verdana"/>
              <a:cs typeface="Verdana"/>
              <a:sym typeface="Verdana"/>
            </a:endParaRPr>
          </a:p>
          <a:p>
            <a:pPr marL="0" lvl="0" indent="0" algn="l" rtl="0">
              <a:lnSpc>
                <a:spcPct val="100000"/>
              </a:lnSpc>
              <a:spcBef>
                <a:spcPts val="0"/>
              </a:spcBef>
              <a:spcAft>
                <a:spcPts val="0"/>
              </a:spcAft>
              <a:buSzPts val="1400"/>
              <a:buNone/>
            </a:pPr>
            <a:endParaRPr sz="1000">
              <a:latin typeface="Verdana"/>
              <a:ea typeface="Verdana"/>
              <a:cs typeface="Verdana"/>
              <a:sym typeface="Verdana"/>
            </a:endParaRPr>
          </a:p>
          <a:p>
            <a:pPr marL="0" lvl="0" indent="0" algn="l" rtl="0">
              <a:lnSpc>
                <a:spcPct val="100000"/>
              </a:lnSpc>
              <a:spcBef>
                <a:spcPts val="0"/>
              </a:spcBef>
              <a:spcAft>
                <a:spcPts val="0"/>
              </a:spcAft>
              <a:buSzPts val="1400"/>
              <a:buNone/>
            </a:pPr>
            <a:endParaRPr sz="1000" b="1">
              <a:latin typeface="Verdana"/>
              <a:ea typeface="Verdana"/>
              <a:cs typeface="Verdana"/>
              <a:sym typeface="Verdana"/>
            </a:endParaRPr>
          </a:p>
          <a:p>
            <a:pPr marL="457200" lvl="0" indent="-228600" algn="l" rtl="0">
              <a:lnSpc>
                <a:spcPct val="100000"/>
              </a:lnSpc>
              <a:spcBef>
                <a:spcPts val="0"/>
              </a:spcBef>
              <a:spcAft>
                <a:spcPts val="0"/>
              </a:spcAft>
              <a:buSzPts val="1000"/>
              <a:buFont typeface="Verdana"/>
              <a:buNone/>
            </a:pPr>
            <a:endParaRPr sz="1000">
              <a:latin typeface="Verdana"/>
              <a:ea typeface="Verdana"/>
              <a:cs typeface="Verdana"/>
              <a:sym typeface="Verdana"/>
            </a:endParaRPr>
          </a:p>
          <a:p>
            <a:pPr marL="457200" lvl="0" indent="-228600" algn="l" rtl="0">
              <a:lnSpc>
                <a:spcPct val="100000"/>
              </a:lnSpc>
              <a:spcBef>
                <a:spcPts val="0"/>
              </a:spcBef>
              <a:spcAft>
                <a:spcPts val="0"/>
              </a:spcAft>
              <a:buSzPts val="1000"/>
              <a:buFont typeface="Verdana"/>
              <a:buNone/>
            </a:pPr>
            <a:endParaRPr sz="1000">
              <a:latin typeface="Verdana"/>
              <a:ea typeface="Verdana"/>
              <a:cs typeface="Verdana"/>
              <a:sym typeface="Verdana"/>
            </a:endParaRPr>
          </a:p>
          <a:p>
            <a:pPr marL="457200" lvl="0" indent="-228600" algn="l" rtl="0">
              <a:lnSpc>
                <a:spcPct val="100000"/>
              </a:lnSpc>
              <a:spcBef>
                <a:spcPts val="0"/>
              </a:spcBef>
              <a:spcAft>
                <a:spcPts val="0"/>
              </a:spcAft>
              <a:buSzPts val="1000"/>
              <a:buFont typeface="Verdana"/>
              <a:buNone/>
            </a:pPr>
            <a:endParaRPr sz="1000">
              <a:solidFill>
                <a:schemeClr val="hlink"/>
              </a:solidFill>
              <a:uFill>
                <a:noFill/>
              </a:uFill>
              <a:latin typeface="Verdana"/>
              <a:ea typeface="Verdana"/>
              <a:cs typeface="Verdana"/>
              <a:sym typeface="Verdana"/>
              <a:hlinkClick r:id="rId3"/>
            </a:endParaRPr>
          </a:p>
          <a:p>
            <a:pPr marL="1371600" lvl="2" indent="-228600" algn="l" rtl="0">
              <a:lnSpc>
                <a:spcPct val="100000"/>
              </a:lnSpc>
              <a:spcBef>
                <a:spcPts val="0"/>
              </a:spcBef>
              <a:spcAft>
                <a:spcPts val="0"/>
              </a:spcAft>
              <a:buSzPts val="1000"/>
              <a:buFont typeface="Verdana"/>
              <a:buNone/>
            </a:pPr>
            <a:endParaRPr sz="1000">
              <a:latin typeface="Verdana"/>
              <a:ea typeface="Verdana"/>
              <a:cs typeface="Verdana"/>
              <a:sym typeface="Verdana"/>
            </a:endParaRPr>
          </a:p>
          <a:p>
            <a:pPr marL="0" lvl="0" indent="0" algn="l" rtl="0">
              <a:lnSpc>
                <a:spcPct val="100000"/>
              </a:lnSpc>
              <a:spcBef>
                <a:spcPts val="0"/>
              </a:spcBef>
              <a:spcAft>
                <a:spcPts val="0"/>
              </a:spcAft>
              <a:buSzPts val="1400"/>
              <a:buNone/>
            </a:pPr>
            <a:endParaRPr sz="1000">
              <a:latin typeface="Verdana"/>
              <a:ea typeface="Verdana"/>
              <a:cs typeface="Verdana"/>
              <a:sym typeface="Verdana"/>
            </a:endParaRPr>
          </a:p>
        </p:txBody>
      </p:sp>
      <p:sp>
        <p:nvSpPr>
          <p:cNvPr id="633" name="Google Shape;633;g819dc6833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83cceebfd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83cceebfd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b="1">
                <a:solidFill>
                  <a:srgbClr val="000000"/>
                </a:solidFill>
                <a:latin typeface="Verdana"/>
                <a:ea typeface="Verdana"/>
                <a:cs typeface="Verdana"/>
                <a:sym typeface="Verdana"/>
              </a:rPr>
              <a:t>To Know: </a:t>
            </a:r>
            <a:r>
              <a:rPr lang="en-US">
                <a:solidFill>
                  <a:srgbClr val="000000"/>
                </a:solidFill>
                <a:latin typeface="Verdana"/>
                <a:ea typeface="Verdana"/>
                <a:cs typeface="Verdana"/>
                <a:sym typeface="Verdana"/>
              </a:rPr>
              <a:t>When in survival brain emotional instability and impulsivity increase, while problem solving, communication, emotional regulation, learning retrieval, and decision making decrease.</a:t>
            </a:r>
            <a:endParaRPr>
              <a:solidFill>
                <a:srgbClr val="262626"/>
              </a:solidFill>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r>
              <a:rPr lang="en-US" b="1">
                <a:solidFill>
                  <a:srgbClr val="262626"/>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To Say</a:t>
            </a:r>
            <a:r>
              <a:rPr lang="en-US" b="1">
                <a:solidFill>
                  <a:srgbClr val="262626"/>
                </a:solidFill>
                <a:latin typeface="Verdana"/>
                <a:ea typeface="Verdana"/>
                <a:cs typeface="Verdana"/>
                <a:sym typeface="Verdana"/>
              </a:rPr>
              <a:t>:</a:t>
            </a:r>
            <a:r>
              <a:rPr lang="en-US">
                <a:solidFill>
                  <a:srgbClr val="262626"/>
                </a:solidFill>
                <a:latin typeface="Verdana"/>
                <a:ea typeface="Verdana"/>
                <a:cs typeface="Verdana"/>
                <a:sym typeface="Verdana"/>
              </a:rPr>
              <a:t> As a reminder: </a:t>
            </a:r>
            <a:r>
              <a:rPr lang="en-US">
                <a:latin typeface="Verdana"/>
                <a:ea typeface="Verdana"/>
                <a:cs typeface="Verdana"/>
                <a:sym typeface="Verdana"/>
              </a:rPr>
              <a:t>When we are working with children who have experienced trauma it is also important to remember that their experiences can impact the way they view the world around them. Children who are have experienced typical development often believe they live in a predictable and benevolent world. They usually view themselves positively and are hopeful and optimistic about the future. They usually feel empowered and have a sense of stability about what is happening around them.</a:t>
            </a:r>
            <a:endParaRPr>
              <a:latin typeface="Verdana"/>
              <a:ea typeface="Verdana"/>
              <a:cs typeface="Verdana"/>
              <a:sym typeface="Verdana"/>
            </a:endParaRPr>
          </a:p>
          <a:p>
            <a:pPr marL="0" lvl="0" indent="0" algn="l" rtl="0">
              <a:spcBef>
                <a:spcPts val="600"/>
              </a:spcBef>
              <a:spcAft>
                <a:spcPts val="0"/>
              </a:spcAft>
              <a:buClr>
                <a:schemeClr val="dk1"/>
              </a:buClr>
              <a:buSzPts val="1400"/>
              <a:buFont typeface="Arial"/>
              <a:buNone/>
            </a:pPr>
            <a:r>
              <a:rPr lang="en-US">
                <a:latin typeface="Verdana"/>
                <a:ea typeface="Verdana"/>
                <a:cs typeface="Verdana"/>
                <a:sym typeface="Verdana"/>
              </a:rPr>
              <a:t>In contrast, children who have experienced trauma often develop a basic mistrust of others and can view the world as unsafe. Remember that they are often functioning in their survival brain so they may be constantly on the alert for danger or threat. They may have a negative self-worth and feel fear and pessimism about the future. Additionally, there may be feelings of hopelessness and they may feel powerless within their environment. </a:t>
            </a:r>
            <a:endParaRPr>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endParaRPr>
              <a:solidFill>
                <a:srgbClr val="262626"/>
              </a:solidFill>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endParaRPr>
              <a:solidFill>
                <a:srgbClr val="262626"/>
              </a:solidFill>
              <a:latin typeface="Verdana"/>
              <a:ea typeface="Verdana"/>
              <a:cs typeface="Verdana"/>
              <a:sym typeface="Verdana"/>
            </a:endParaRPr>
          </a:p>
          <a:p>
            <a:pPr marL="0" lvl="0" indent="0" algn="l" rtl="0">
              <a:spcBef>
                <a:spcPts val="600"/>
              </a:spcBef>
              <a:spcAft>
                <a:spcPts val="0"/>
              </a:spcAft>
              <a:buNone/>
            </a:pPr>
            <a:endParaRPr>
              <a:latin typeface="Verdana"/>
              <a:ea typeface="Verdana"/>
              <a:cs typeface="Verdana"/>
              <a:sym typeface="Verdana"/>
            </a:endParaRPr>
          </a:p>
        </p:txBody>
      </p:sp>
      <p:sp>
        <p:nvSpPr>
          <p:cNvPr id="272" name="Google Shape;272;g783cceebfd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068091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9"/>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2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2"/>
        <p:cNvGrpSpPr/>
        <p:nvPr/>
      </p:nvGrpSpPr>
      <p:grpSpPr>
        <a:xfrm>
          <a:off x="0" y="0"/>
          <a:ext cx="0" cy="0"/>
          <a:chOff x="0" y="0"/>
          <a:chExt cx="0" cy="0"/>
        </a:xfrm>
      </p:grpSpPr>
      <p:pic>
        <p:nvPicPr>
          <p:cNvPr id="83" name="Google Shape;83;p2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84" name="Google Shape;84;p26"/>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6"/>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6" name="Google Shape;8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2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0"/>
        <p:cNvGrpSpPr/>
        <p:nvPr/>
      </p:nvGrpSpPr>
      <p:grpSpPr>
        <a:xfrm>
          <a:off x="0" y="0"/>
          <a:ext cx="0" cy="0"/>
          <a:chOff x="0" y="0"/>
          <a:chExt cx="0" cy="0"/>
        </a:xfrm>
      </p:grpSpPr>
      <p:pic>
        <p:nvPicPr>
          <p:cNvPr id="91" name="Google Shape;91;p2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92" name="Google Shape;92;p27"/>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4" name="Google Shape;9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p2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98"/>
        <p:cNvGrpSpPr/>
        <p:nvPr/>
      </p:nvGrpSpPr>
      <p:grpSpPr>
        <a:xfrm>
          <a:off x="0" y="0"/>
          <a:ext cx="0" cy="0"/>
          <a:chOff x="0" y="0"/>
          <a:chExt cx="0" cy="0"/>
        </a:xfrm>
      </p:grpSpPr>
      <p:sp>
        <p:nvSpPr>
          <p:cNvPr id="99" name="Google Shape;99;p28"/>
          <p:cNvSpPr txBox="1">
            <a:spLocks noGrp="1"/>
          </p:cNvSpPr>
          <p:nvPr>
            <p:ph type="ctrTitle"/>
          </p:nvPr>
        </p:nvSpPr>
        <p:spPr>
          <a:xfrm>
            <a:off x="928464" y="1600200"/>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8"/>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1" name="Google Shape;10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2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105"/>
        <p:cNvGrpSpPr/>
        <p:nvPr/>
      </p:nvGrpSpPr>
      <p:grpSpPr>
        <a:xfrm>
          <a:off x="0" y="0"/>
          <a:ext cx="0" cy="0"/>
          <a:chOff x="0" y="0"/>
          <a:chExt cx="0" cy="0"/>
        </a:xfrm>
      </p:grpSpPr>
      <p:sp>
        <p:nvSpPr>
          <p:cNvPr id="106" name="Google Shape;106;p30"/>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8" name="Google Shape;10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3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12" name="Google Shape;112;p3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13"/>
        <p:cNvGrpSpPr/>
        <p:nvPr/>
      </p:nvGrpSpPr>
      <p:grpSpPr>
        <a:xfrm>
          <a:off x="0" y="0"/>
          <a:ext cx="0" cy="0"/>
          <a:chOff x="0" y="0"/>
          <a:chExt cx="0" cy="0"/>
        </a:xfrm>
      </p:grpSpPr>
      <p:sp>
        <p:nvSpPr>
          <p:cNvPr id="114" name="Google Shape;114;p31"/>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6" name="Google Shape;11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9" name="Google Shape;119;p3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20" name="Google Shape;120;p3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21"/>
        <p:cNvGrpSpPr/>
        <p:nvPr/>
      </p:nvGrpSpPr>
      <p:grpSpPr>
        <a:xfrm>
          <a:off x="0" y="0"/>
          <a:ext cx="0" cy="0"/>
          <a:chOff x="0" y="0"/>
          <a:chExt cx="0" cy="0"/>
        </a:xfrm>
      </p:grpSpPr>
      <p:sp>
        <p:nvSpPr>
          <p:cNvPr id="122" name="Google Shape;122;p32"/>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4" name="Google Shape;12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7" name="Google Shape;127;p3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28" name="Google Shape;128;p3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2" name="Google Shape;13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3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6" name="Google Shape;136;p3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37" name="Google Shape;137;p3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38"/>
        <p:cNvGrpSpPr/>
        <p:nvPr/>
      </p:nvGrpSpPr>
      <p:grpSpPr>
        <a:xfrm>
          <a:off x="0" y="0"/>
          <a:ext cx="0" cy="0"/>
          <a:chOff x="0" y="0"/>
          <a:chExt cx="0" cy="0"/>
        </a:xfrm>
      </p:grpSpPr>
      <p:sp>
        <p:nvSpPr>
          <p:cNvPr id="139" name="Google Shape;139;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41" name="Google Shape;14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3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5" name="Google Shape;145;p3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46" name="Google Shape;146;p3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50" name="Google Shape;150;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3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4" name="Google Shape;154;p3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55" name="Google Shape;155;p3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56"/>
        <p:cNvGrpSpPr/>
        <p:nvPr/>
      </p:nvGrpSpPr>
      <p:grpSpPr>
        <a:xfrm>
          <a:off x="0" y="0"/>
          <a:ext cx="0" cy="0"/>
          <a:chOff x="0" y="0"/>
          <a:chExt cx="0" cy="0"/>
        </a:xfrm>
      </p:grpSpPr>
      <p:sp>
        <p:nvSpPr>
          <p:cNvPr id="157" name="Google Shape;157;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59" name="Google Shape;15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3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3" name="Google Shape;163;p3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64" name="Google Shape;164;p3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pic>
        <p:nvPicPr>
          <p:cNvPr id="23" name="Google Shape;23;p23"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4" name="Google Shape;24;p23"/>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2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5"/>
        <p:cNvGrpSpPr/>
        <p:nvPr/>
      </p:nvGrpSpPr>
      <p:grpSpPr>
        <a:xfrm>
          <a:off x="0" y="0"/>
          <a:ext cx="0" cy="0"/>
          <a:chOff x="0" y="0"/>
          <a:chExt cx="0" cy="0"/>
        </a:xfrm>
      </p:grpSpPr>
      <p:sp>
        <p:nvSpPr>
          <p:cNvPr id="166" name="Google Shape;166;p4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68" name="Google Shape;168;p4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9" name="Google Shape;169;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4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73" name="Google Shape;173;p4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4"/>
        <p:cNvGrpSpPr/>
        <p:nvPr/>
      </p:nvGrpSpPr>
      <p:grpSpPr>
        <a:xfrm>
          <a:off x="0" y="0"/>
          <a:ext cx="0" cy="0"/>
          <a:chOff x="0" y="0"/>
          <a:chExt cx="0" cy="0"/>
        </a:xfrm>
      </p:grpSpPr>
      <p:sp>
        <p:nvSpPr>
          <p:cNvPr id="175" name="Google Shape;175;p4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77" name="Google Shape;177;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4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1" name="Google Shape;181;p4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82" name="Google Shape;182;p4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4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4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1"/>
        <p:cNvGrpSpPr/>
        <p:nvPr/>
      </p:nvGrpSpPr>
      <p:grpSpPr>
        <a:xfrm>
          <a:off x="0" y="0"/>
          <a:ext cx="0" cy="0"/>
          <a:chOff x="0" y="0"/>
          <a:chExt cx="0" cy="0"/>
        </a:xfrm>
      </p:grpSpPr>
      <p:sp>
        <p:nvSpPr>
          <p:cNvPr id="202" name="Google Shape;202;g7f363ac161_0_412"/>
          <p:cNvSpPr txBox="1">
            <a:spLocks noGrp="1"/>
          </p:cNvSpPr>
          <p:nvPr>
            <p:ph type="title"/>
          </p:nvPr>
        </p:nvSpPr>
        <p:spPr>
          <a:xfrm>
            <a:off x="457200" y="274638"/>
            <a:ext cx="8229600" cy="1143000"/>
          </a:xfrm>
          <a:prstGeom prst="rect">
            <a:avLst/>
          </a:prstGeom>
          <a:solidFill>
            <a:schemeClr val="accent5">
              <a:alpha val="66666"/>
            </a:schemeClr>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3" name="Google Shape;203;g7f363ac161_0_4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04" name="Google Shape;204;g7f363ac161_0_4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05" name="Google Shape;205;g7f363ac161_0_4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06" name="Google Shape;206;g7f363ac161_0_412" descr="VTSS Logo" title="Decorative image"/>
          <p:cNvPicPr preferRelativeResize="0"/>
          <p:nvPr/>
        </p:nvPicPr>
        <p:blipFill rotWithShape="1">
          <a:blip r:embed="rId2">
            <a:alphaModFix/>
          </a:blip>
          <a:srcRect/>
          <a:stretch/>
        </p:blipFill>
        <p:spPr>
          <a:xfrm>
            <a:off x="3981450" y="6212977"/>
            <a:ext cx="885824" cy="39263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7"/>
        <p:cNvGrpSpPr/>
        <p:nvPr/>
      </p:nvGrpSpPr>
      <p:grpSpPr>
        <a:xfrm>
          <a:off x="0" y="0"/>
          <a:ext cx="0" cy="0"/>
          <a:chOff x="0" y="0"/>
          <a:chExt cx="0" cy="0"/>
        </a:xfrm>
      </p:grpSpPr>
      <p:sp>
        <p:nvSpPr>
          <p:cNvPr id="208" name="Google Shape;208;g7f363ac161_0_418"/>
          <p:cNvSpPr/>
          <p:nvPr/>
        </p:nvSpPr>
        <p:spPr>
          <a:xfrm>
            <a:off x="228600" y="1600200"/>
            <a:ext cx="8686800" cy="5085600"/>
          </a:xfrm>
          <a:prstGeom prst="rect">
            <a:avLst/>
          </a:prstGeom>
          <a:solidFill>
            <a:schemeClr val="lt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209" name="Google Shape;209;g7f363ac161_0_41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210" name="Google Shape;210;g7f363ac161_0_4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11" name="Google Shape;211;g7f363ac161_0_4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12" name="Google Shape;212;g7f363ac161_0_4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g7f363ac161_0_418"/>
          <p:cNvSpPr txBox="1">
            <a:spLocks noGrp="1"/>
          </p:cNvSpPr>
          <p:nvPr>
            <p:ph type="title"/>
          </p:nvPr>
        </p:nvSpPr>
        <p:spPr>
          <a:xfrm>
            <a:off x="228600" y="228600"/>
            <a:ext cx="8686800" cy="1143000"/>
          </a:xfrm>
          <a:prstGeom prst="rect">
            <a:avLst/>
          </a:prstGeom>
          <a:solidFill>
            <a:schemeClr val="accent5">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2C3C"/>
              </a:buClr>
              <a:buSzPts val="4000"/>
              <a:buFont typeface="Verdana"/>
              <a:buNone/>
              <a:defRPr sz="4000" b="0" i="0" u="none" strike="noStrike" cap="none">
                <a:solidFill>
                  <a:srgbClr val="002C3C"/>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214" name="Google Shape;214;g7f363ac161_0_418" descr="VTSS Logo" title="Decorative image"/>
          <p:cNvPicPr preferRelativeResize="0"/>
          <p:nvPr/>
        </p:nvPicPr>
        <p:blipFill rotWithShape="1">
          <a:blip r:embed="rId2">
            <a:alphaModFix/>
          </a:blip>
          <a:srcRect/>
          <a:stretch/>
        </p:blipFill>
        <p:spPr>
          <a:xfrm>
            <a:off x="7391400" y="5943600"/>
            <a:ext cx="1085850" cy="48129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215"/>
        <p:cNvGrpSpPr/>
        <p:nvPr/>
      </p:nvGrpSpPr>
      <p:grpSpPr>
        <a:xfrm>
          <a:off x="0" y="0"/>
          <a:ext cx="0" cy="0"/>
          <a:chOff x="0" y="0"/>
          <a:chExt cx="0" cy="0"/>
        </a:xfrm>
      </p:grpSpPr>
      <p:sp>
        <p:nvSpPr>
          <p:cNvPr id="216" name="Google Shape;216;g7f363ac161_0_426"/>
          <p:cNvSpPr/>
          <p:nvPr/>
        </p:nvSpPr>
        <p:spPr>
          <a:xfrm>
            <a:off x="457200" y="1600200"/>
            <a:ext cx="8229600" cy="3352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217" name="Google Shape;217;g7f363ac161_0_426"/>
          <p:cNvSpPr txBox="1">
            <a:spLocks noGrp="1"/>
          </p:cNvSpPr>
          <p:nvPr>
            <p:ph type="title"/>
          </p:nvPr>
        </p:nvSpPr>
        <p:spPr>
          <a:xfrm>
            <a:off x="2743200" y="256814"/>
            <a:ext cx="5943600" cy="1143000"/>
          </a:xfrm>
          <a:prstGeom prst="rect">
            <a:avLst/>
          </a:prstGeom>
          <a:solidFill>
            <a:schemeClr val="accent5">
              <a:alpha val="66666"/>
            </a:schemeClr>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accent6"/>
              </a:buClr>
              <a:buSzPts val="3800"/>
              <a:buFont typeface="Verdana"/>
              <a:buNone/>
              <a:defRPr sz="3800" b="0" i="0" u="none" strike="noStrike" cap="none">
                <a:solidFill>
                  <a:schemeClr val="accent6"/>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8" name="Google Shape;218;g7f363ac161_0_426"/>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219" name="Google Shape;219;g7f363ac161_0_4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20" name="Google Shape;220;g7f363ac161_0_42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21" name="Google Shape;221;g7f363ac161_0_4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2" name="Google Shape;222;g7f363ac161_0_426"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223" name="Google Shape;223;g7f363ac161_0_426" descr="VTSS Logo" title="Decorative image"/>
          <p:cNvPicPr preferRelativeResize="0"/>
          <p:nvPr/>
        </p:nvPicPr>
        <p:blipFill rotWithShape="1">
          <a:blip r:embed="rId3">
            <a:alphaModFix/>
          </a:blip>
          <a:srcRect/>
          <a:stretch/>
        </p:blipFill>
        <p:spPr>
          <a:xfrm>
            <a:off x="304800" y="337271"/>
            <a:ext cx="1771650" cy="78527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4"/>
        <p:cNvGrpSpPr/>
        <p:nvPr/>
      </p:nvGrpSpPr>
      <p:grpSpPr>
        <a:xfrm>
          <a:off x="0" y="0"/>
          <a:ext cx="0" cy="0"/>
          <a:chOff x="0" y="0"/>
          <a:chExt cx="0" cy="0"/>
        </a:xfrm>
      </p:grpSpPr>
      <p:pic>
        <p:nvPicPr>
          <p:cNvPr id="225" name="Google Shape;225;g7f363ac161_0_435" descr="Decorative Image of Smiling kids" title="Decorative image"/>
          <p:cNvPicPr preferRelativeResize="0"/>
          <p:nvPr/>
        </p:nvPicPr>
        <p:blipFill rotWithShape="1">
          <a:blip r:embed="rId2">
            <a:alphaModFix/>
          </a:blip>
          <a:srcRect/>
          <a:stretch/>
        </p:blipFill>
        <p:spPr>
          <a:xfrm>
            <a:off x="0" y="1556656"/>
            <a:ext cx="6860262" cy="2137133"/>
          </a:xfrm>
          <a:prstGeom prst="rect">
            <a:avLst/>
          </a:prstGeom>
          <a:noFill/>
          <a:ln>
            <a:noFill/>
          </a:ln>
        </p:spPr>
      </p:pic>
      <p:sp>
        <p:nvSpPr>
          <p:cNvPr id="226" name="Google Shape;226;g7f363ac161_0_435"/>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5400"/>
              <a:buFont typeface="Verdana"/>
              <a:buNone/>
              <a:defRPr sz="5400" b="0"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7" name="Google Shape;227;g7f363ac161_0_435"/>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marR="0" lvl="0" algn="ctr">
              <a:lnSpc>
                <a:spcPct val="100000"/>
              </a:lnSpc>
              <a:spcBef>
                <a:spcPts val="640"/>
              </a:spcBef>
              <a:spcAft>
                <a:spcPts val="0"/>
              </a:spcAft>
              <a:buClr>
                <a:srgbClr val="888A8C"/>
              </a:buClr>
              <a:buSzPts val="3200"/>
              <a:buFont typeface="Arial"/>
              <a:buNone/>
              <a:defRPr sz="3200" b="0" i="0" u="none" strike="noStrike" cap="none">
                <a:solidFill>
                  <a:srgbClr val="888A8C"/>
                </a:solidFill>
                <a:latin typeface="Verdana"/>
                <a:ea typeface="Verdana"/>
                <a:cs typeface="Verdana"/>
                <a:sym typeface="Verdana"/>
              </a:defRPr>
            </a:lvl1pPr>
            <a:lvl2pPr marR="0" lvl="1" algn="ctr">
              <a:lnSpc>
                <a:spcPct val="100000"/>
              </a:lnSpc>
              <a:spcBef>
                <a:spcPts val="560"/>
              </a:spcBef>
              <a:spcAft>
                <a:spcPts val="0"/>
              </a:spcAft>
              <a:buClr>
                <a:srgbClr val="888A8C"/>
              </a:buClr>
              <a:buSzPts val="2800"/>
              <a:buFont typeface="Arial"/>
              <a:buNone/>
              <a:defRPr sz="2800" b="0" i="0" u="none" strike="noStrike" cap="none">
                <a:solidFill>
                  <a:srgbClr val="888A8C"/>
                </a:solidFill>
                <a:latin typeface="Verdana"/>
                <a:ea typeface="Verdana"/>
                <a:cs typeface="Verdana"/>
                <a:sym typeface="Verdana"/>
              </a:defRPr>
            </a:lvl2pPr>
            <a:lvl3pPr marR="0" lvl="2" algn="ctr">
              <a:lnSpc>
                <a:spcPct val="100000"/>
              </a:lnSpc>
              <a:spcBef>
                <a:spcPts val="480"/>
              </a:spcBef>
              <a:spcAft>
                <a:spcPts val="0"/>
              </a:spcAft>
              <a:buClr>
                <a:srgbClr val="888A8C"/>
              </a:buClr>
              <a:buSzPts val="2400"/>
              <a:buFont typeface="Arial"/>
              <a:buNone/>
              <a:defRPr sz="2400" b="0" i="0" u="none" strike="noStrike" cap="none">
                <a:solidFill>
                  <a:srgbClr val="888A8C"/>
                </a:solidFill>
                <a:latin typeface="Verdana"/>
                <a:ea typeface="Verdana"/>
                <a:cs typeface="Verdana"/>
                <a:sym typeface="Verdana"/>
              </a:defRPr>
            </a:lvl3pPr>
            <a:lvl4pPr marR="0" lvl="3"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4pPr>
            <a:lvl5pPr marR="0" lvl="4"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5pPr>
            <a:lvl6pPr marR="0" lvl="5"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6pPr>
            <a:lvl7pPr marR="0" lvl="6"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7pPr>
            <a:lvl8pPr marR="0" lvl="7"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8pPr>
            <a:lvl9pPr marR="0" lvl="8"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9pPr>
          </a:lstStyle>
          <a:p>
            <a:endParaRPr/>
          </a:p>
        </p:txBody>
      </p:sp>
      <p:sp>
        <p:nvSpPr>
          <p:cNvPr id="228" name="Google Shape;228;g7f363ac161_0_4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29" name="Google Shape;229;g7f363ac161_0_43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30" name="Google Shape;230;g7f363ac161_0_4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31" name="Google Shape;231;g7f363ac161_0_435" descr="Decorative Image - VTSS Logo"/>
          <p:cNvPicPr preferRelativeResize="0"/>
          <p:nvPr/>
        </p:nvPicPr>
        <p:blipFill rotWithShape="1">
          <a:blip r:embed="rId3">
            <a:alphaModFix/>
          </a:blip>
          <a:srcRect/>
          <a:stretch/>
        </p:blipFill>
        <p:spPr>
          <a:xfrm>
            <a:off x="3087445" y="152400"/>
            <a:ext cx="2191912" cy="9715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32"/>
        <p:cNvGrpSpPr/>
        <p:nvPr/>
      </p:nvGrpSpPr>
      <p:grpSpPr>
        <a:xfrm>
          <a:off x="0" y="0"/>
          <a:ext cx="0" cy="0"/>
          <a:chOff x="0" y="0"/>
          <a:chExt cx="0" cy="0"/>
        </a:xfrm>
      </p:grpSpPr>
      <p:pic>
        <p:nvPicPr>
          <p:cNvPr id="233" name="Google Shape;233;g7f363ac161_0_443" descr="Decorative image of kids smiling" title="Decorative image"/>
          <p:cNvPicPr preferRelativeResize="0"/>
          <p:nvPr/>
        </p:nvPicPr>
        <p:blipFill rotWithShape="1">
          <a:blip r:embed="rId2">
            <a:alphaModFix/>
          </a:blip>
          <a:srcRect/>
          <a:stretch/>
        </p:blipFill>
        <p:spPr>
          <a:xfrm>
            <a:off x="0" y="1873765"/>
            <a:ext cx="6860262" cy="1661470"/>
          </a:xfrm>
          <a:prstGeom prst="rect">
            <a:avLst/>
          </a:prstGeom>
          <a:noFill/>
          <a:ln>
            <a:noFill/>
          </a:ln>
        </p:spPr>
      </p:pic>
      <p:sp>
        <p:nvSpPr>
          <p:cNvPr id="234" name="Google Shape;234;g7f363ac161_0_443"/>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212C"/>
              </a:buClr>
              <a:buSzPts val="5400"/>
              <a:buFont typeface="Verdana"/>
              <a:buNone/>
              <a:defRPr sz="5400" b="0" i="0" u="none" strike="noStrike" cap="none">
                <a:solidFill>
                  <a:srgbClr val="00212C"/>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5" name="Google Shape;235;g7f363ac161_0_443"/>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marR="0" lvl="0" algn="ctr">
              <a:lnSpc>
                <a:spcPct val="100000"/>
              </a:lnSpc>
              <a:spcBef>
                <a:spcPts val="640"/>
              </a:spcBef>
              <a:spcAft>
                <a:spcPts val="0"/>
              </a:spcAft>
              <a:buClr>
                <a:srgbClr val="888A8C"/>
              </a:buClr>
              <a:buSzPts val="3200"/>
              <a:buFont typeface="Arial"/>
              <a:buNone/>
              <a:defRPr sz="3200" b="0" i="0" u="none" strike="noStrike" cap="none">
                <a:solidFill>
                  <a:srgbClr val="888A8C"/>
                </a:solidFill>
                <a:latin typeface="Verdana"/>
                <a:ea typeface="Verdana"/>
                <a:cs typeface="Verdana"/>
                <a:sym typeface="Verdana"/>
              </a:defRPr>
            </a:lvl1pPr>
            <a:lvl2pPr marR="0" lvl="1" algn="ctr">
              <a:lnSpc>
                <a:spcPct val="100000"/>
              </a:lnSpc>
              <a:spcBef>
                <a:spcPts val="560"/>
              </a:spcBef>
              <a:spcAft>
                <a:spcPts val="0"/>
              </a:spcAft>
              <a:buClr>
                <a:srgbClr val="888A8C"/>
              </a:buClr>
              <a:buSzPts val="2800"/>
              <a:buFont typeface="Arial"/>
              <a:buNone/>
              <a:defRPr sz="2800" b="0" i="0" u="none" strike="noStrike" cap="none">
                <a:solidFill>
                  <a:srgbClr val="888A8C"/>
                </a:solidFill>
                <a:latin typeface="Verdana"/>
                <a:ea typeface="Verdana"/>
                <a:cs typeface="Verdana"/>
                <a:sym typeface="Verdana"/>
              </a:defRPr>
            </a:lvl2pPr>
            <a:lvl3pPr marR="0" lvl="2" algn="ctr">
              <a:lnSpc>
                <a:spcPct val="100000"/>
              </a:lnSpc>
              <a:spcBef>
                <a:spcPts val="480"/>
              </a:spcBef>
              <a:spcAft>
                <a:spcPts val="0"/>
              </a:spcAft>
              <a:buClr>
                <a:srgbClr val="888A8C"/>
              </a:buClr>
              <a:buSzPts val="2400"/>
              <a:buFont typeface="Arial"/>
              <a:buNone/>
              <a:defRPr sz="2400" b="0" i="0" u="none" strike="noStrike" cap="none">
                <a:solidFill>
                  <a:srgbClr val="888A8C"/>
                </a:solidFill>
                <a:latin typeface="Verdana"/>
                <a:ea typeface="Verdana"/>
                <a:cs typeface="Verdana"/>
                <a:sym typeface="Verdana"/>
              </a:defRPr>
            </a:lvl3pPr>
            <a:lvl4pPr marR="0" lvl="3"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4pPr>
            <a:lvl5pPr marR="0" lvl="4"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5pPr>
            <a:lvl6pPr marR="0" lvl="5"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6pPr>
            <a:lvl7pPr marR="0" lvl="6"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7pPr>
            <a:lvl8pPr marR="0" lvl="7"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8pPr>
            <a:lvl9pPr marR="0" lvl="8"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9pPr>
          </a:lstStyle>
          <a:p>
            <a:endParaRPr/>
          </a:p>
        </p:txBody>
      </p:sp>
      <p:sp>
        <p:nvSpPr>
          <p:cNvPr id="236" name="Google Shape;236;g7f363ac161_0_44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37" name="Google Shape;237;g7f363ac161_0_44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38" name="Google Shape;238;g7f363ac161_0_4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39" name="Google Shape;239;g7f363ac161_0_443" descr="Decorative image - VTSS Logo&#10;" title="VTSS Logo"/>
          <p:cNvPicPr preferRelativeResize="0"/>
          <p:nvPr/>
        </p:nvPicPr>
        <p:blipFill rotWithShape="1">
          <a:blip r:embed="rId3">
            <a:alphaModFix/>
          </a:blip>
          <a:srcRect/>
          <a:stretch/>
        </p:blipFill>
        <p:spPr>
          <a:xfrm>
            <a:off x="3087445" y="152400"/>
            <a:ext cx="2191912" cy="9715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40"/>
        <p:cNvGrpSpPr/>
        <p:nvPr/>
      </p:nvGrpSpPr>
      <p:grpSpPr>
        <a:xfrm>
          <a:off x="0" y="0"/>
          <a:ext cx="0" cy="0"/>
          <a:chOff x="0" y="0"/>
          <a:chExt cx="0" cy="0"/>
        </a:xfrm>
      </p:grpSpPr>
      <p:pic>
        <p:nvPicPr>
          <p:cNvPr id="241" name="Google Shape;241;g7f363ac161_0_451" descr="Decorative image of teenage students sitting around a table" title="Decorative image"/>
          <p:cNvPicPr preferRelativeResize="0"/>
          <p:nvPr/>
        </p:nvPicPr>
        <p:blipFill rotWithShape="1">
          <a:blip r:embed="rId2">
            <a:alphaModFix/>
          </a:blip>
          <a:srcRect/>
          <a:stretch/>
        </p:blipFill>
        <p:spPr>
          <a:xfrm>
            <a:off x="1" y="1873765"/>
            <a:ext cx="6860262" cy="1661470"/>
          </a:xfrm>
          <a:prstGeom prst="rect">
            <a:avLst/>
          </a:prstGeom>
          <a:noFill/>
          <a:ln>
            <a:noFill/>
          </a:ln>
        </p:spPr>
      </p:pic>
      <p:sp>
        <p:nvSpPr>
          <p:cNvPr id="242" name="Google Shape;242;g7f363ac161_0_451"/>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212C"/>
              </a:buClr>
              <a:buSzPts val="5400"/>
              <a:buFont typeface="Verdana"/>
              <a:buNone/>
              <a:defRPr sz="5400" b="0" i="0" u="none" strike="noStrike" cap="none">
                <a:solidFill>
                  <a:srgbClr val="00212C"/>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3" name="Google Shape;243;g7f363ac161_0_451"/>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marR="0" lvl="0" algn="ctr">
              <a:lnSpc>
                <a:spcPct val="100000"/>
              </a:lnSpc>
              <a:spcBef>
                <a:spcPts val="640"/>
              </a:spcBef>
              <a:spcAft>
                <a:spcPts val="0"/>
              </a:spcAft>
              <a:buClr>
                <a:srgbClr val="888A8C"/>
              </a:buClr>
              <a:buSzPts val="3200"/>
              <a:buFont typeface="Arial"/>
              <a:buNone/>
              <a:defRPr sz="3200" b="0" i="0" u="none" strike="noStrike" cap="none">
                <a:solidFill>
                  <a:srgbClr val="888A8C"/>
                </a:solidFill>
                <a:latin typeface="Verdana"/>
                <a:ea typeface="Verdana"/>
                <a:cs typeface="Verdana"/>
                <a:sym typeface="Verdana"/>
              </a:defRPr>
            </a:lvl1pPr>
            <a:lvl2pPr marR="0" lvl="1" algn="ctr">
              <a:lnSpc>
                <a:spcPct val="100000"/>
              </a:lnSpc>
              <a:spcBef>
                <a:spcPts val="560"/>
              </a:spcBef>
              <a:spcAft>
                <a:spcPts val="0"/>
              </a:spcAft>
              <a:buClr>
                <a:srgbClr val="888A8C"/>
              </a:buClr>
              <a:buSzPts val="2800"/>
              <a:buFont typeface="Arial"/>
              <a:buNone/>
              <a:defRPr sz="2800" b="0" i="0" u="none" strike="noStrike" cap="none">
                <a:solidFill>
                  <a:srgbClr val="888A8C"/>
                </a:solidFill>
                <a:latin typeface="Verdana"/>
                <a:ea typeface="Verdana"/>
                <a:cs typeface="Verdana"/>
                <a:sym typeface="Verdana"/>
              </a:defRPr>
            </a:lvl2pPr>
            <a:lvl3pPr marR="0" lvl="2" algn="ctr">
              <a:lnSpc>
                <a:spcPct val="100000"/>
              </a:lnSpc>
              <a:spcBef>
                <a:spcPts val="480"/>
              </a:spcBef>
              <a:spcAft>
                <a:spcPts val="0"/>
              </a:spcAft>
              <a:buClr>
                <a:srgbClr val="888A8C"/>
              </a:buClr>
              <a:buSzPts val="2400"/>
              <a:buFont typeface="Arial"/>
              <a:buNone/>
              <a:defRPr sz="2400" b="0" i="0" u="none" strike="noStrike" cap="none">
                <a:solidFill>
                  <a:srgbClr val="888A8C"/>
                </a:solidFill>
                <a:latin typeface="Verdana"/>
                <a:ea typeface="Verdana"/>
                <a:cs typeface="Verdana"/>
                <a:sym typeface="Verdana"/>
              </a:defRPr>
            </a:lvl3pPr>
            <a:lvl4pPr marR="0" lvl="3"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4pPr>
            <a:lvl5pPr marR="0" lvl="4"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5pPr>
            <a:lvl6pPr marR="0" lvl="5"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6pPr>
            <a:lvl7pPr marR="0" lvl="6"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7pPr>
            <a:lvl8pPr marR="0" lvl="7"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8pPr>
            <a:lvl9pPr marR="0" lvl="8"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9pPr>
          </a:lstStyle>
          <a:p>
            <a:endParaRPr/>
          </a:p>
        </p:txBody>
      </p:sp>
      <p:sp>
        <p:nvSpPr>
          <p:cNvPr id="244" name="Google Shape;244;g7f363ac161_0_45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45" name="Google Shape;245;g7f363ac161_0_45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46" name="Google Shape;246;g7f363ac161_0_4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47" name="Google Shape;247;g7f363ac161_0_451"/>
          <p:cNvPicPr preferRelativeResize="0"/>
          <p:nvPr/>
        </p:nvPicPr>
        <p:blipFill rotWithShape="1">
          <a:blip r:embed="rId3">
            <a:alphaModFix/>
          </a:blip>
          <a:srcRect/>
          <a:stretch/>
        </p:blipFill>
        <p:spPr>
          <a:xfrm>
            <a:off x="3087445" y="152400"/>
            <a:ext cx="2191912" cy="9715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3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 name="Google Shape;33;p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 name="Google Shape;34;p3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5" name="Google Shape;35;p3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6" name="Google Shape;36;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3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40" name="Google Shape;40;p3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41" name="Google Shape;41;p3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8"/>
        <p:cNvGrpSpPr/>
        <p:nvPr/>
      </p:nvGrpSpPr>
      <p:grpSpPr>
        <a:xfrm>
          <a:off x="0" y="0"/>
          <a:ext cx="0" cy="0"/>
          <a:chOff x="0" y="0"/>
          <a:chExt cx="0" cy="0"/>
        </a:xfrm>
      </p:grpSpPr>
      <p:pic>
        <p:nvPicPr>
          <p:cNvPr id="249" name="Google Shape;249;g7f363ac161_0_459" descr="Decorative image of professionals around a computer" title="Decorative image"/>
          <p:cNvPicPr preferRelativeResize="0"/>
          <p:nvPr/>
        </p:nvPicPr>
        <p:blipFill rotWithShape="1">
          <a:blip r:embed="rId2">
            <a:alphaModFix/>
          </a:blip>
          <a:srcRect/>
          <a:stretch/>
        </p:blipFill>
        <p:spPr>
          <a:xfrm>
            <a:off x="1" y="1873765"/>
            <a:ext cx="6860262" cy="1661470"/>
          </a:xfrm>
          <a:prstGeom prst="rect">
            <a:avLst/>
          </a:prstGeom>
          <a:noFill/>
          <a:ln>
            <a:noFill/>
          </a:ln>
        </p:spPr>
      </p:pic>
      <p:sp>
        <p:nvSpPr>
          <p:cNvPr id="250" name="Google Shape;250;g7f363ac161_0_459"/>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212C"/>
              </a:buClr>
              <a:buSzPts val="5400"/>
              <a:buFont typeface="Verdana"/>
              <a:buNone/>
              <a:defRPr sz="5400" b="0" i="0" u="none" strike="noStrike" cap="none">
                <a:solidFill>
                  <a:srgbClr val="00212C"/>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1" name="Google Shape;251;g7f363ac161_0_459"/>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marR="0" lvl="0" algn="ctr">
              <a:lnSpc>
                <a:spcPct val="100000"/>
              </a:lnSpc>
              <a:spcBef>
                <a:spcPts val="640"/>
              </a:spcBef>
              <a:spcAft>
                <a:spcPts val="0"/>
              </a:spcAft>
              <a:buClr>
                <a:srgbClr val="888A8C"/>
              </a:buClr>
              <a:buSzPts val="3200"/>
              <a:buFont typeface="Arial"/>
              <a:buNone/>
              <a:defRPr sz="3200" b="0" i="0" u="none" strike="noStrike" cap="none">
                <a:solidFill>
                  <a:srgbClr val="888A8C"/>
                </a:solidFill>
                <a:latin typeface="Verdana"/>
                <a:ea typeface="Verdana"/>
                <a:cs typeface="Verdana"/>
                <a:sym typeface="Verdana"/>
              </a:defRPr>
            </a:lvl1pPr>
            <a:lvl2pPr marR="0" lvl="1" algn="ctr">
              <a:lnSpc>
                <a:spcPct val="100000"/>
              </a:lnSpc>
              <a:spcBef>
                <a:spcPts val="560"/>
              </a:spcBef>
              <a:spcAft>
                <a:spcPts val="0"/>
              </a:spcAft>
              <a:buClr>
                <a:srgbClr val="888A8C"/>
              </a:buClr>
              <a:buSzPts val="2800"/>
              <a:buFont typeface="Arial"/>
              <a:buNone/>
              <a:defRPr sz="2800" b="0" i="0" u="none" strike="noStrike" cap="none">
                <a:solidFill>
                  <a:srgbClr val="888A8C"/>
                </a:solidFill>
                <a:latin typeface="Verdana"/>
                <a:ea typeface="Verdana"/>
                <a:cs typeface="Verdana"/>
                <a:sym typeface="Verdana"/>
              </a:defRPr>
            </a:lvl2pPr>
            <a:lvl3pPr marR="0" lvl="2" algn="ctr">
              <a:lnSpc>
                <a:spcPct val="100000"/>
              </a:lnSpc>
              <a:spcBef>
                <a:spcPts val="480"/>
              </a:spcBef>
              <a:spcAft>
                <a:spcPts val="0"/>
              </a:spcAft>
              <a:buClr>
                <a:srgbClr val="888A8C"/>
              </a:buClr>
              <a:buSzPts val="2400"/>
              <a:buFont typeface="Arial"/>
              <a:buNone/>
              <a:defRPr sz="2400" b="0" i="0" u="none" strike="noStrike" cap="none">
                <a:solidFill>
                  <a:srgbClr val="888A8C"/>
                </a:solidFill>
                <a:latin typeface="Verdana"/>
                <a:ea typeface="Verdana"/>
                <a:cs typeface="Verdana"/>
                <a:sym typeface="Verdana"/>
              </a:defRPr>
            </a:lvl3pPr>
            <a:lvl4pPr marR="0" lvl="3"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4pPr>
            <a:lvl5pPr marR="0" lvl="4"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5pPr>
            <a:lvl6pPr marR="0" lvl="5"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6pPr>
            <a:lvl7pPr marR="0" lvl="6"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7pPr>
            <a:lvl8pPr marR="0" lvl="7"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8pPr>
            <a:lvl9pPr marR="0" lvl="8"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9pPr>
          </a:lstStyle>
          <a:p>
            <a:endParaRPr/>
          </a:p>
        </p:txBody>
      </p:sp>
      <p:sp>
        <p:nvSpPr>
          <p:cNvPr id="252" name="Google Shape;252;g7f363ac161_0_45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53" name="Google Shape;253;g7f363ac161_0_45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54" name="Google Shape;254;g7f363ac161_0_4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55" name="Google Shape;255;g7f363ac161_0_459"/>
          <p:cNvPicPr preferRelativeResize="0"/>
          <p:nvPr/>
        </p:nvPicPr>
        <p:blipFill rotWithShape="1">
          <a:blip r:embed="rId3">
            <a:alphaModFix/>
          </a:blip>
          <a:srcRect/>
          <a:stretch/>
        </p:blipFill>
        <p:spPr>
          <a:xfrm>
            <a:off x="3087445" y="152400"/>
            <a:ext cx="2191912" cy="9715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56"/>
        <p:cNvGrpSpPr/>
        <p:nvPr/>
      </p:nvGrpSpPr>
      <p:grpSpPr>
        <a:xfrm>
          <a:off x="0" y="0"/>
          <a:ext cx="0" cy="0"/>
          <a:chOff x="0" y="0"/>
          <a:chExt cx="0" cy="0"/>
        </a:xfrm>
      </p:grpSpPr>
      <p:pic>
        <p:nvPicPr>
          <p:cNvPr id="257" name="Google Shape;257;g7f363ac161_0_467" descr="Decorative image of smiling professionals" title="Decorative image"/>
          <p:cNvPicPr preferRelativeResize="0"/>
          <p:nvPr/>
        </p:nvPicPr>
        <p:blipFill rotWithShape="1">
          <a:blip r:embed="rId2">
            <a:alphaModFix/>
          </a:blip>
          <a:srcRect/>
          <a:stretch/>
        </p:blipFill>
        <p:spPr>
          <a:xfrm>
            <a:off x="0" y="1596854"/>
            <a:ext cx="6860262" cy="2076837"/>
          </a:xfrm>
          <a:prstGeom prst="rect">
            <a:avLst/>
          </a:prstGeom>
          <a:noFill/>
          <a:ln>
            <a:noFill/>
          </a:ln>
        </p:spPr>
      </p:pic>
      <p:sp>
        <p:nvSpPr>
          <p:cNvPr id="258" name="Google Shape;258;g7f363ac161_0_467"/>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212C"/>
              </a:buClr>
              <a:buSzPts val="5400"/>
              <a:buFont typeface="Verdana"/>
              <a:buNone/>
              <a:defRPr sz="5400" b="0" i="0" u="none" strike="noStrike" cap="none">
                <a:solidFill>
                  <a:srgbClr val="00212C"/>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9" name="Google Shape;259;g7f363ac161_0_467"/>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marR="0" lvl="0" algn="ctr">
              <a:lnSpc>
                <a:spcPct val="100000"/>
              </a:lnSpc>
              <a:spcBef>
                <a:spcPts val="640"/>
              </a:spcBef>
              <a:spcAft>
                <a:spcPts val="0"/>
              </a:spcAft>
              <a:buClr>
                <a:srgbClr val="888A8C"/>
              </a:buClr>
              <a:buSzPts val="3200"/>
              <a:buFont typeface="Arial"/>
              <a:buNone/>
              <a:defRPr sz="3200" b="0" i="0" u="none" strike="noStrike" cap="none">
                <a:solidFill>
                  <a:srgbClr val="888A8C"/>
                </a:solidFill>
                <a:latin typeface="Verdana"/>
                <a:ea typeface="Verdana"/>
                <a:cs typeface="Verdana"/>
                <a:sym typeface="Verdana"/>
              </a:defRPr>
            </a:lvl1pPr>
            <a:lvl2pPr marR="0" lvl="1" algn="ctr">
              <a:lnSpc>
                <a:spcPct val="100000"/>
              </a:lnSpc>
              <a:spcBef>
                <a:spcPts val="560"/>
              </a:spcBef>
              <a:spcAft>
                <a:spcPts val="0"/>
              </a:spcAft>
              <a:buClr>
                <a:srgbClr val="888A8C"/>
              </a:buClr>
              <a:buSzPts val="2800"/>
              <a:buFont typeface="Arial"/>
              <a:buNone/>
              <a:defRPr sz="2800" b="0" i="0" u="none" strike="noStrike" cap="none">
                <a:solidFill>
                  <a:srgbClr val="888A8C"/>
                </a:solidFill>
                <a:latin typeface="Verdana"/>
                <a:ea typeface="Verdana"/>
                <a:cs typeface="Verdana"/>
                <a:sym typeface="Verdana"/>
              </a:defRPr>
            </a:lvl2pPr>
            <a:lvl3pPr marR="0" lvl="2" algn="ctr">
              <a:lnSpc>
                <a:spcPct val="100000"/>
              </a:lnSpc>
              <a:spcBef>
                <a:spcPts val="480"/>
              </a:spcBef>
              <a:spcAft>
                <a:spcPts val="0"/>
              </a:spcAft>
              <a:buClr>
                <a:srgbClr val="888A8C"/>
              </a:buClr>
              <a:buSzPts val="2400"/>
              <a:buFont typeface="Arial"/>
              <a:buNone/>
              <a:defRPr sz="2400" b="0" i="0" u="none" strike="noStrike" cap="none">
                <a:solidFill>
                  <a:srgbClr val="888A8C"/>
                </a:solidFill>
                <a:latin typeface="Verdana"/>
                <a:ea typeface="Verdana"/>
                <a:cs typeface="Verdana"/>
                <a:sym typeface="Verdana"/>
              </a:defRPr>
            </a:lvl3pPr>
            <a:lvl4pPr marR="0" lvl="3"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4pPr>
            <a:lvl5pPr marR="0" lvl="4"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5pPr>
            <a:lvl6pPr marR="0" lvl="5"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6pPr>
            <a:lvl7pPr marR="0" lvl="6"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7pPr>
            <a:lvl8pPr marR="0" lvl="7"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8pPr>
            <a:lvl9pPr marR="0" lvl="8" algn="ctr">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9pPr>
          </a:lstStyle>
          <a:p>
            <a:endParaRPr/>
          </a:p>
        </p:txBody>
      </p:sp>
      <p:sp>
        <p:nvSpPr>
          <p:cNvPr id="260" name="Google Shape;260;g7f363ac161_0_46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61" name="Google Shape;261;g7f363ac161_0_46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62" name="Google Shape;262;g7f363ac161_0_46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63" name="Google Shape;263;g7f363ac161_0_467"/>
          <p:cNvPicPr preferRelativeResize="0"/>
          <p:nvPr/>
        </p:nvPicPr>
        <p:blipFill rotWithShape="1">
          <a:blip r:embed="rId3">
            <a:alphaModFix/>
          </a:blip>
          <a:srcRect/>
          <a:stretch/>
        </p:blipFill>
        <p:spPr>
          <a:xfrm>
            <a:off x="3087445" y="152400"/>
            <a:ext cx="2191912" cy="9715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264"/>
        <p:cNvGrpSpPr/>
        <p:nvPr/>
      </p:nvGrpSpPr>
      <p:grpSpPr>
        <a:xfrm>
          <a:off x="0" y="0"/>
          <a:ext cx="0" cy="0"/>
          <a:chOff x="0" y="0"/>
          <a:chExt cx="0" cy="0"/>
        </a:xfrm>
      </p:grpSpPr>
      <p:sp>
        <p:nvSpPr>
          <p:cNvPr id="265" name="Google Shape;265;g7f363ac161_0_475"/>
          <p:cNvSpPr/>
          <p:nvPr/>
        </p:nvSpPr>
        <p:spPr>
          <a:xfrm>
            <a:off x="457200" y="1600200"/>
            <a:ext cx="8229600" cy="3352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266" name="Google Shape;266;g7f363ac161_0_475"/>
          <p:cNvSpPr txBox="1">
            <a:spLocks noGrp="1"/>
          </p:cNvSpPr>
          <p:nvPr>
            <p:ph type="title"/>
          </p:nvPr>
        </p:nvSpPr>
        <p:spPr>
          <a:xfrm>
            <a:off x="2743200" y="256814"/>
            <a:ext cx="5943600" cy="1143000"/>
          </a:xfrm>
          <a:prstGeom prst="rect">
            <a:avLst/>
          </a:prstGeom>
          <a:solidFill>
            <a:schemeClr val="accent5">
              <a:alpha val="66666"/>
            </a:schemeClr>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3800"/>
              <a:buFont typeface="Verdana"/>
              <a:buNone/>
              <a:defRPr sz="3800" b="0"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7" name="Google Shape;267;g7f363ac161_0_475"/>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268" name="Google Shape;268;g7f363ac161_0_47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69" name="Google Shape;269;g7f363ac161_0_47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70" name="Google Shape;270;g7f363ac161_0_47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71" name="Google Shape;271;g7f363ac161_0_475" descr="Decorative image of smiling kids"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272" name="Google Shape;272;g7f363ac161_0_475" descr="VTSS Logo" title="Decorative image"/>
          <p:cNvPicPr preferRelativeResize="0"/>
          <p:nvPr/>
        </p:nvPicPr>
        <p:blipFill rotWithShape="1">
          <a:blip r:embed="rId3">
            <a:alphaModFix/>
          </a:blip>
          <a:srcRect/>
          <a:stretch/>
        </p:blipFill>
        <p:spPr>
          <a:xfrm>
            <a:off x="304800" y="324571"/>
            <a:ext cx="1771650" cy="78527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273"/>
        <p:cNvGrpSpPr/>
        <p:nvPr/>
      </p:nvGrpSpPr>
      <p:grpSpPr>
        <a:xfrm>
          <a:off x="0" y="0"/>
          <a:ext cx="0" cy="0"/>
          <a:chOff x="0" y="0"/>
          <a:chExt cx="0" cy="0"/>
        </a:xfrm>
      </p:grpSpPr>
      <p:sp>
        <p:nvSpPr>
          <p:cNvPr id="274" name="Google Shape;274;g7f363ac161_0_484"/>
          <p:cNvSpPr/>
          <p:nvPr/>
        </p:nvSpPr>
        <p:spPr>
          <a:xfrm>
            <a:off x="457200" y="1600200"/>
            <a:ext cx="8229600" cy="3352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275" name="Google Shape;275;g7f363ac161_0_484"/>
          <p:cNvSpPr txBox="1">
            <a:spLocks noGrp="1"/>
          </p:cNvSpPr>
          <p:nvPr>
            <p:ph type="title"/>
          </p:nvPr>
        </p:nvSpPr>
        <p:spPr>
          <a:xfrm>
            <a:off x="2743200" y="256814"/>
            <a:ext cx="5943600" cy="1143000"/>
          </a:xfrm>
          <a:prstGeom prst="rect">
            <a:avLst/>
          </a:prstGeom>
          <a:solidFill>
            <a:schemeClr val="accent5">
              <a:alpha val="66666"/>
            </a:schemeClr>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3800"/>
              <a:buFont typeface="Verdana"/>
              <a:buNone/>
              <a:defRPr sz="3800" b="0"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6" name="Google Shape;276;g7f363ac161_0_484"/>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277" name="Google Shape;277;g7f363ac161_0_48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78" name="Google Shape;278;g7f363ac161_0_48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79" name="Google Shape;279;g7f363ac161_0_48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80" name="Google Shape;280;g7f363ac161_0_484" descr="Decorative image of professionals around a computer" title="Decorative image"/>
          <p:cNvPicPr preferRelativeResize="0"/>
          <p:nvPr/>
        </p:nvPicPr>
        <p:blipFill rotWithShape="1">
          <a:blip r:embed="rId2">
            <a:alphaModFix/>
          </a:blip>
          <a:srcRect t="5951" b="16049"/>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281" name="Google Shape;281;g7f363ac161_0_484" descr="VTSS Logo" title="Decorative image"/>
          <p:cNvPicPr preferRelativeResize="0"/>
          <p:nvPr/>
        </p:nvPicPr>
        <p:blipFill rotWithShape="1">
          <a:blip r:embed="rId3">
            <a:alphaModFix/>
          </a:blip>
          <a:srcRect/>
          <a:stretch/>
        </p:blipFill>
        <p:spPr>
          <a:xfrm>
            <a:off x="304800" y="324571"/>
            <a:ext cx="1771650" cy="78527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2"/>
        <p:cNvGrpSpPr/>
        <p:nvPr/>
      </p:nvGrpSpPr>
      <p:grpSpPr>
        <a:xfrm>
          <a:off x="0" y="0"/>
          <a:ext cx="0" cy="0"/>
          <a:chOff x="0" y="0"/>
          <a:chExt cx="0" cy="0"/>
        </a:xfrm>
      </p:grpSpPr>
      <p:sp>
        <p:nvSpPr>
          <p:cNvPr id="283" name="Google Shape;283;g7f363ac161_0_493"/>
          <p:cNvSpPr/>
          <p:nvPr/>
        </p:nvSpPr>
        <p:spPr>
          <a:xfrm>
            <a:off x="4648200" y="1600200"/>
            <a:ext cx="4038600" cy="3352800"/>
          </a:xfrm>
          <a:prstGeom prst="rect">
            <a:avLst/>
          </a:prstGeom>
          <a:solidFill>
            <a:srgbClr val="D2ED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284" name="Google Shape;284;g7f363ac161_0_493"/>
          <p:cNvSpPr/>
          <p:nvPr/>
        </p:nvSpPr>
        <p:spPr>
          <a:xfrm>
            <a:off x="457200" y="1600200"/>
            <a:ext cx="4038600" cy="3352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285" name="Google Shape;285;g7f363ac161_0_493"/>
          <p:cNvSpPr txBox="1">
            <a:spLocks noGrp="1"/>
          </p:cNvSpPr>
          <p:nvPr>
            <p:ph type="title"/>
          </p:nvPr>
        </p:nvSpPr>
        <p:spPr>
          <a:xfrm>
            <a:off x="2743200" y="256814"/>
            <a:ext cx="5943600" cy="1143000"/>
          </a:xfrm>
          <a:prstGeom prst="rect">
            <a:avLst/>
          </a:prstGeom>
          <a:solidFill>
            <a:schemeClr val="accent5">
              <a:alpha val="66666"/>
            </a:schemeClr>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3800"/>
              <a:buFont typeface="Verdana"/>
              <a:buNone/>
              <a:defRPr sz="3800" b="0"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6" name="Google Shape;286;g7f363ac161_0_493"/>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287" name="Google Shape;287;g7f363ac161_0_493"/>
          <p:cNvSpPr txBox="1">
            <a:spLocks noGrp="1"/>
          </p:cNvSpPr>
          <p:nvPr>
            <p:ph type="body" idx="2"/>
          </p:nvPr>
        </p:nvSpPr>
        <p:spPr>
          <a:xfrm>
            <a:off x="4648200" y="1600201"/>
            <a:ext cx="4038600" cy="3352800"/>
          </a:xfrm>
          <a:prstGeom prst="rect">
            <a:avLst/>
          </a:prstGeom>
          <a:solidFill>
            <a:schemeClr val="lt2"/>
          </a:solid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288" name="Google Shape;288;g7f363ac161_0_49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89" name="Google Shape;289;g7f363ac161_0_49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90" name="Google Shape;290;g7f363ac161_0_49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1" name="Google Shape;291;g7f363ac161_0_493" descr="Decorative image of smiling students shoulder-to-shoulder"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292" name="Google Shape;292;g7f363ac161_0_493" descr="VTSS Logo" title="Decorative image"/>
          <p:cNvPicPr preferRelativeResize="0"/>
          <p:nvPr/>
        </p:nvPicPr>
        <p:blipFill rotWithShape="1">
          <a:blip r:embed="rId3">
            <a:alphaModFix/>
          </a:blip>
          <a:srcRect/>
          <a:stretch/>
        </p:blipFill>
        <p:spPr>
          <a:xfrm>
            <a:off x="304800" y="324571"/>
            <a:ext cx="1771650" cy="78527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3"/>
        <p:cNvGrpSpPr/>
        <p:nvPr/>
      </p:nvGrpSpPr>
      <p:grpSpPr>
        <a:xfrm>
          <a:off x="0" y="0"/>
          <a:ext cx="0" cy="0"/>
          <a:chOff x="0" y="0"/>
          <a:chExt cx="0" cy="0"/>
        </a:xfrm>
      </p:grpSpPr>
      <p:sp>
        <p:nvSpPr>
          <p:cNvPr id="294" name="Google Shape;294;g7f363ac161_0_50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4000"/>
              <a:buFont typeface="Verdana"/>
              <a:buNone/>
              <a:defRPr sz="4000" b="1"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5" name="Google Shape;295;g7f363ac161_0_50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1pPr>
            <a:lvl2pPr marL="914400" marR="0" lvl="1" indent="-228600" algn="l">
              <a:lnSpc>
                <a:spcPct val="100000"/>
              </a:lnSpc>
              <a:spcBef>
                <a:spcPts val="360"/>
              </a:spcBef>
              <a:spcAft>
                <a:spcPts val="0"/>
              </a:spcAft>
              <a:buClr>
                <a:srgbClr val="888A8C"/>
              </a:buClr>
              <a:buSzPts val="1800"/>
              <a:buFont typeface="Arial"/>
              <a:buNone/>
              <a:defRPr sz="1800" b="0" i="0" u="none" strike="noStrike" cap="none">
                <a:solidFill>
                  <a:srgbClr val="888A8C"/>
                </a:solidFill>
                <a:latin typeface="Verdana"/>
                <a:ea typeface="Verdana"/>
                <a:cs typeface="Verdana"/>
                <a:sym typeface="Verdana"/>
              </a:defRPr>
            </a:lvl2pPr>
            <a:lvl3pPr marL="1371600" marR="0" lvl="2" indent="-228600" algn="l">
              <a:lnSpc>
                <a:spcPct val="100000"/>
              </a:lnSpc>
              <a:spcBef>
                <a:spcPts val="320"/>
              </a:spcBef>
              <a:spcAft>
                <a:spcPts val="0"/>
              </a:spcAft>
              <a:buClr>
                <a:srgbClr val="888A8C"/>
              </a:buClr>
              <a:buSzPts val="1600"/>
              <a:buFont typeface="Arial"/>
              <a:buNone/>
              <a:defRPr sz="1600" b="0" i="0" u="none" strike="noStrike" cap="none">
                <a:solidFill>
                  <a:srgbClr val="888A8C"/>
                </a:solidFill>
                <a:latin typeface="Verdana"/>
                <a:ea typeface="Verdana"/>
                <a:cs typeface="Verdana"/>
                <a:sym typeface="Verdana"/>
              </a:defRPr>
            </a:lvl3pPr>
            <a:lvl4pPr marL="1828800" marR="0" lvl="3"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4pPr>
            <a:lvl5pPr marL="2286000" marR="0" lvl="4"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5pPr>
            <a:lvl6pPr marL="2743200" marR="0" lvl="5"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6pPr>
            <a:lvl7pPr marL="3200400" marR="0" lvl="6"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7pPr>
            <a:lvl8pPr marL="3657600" marR="0" lvl="7"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8pPr>
            <a:lvl9pPr marL="4114800" marR="0" lvl="8"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9pPr>
          </a:lstStyle>
          <a:p>
            <a:endParaRPr/>
          </a:p>
        </p:txBody>
      </p:sp>
      <p:sp>
        <p:nvSpPr>
          <p:cNvPr id="296" name="Google Shape;296;g7f363ac161_0_50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97" name="Google Shape;297;g7f363ac161_0_50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98" name="Google Shape;298;g7f363ac161_0_50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99" name="Google Shape;299;g7f363ac161_0_504"/>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pic>
        <p:nvPicPr>
          <p:cNvPr id="300" name="Google Shape;300;g7f363ac161_0_504" descr="Decorative image of professionals working around a table" title="Decorative image"/>
          <p:cNvPicPr preferRelativeResize="0"/>
          <p:nvPr/>
        </p:nvPicPr>
        <p:blipFill rotWithShape="1">
          <a:blip r:embed="rId2">
            <a:alphaModFix/>
          </a:blip>
          <a:srcRect/>
          <a:stretch/>
        </p:blipFill>
        <p:spPr>
          <a:xfrm>
            <a:off x="-1" y="0"/>
            <a:ext cx="6857999" cy="1660922"/>
          </a:xfrm>
          <a:prstGeom prst="rect">
            <a:avLst/>
          </a:prstGeom>
          <a:noFill/>
          <a:ln>
            <a:noFill/>
          </a:ln>
          <a:effectLst>
            <a:reflection stA="52000" endA="300" endPos="35000" fadeDir="5400012" sy="-100000" algn="bl" rotWithShape="0"/>
          </a:effectLst>
        </p:spPr>
      </p:pic>
      <p:pic>
        <p:nvPicPr>
          <p:cNvPr id="301" name="Google Shape;301;g7f363ac161_0_504"/>
          <p:cNvPicPr preferRelativeResize="0"/>
          <p:nvPr/>
        </p:nvPicPr>
        <p:blipFill rotWithShape="1">
          <a:blip r:embed="rId3">
            <a:alphaModFix/>
          </a:blip>
          <a:srcRect/>
          <a:stretch/>
        </p:blipFill>
        <p:spPr>
          <a:xfrm>
            <a:off x="76200" y="47627"/>
            <a:ext cx="1160424" cy="5143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02"/>
        <p:cNvGrpSpPr/>
        <p:nvPr/>
      </p:nvGrpSpPr>
      <p:grpSpPr>
        <a:xfrm>
          <a:off x="0" y="0"/>
          <a:ext cx="0" cy="0"/>
          <a:chOff x="0" y="0"/>
          <a:chExt cx="0" cy="0"/>
        </a:xfrm>
      </p:grpSpPr>
      <p:sp>
        <p:nvSpPr>
          <p:cNvPr id="303" name="Google Shape;303;g7f363ac161_0_51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4000"/>
              <a:buFont typeface="Verdana"/>
              <a:buNone/>
              <a:defRPr sz="4000" b="1"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4" name="Google Shape;304;g7f363ac161_0_51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1pPr>
            <a:lvl2pPr marL="914400" marR="0" lvl="1" indent="-228600" algn="l">
              <a:lnSpc>
                <a:spcPct val="100000"/>
              </a:lnSpc>
              <a:spcBef>
                <a:spcPts val="360"/>
              </a:spcBef>
              <a:spcAft>
                <a:spcPts val="0"/>
              </a:spcAft>
              <a:buClr>
                <a:srgbClr val="888A8C"/>
              </a:buClr>
              <a:buSzPts val="1800"/>
              <a:buFont typeface="Arial"/>
              <a:buNone/>
              <a:defRPr sz="1800" b="0" i="0" u="none" strike="noStrike" cap="none">
                <a:solidFill>
                  <a:srgbClr val="888A8C"/>
                </a:solidFill>
                <a:latin typeface="Verdana"/>
                <a:ea typeface="Verdana"/>
                <a:cs typeface="Verdana"/>
                <a:sym typeface="Verdana"/>
              </a:defRPr>
            </a:lvl2pPr>
            <a:lvl3pPr marL="1371600" marR="0" lvl="2" indent="-228600" algn="l">
              <a:lnSpc>
                <a:spcPct val="100000"/>
              </a:lnSpc>
              <a:spcBef>
                <a:spcPts val="320"/>
              </a:spcBef>
              <a:spcAft>
                <a:spcPts val="0"/>
              </a:spcAft>
              <a:buClr>
                <a:srgbClr val="888A8C"/>
              </a:buClr>
              <a:buSzPts val="1600"/>
              <a:buFont typeface="Arial"/>
              <a:buNone/>
              <a:defRPr sz="1600" b="0" i="0" u="none" strike="noStrike" cap="none">
                <a:solidFill>
                  <a:srgbClr val="888A8C"/>
                </a:solidFill>
                <a:latin typeface="Verdana"/>
                <a:ea typeface="Verdana"/>
                <a:cs typeface="Verdana"/>
                <a:sym typeface="Verdana"/>
              </a:defRPr>
            </a:lvl3pPr>
            <a:lvl4pPr marL="1828800" marR="0" lvl="3"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4pPr>
            <a:lvl5pPr marL="2286000" marR="0" lvl="4"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5pPr>
            <a:lvl6pPr marL="2743200" marR="0" lvl="5"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6pPr>
            <a:lvl7pPr marL="3200400" marR="0" lvl="6"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7pPr>
            <a:lvl8pPr marL="3657600" marR="0" lvl="7"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8pPr>
            <a:lvl9pPr marL="4114800" marR="0" lvl="8"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9pPr>
          </a:lstStyle>
          <a:p>
            <a:endParaRPr/>
          </a:p>
        </p:txBody>
      </p:sp>
      <p:sp>
        <p:nvSpPr>
          <p:cNvPr id="305" name="Google Shape;305;g7f363ac161_0_5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06" name="Google Shape;306;g7f363ac161_0_5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07" name="Google Shape;307;g7f363ac161_0_5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08" name="Google Shape;308;g7f363ac161_0_513"/>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pic>
        <p:nvPicPr>
          <p:cNvPr id="309" name="Google Shape;309;g7f363ac161_0_513" descr="Decorative image of professionals around a table" title="Decorative image"/>
          <p:cNvPicPr preferRelativeResize="0"/>
          <p:nvPr/>
        </p:nvPicPr>
        <p:blipFill rotWithShape="1">
          <a:blip r:embed="rId2">
            <a:alphaModFix/>
          </a:blip>
          <a:srcRect/>
          <a:stretch/>
        </p:blipFill>
        <p:spPr>
          <a:xfrm>
            <a:off x="-1" y="0"/>
            <a:ext cx="6857999" cy="1660922"/>
          </a:xfrm>
          <a:prstGeom prst="rect">
            <a:avLst/>
          </a:prstGeom>
          <a:noFill/>
          <a:ln>
            <a:noFill/>
          </a:ln>
          <a:effectLst>
            <a:reflection stA="52000" endA="300" endPos="35000" fadeDir="5400012" sy="-100000" algn="bl" rotWithShape="0"/>
          </a:effectLst>
        </p:spPr>
      </p:pic>
      <p:pic>
        <p:nvPicPr>
          <p:cNvPr id="310" name="Google Shape;310;g7f363ac161_0_513" descr="VTSS Logo" title="Decorative image"/>
          <p:cNvPicPr preferRelativeResize="0"/>
          <p:nvPr/>
        </p:nvPicPr>
        <p:blipFill rotWithShape="1">
          <a:blip r:embed="rId3">
            <a:alphaModFix/>
          </a:blip>
          <a:srcRect/>
          <a:stretch/>
        </p:blipFill>
        <p:spPr>
          <a:xfrm>
            <a:off x="76200" y="47627"/>
            <a:ext cx="1160424" cy="5143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11"/>
        <p:cNvGrpSpPr/>
        <p:nvPr/>
      </p:nvGrpSpPr>
      <p:grpSpPr>
        <a:xfrm>
          <a:off x="0" y="0"/>
          <a:ext cx="0" cy="0"/>
          <a:chOff x="0" y="0"/>
          <a:chExt cx="0" cy="0"/>
        </a:xfrm>
      </p:grpSpPr>
      <p:sp>
        <p:nvSpPr>
          <p:cNvPr id="312" name="Google Shape;312;g7f363ac161_0_52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4000"/>
              <a:buFont typeface="Verdana"/>
              <a:buNone/>
              <a:defRPr sz="4000" b="1"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3" name="Google Shape;313;g7f363ac161_0_52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1pPr>
            <a:lvl2pPr marL="914400" marR="0" lvl="1" indent="-228600" algn="l">
              <a:lnSpc>
                <a:spcPct val="100000"/>
              </a:lnSpc>
              <a:spcBef>
                <a:spcPts val="360"/>
              </a:spcBef>
              <a:spcAft>
                <a:spcPts val="0"/>
              </a:spcAft>
              <a:buClr>
                <a:srgbClr val="888A8C"/>
              </a:buClr>
              <a:buSzPts val="1800"/>
              <a:buFont typeface="Arial"/>
              <a:buNone/>
              <a:defRPr sz="1800" b="0" i="0" u="none" strike="noStrike" cap="none">
                <a:solidFill>
                  <a:srgbClr val="888A8C"/>
                </a:solidFill>
                <a:latin typeface="Verdana"/>
                <a:ea typeface="Verdana"/>
                <a:cs typeface="Verdana"/>
                <a:sym typeface="Verdana"/>
              </a:defRPr>
            </a:lvl2pPr>
            <a:lvl3pPr marL="1371600" marR="0" lvl="2" indent="-228600" algn="l">
              <a:lnSpc>
                <a:spcPct val="100000"/>
              </a:lnSpc>
              <a:spcBef>
                <a:spcPts val="320"/>
              </a:spcBef>
              <a:spcAft>
                <a:spcPts val="0"/>
              </a:spcAft>
              <a:buClr>
                <a:srgbClr val="888A8C"/>
              </a:buClr>
              <a:buSzPts val="1600"/>
              <a:buFont typeface="Arial"/>
              <a:buNone/>
              <a:defRPr sz="1600" b="0" i="0" u="none" strike="noStrike" cap="none">
                <a:solidFill>
                  <a:srgbClr val="888A8C"/>
                </a:solidFill>
                <a:latin typeface="Verdana"/>
                <a:ea typeface="Verdana"/>
                <a:cs typeface="Verdana"/>
                <a:sym typeface="Verdana"/>
              </a:defRPr>
            </a:lvl3pPr>
            <a:lvl4pPr marL="1828800" marR="0" lvl="3"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4pPr>
            <a:lvl5pPr marL="2286000" marR="0" lvl="4"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5pPr>
            <a:lvl6pPr marL="2743200" marR="0" lvl="5"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6pPr>
            <a:lvl7pPr marL="3200400" marR="0" lvl="6"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7pPr>
            <a:lvl8pPr marL="3657600" marR="0" lvl="7"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8pPr>
            <a:lvl9pPr marL="4114800" marR="0" lvl="8"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9pPr>
          </a:lstStyle>
          <a:p>
            <a:endParaRPr/>
          </a:p>
        </p:txBody>
      </p:sp>
      <p:sp>
        <p:nvSpPr>
          <p:cNvPr id="314" name="Google Shape;314;g7f363ac161_0_5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15" name="Google Shape;315;g7f363ac161_0_5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16" name="Google Shape;316;g7f363ac161_0_5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17" name="Google Shape;317;g7f363ac161_0_522"/>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pic>
        <p:nvPicPr>
          <p:cNvPr id="318" name="Google Shape;318;g7f363ac161_0_522" descr="Decorative image of smiling teenagers at a library" title="Decorative image"/>
          <p:cNvPicPr preferRelativeResize="0"/>
          <p:nvPr/>
        </p:nvPicPr>
        <p:blipFill rotWithShape="1">
          <a:blip r:embed="rId2">
            <a:alphaModFix/>
          </a:blip>
          <a:srcRect/>
          <a:stretch/>
        </p:blipFill>
        <p:spPr>
          <a:xfrm>
            <a:off x="-1" y="0"/>
            <a:ext cx="6857999" cy="1660922"/>
          </a:xfrm>
          <a:prstGeom prst="rect">
            <a:avLst/>
          </a:prstGeom>
          <a:noFill/>
          <a:ln>
            <a:noFill/>
          </a:ln>
          <a:effectLst>
            <a:reflection stA="52000" endA="300" endPos="35000" fadeDir="5400012" sy="-100000" algn="bl" rotWithShape="0"/>
          </a:effectLst>
        </p:spPr>
      </p:pic>
      <p:pic>
        <p:nvPicPr>
          <p:cNvPr id="319" name="Google Shape;319;g7f363ac161_0_522" descr="VTSS Logo" title="Decorative image"/>
          <p:cNvPicPr preferRelativeResize="0"/>
          <p:nvPr/>
        </p:nvPicPr>
        <p:blipFill rotWithShape="1">
          <a:blip r:embed="rId3">
            <a:alphaModFix/>
          </a:blip>
          <a:srcRect/>
          <a:stretch/>
        </p:blipFill>
        <p:spPr>
          <a:xfrm>
            <a:off x="76200" y="47627"/>
            <a:ext cx="1160424" cy="5143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20"/>
        <p:cNvGrpSpPr/>
        <p:nvPr/>
      </p:nvGrpSpPr>
      <p:grpSpPr>
        <a:xfrm>
          <a:off x="0" y="0"/>
          <a:ext cx="0" cy="0"/>
          <a:chOff x="0" y="0"/>
          <a:chExt cx="0" cy="0"/>
        </a:xfrm>
      </p:grpSpPr>
      <p:sp>
        <p:nvSpPr>
          <p:cNvPr id="321" name="Google Shape;321;g7f363ac161_0_53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4000"/>
              <a:buFont typeface="Verdana"/>
              <a:buNone/>
              <a:defRPr sz="4000" b="1"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22" name="Google Shape;322;g7f363ac161_0_53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00"/>
              </a:spcBef>
              <a:spcAft>
                <a:spcPts val="0"/>
              </a:spcAft>
              <a:buClr>
                <a:srgbClr val="888A8C"/>
              </a:buClr>
              <a:buSzPts val="2000"/>
              <a:buFont typeface="Arial"/>
              <a:buNone/>
              <a:defRPr sz="2000" b="0" i="0" u="none" strike="noStrike" cap="none">
                <a:solidFill>
                  <a:srgbClr val="888A8C"/>
                </a:solidFill>
                <a:latin typeface="Verdana"/>
                <a:ea typeface="Verdana"/>
                <a:cs typeface="Verdana"/>
                <a:sym typeface="Verdana"/>
              </a:defRPr>
            </a:lvl1pPr>
            <a:lvl2pPr marL="914400" marR="0" lvl="1" indent="-228600" algn="l">
              <a:lnSpc>
                <a:spcPct val="100000"/>
              </a:lnSpc>
              <a:spcBef>
                <a:spcPts val="360"/>
              </a:spcBef>
              <a:spcAft>
                <a:spcPts val="0"/>
              </a:spcAft>
              <a:buClr>
                <a:srgbClr val="888A8C"/>
              </a:buClr>
              <a:buSzPts val="1800"/>
              <a:buFont typeface="Arial"/>
              <a:buNone/>
              <a:defRPr sz="1800" b="0" i="0" u="none" strike="noStrike" cap="none">
                <a:solidFill>
                  <a:srgbClr val="888A8C"/>
                </a:solidFill>
                <a:latin typeface="Verdana"/>
                <a:ea typeface="Verdana"/>
                <a:cs typeface="Verdana"/>
                <a:sym typeface="Verdana"/>
              </a:defRPr>
            </a:lvl2pPr>
            <a:lvl3pPr marL="1371600" marR="0" lvl="2" indent="-228600" algn="l">
              <a:lnSpc>
                <a:spcPct val="100000"/>
              </a:lnSpc>
              <a:spcBef>
                <a:spcPts val="320"/>
              </a:spcBef>
              <a:spcAft>
                <a:spcPts val="0"/>
              </a:spcAft>
              <a:buClr>
                <a:srgbClr val="888A8C"/>
              </a:buClr>
              <a:buSzPts val="1600"/>
              <a:buFont typeface="Arial"/>
              <a:buNone/>
              <a:defRPr sz="1600" b="0" i="0" u="none" strike="noStrike" cap="none">
                <a:solidFill>
                  <a:srgbClr val="888A8C"/>
                </a:solidFill>
                <a:latin typeface="Verdana"/>
                <a:ea typeface="Verdana"/>
                <a:cs typeface="Verdana"/>
                <a:sym typeface="Verdana"/>
              </a:defRPr>
            </a:lvl3pPr>
            <a:lvl4pPr marL="1828800" marR="0" lvl="3"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4pPr>
            <a:lvl5pPr marL="2286000" marR="0" lvl="4"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5pPr>
            <a:lvl6pPr marL="2743200" marR="0" lvl="5"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6pPr>
            <a:lvl7pPr marL="3200400" marR="0" lvl="6"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7pPr>
            <a:lvl8pPr marL="3657600" marR="0" lvl="7"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8pPr>
            <a:lvl9pPr marL="4114800" marR="0" lvl="8" indent="-228600" algn="l">
              <a:lnSpc>
                <a:spcPct val="100000"/>
              </a:lnSpc>
              <a:spcBef>
                <a:spcPts val="280"/>
              </a:spcBef>
              <a:spcAft>
                <a:spcPts val="0"/>
              </a:spcAft>
              <a:buClr>
                <a:srgbClr val="888A8C"/>
              </a:buClr>
              <a:buSzPts val="1400"/>
              <a:buFont typeface="Arial"/>
              <a:buNone/>
              <a:defRPr sz="1400" b="0" i="0" u="none" strike="noStrike" cap="none">
                <a:solidFill>
                  <a:srgbClr val="888A8C"/>
                </a:solidFill>
                <a:latin typeface="Verdana"/>
                <a:ea typeface="Verdana"/>
                <a:cs typeface="Verdana"/>
                <a:sym typeface="Verdana"/>
              </a:defRPr>
            </a:lvl9pPr>
          </a:lstStyle>
          <a:p>
            <a:endParaRPr/>
          </a:p>
        </p:txBody>
      </p:sp>
      <p:sp>
        <p:nvSpPr>
          <p:cNvPr id="323" name="Google Shape;323;g7f363ac161_0_5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24" name="Google Shape;324;g7f363ac161_0_5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25" name="Google Shape;325;g7f363ac161_0_5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26" name="Google Shape;326;g7f363ac161_0_531"/>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pic>
        <p:nvPicPr>
          <p:cNvPr id="327" name="Google Shape;327;g7f363ac161_0_531" descr="Decorative image of smiling professionals around a computer" title="Decorative image"/>
          <p:cNvPicPr preferRelativeResize="0"/>
          <p:nvPr/>
        </p:nvPicPr>
        <p:blipFill rotWithShape="1">
          <a:blip r:embed="rId2">
            <a:alphaModFix/>
          </a:blip>
          <a:srcRect/>
          <a:stretch/>
        </p:blipFill>
        <p:spPr>
          <a:xfrm>
            <a:off x="1" y="0"/>
            <a:ext cx="6857997" cy="1660922"/>
          </a:xfrm>
          <a:prstGeom prst="rect">
            <a:avLst/>
          </a:prstGeom>
          <a:noFill/>
          <a:ln>
            <a:noFill/>
          </a:ln>
          <a:effectLst>
            <a:reflection stA="52000" endA="300" endPos="35000" fadeDir="5400012" sy="-100000" algn="bl" rotWithShape="0"/>
          </a:effectLst>
        </p:spPr>
      </p:pic>
      <p:pic>
        <p:nvPicPr>
          <p:cNvPr id="328" name="Google Shape;328;g7f363ac161_0_531" descr="VTSS Logo" title="Decorative image"/>
          <p:cNvPicPr preferRelativeResize="0"/>
          <p:nvPr/>
        </p:nvPicPr>
        <p:blipFill rotWithShape="1">
          <a:blip r:embed="rId3">
            <a:alphaModFix/>
          </a:blip>
          <a:srcRect/>
          <a:stretch/>
        </p:blipFill>
        <p:spPr>
          <a:xfrm>
            <a:off x="76200" y="47627"/>
            <a:ext cx="1160424" cy="51435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9"/>
        <p:cNvGrpSpPr/>
        <p:nvPr/>
      </p:nvGrpSpPr>
      <p:grpSpPr>
        <a:xfrm>
          <a:off x="0" y="0"/>
          <a:ext cx="0" cy="0"/>
          <a:chOff x="0" y="0"/>
          <a:chExt cx="0" cy="0"/>
        </a:xfrm>
      </p:grpSpPr>
      <p:sp>
        <p:nvSpPr>
          <p:cNvPr id="330" name="Google Shape;330;g7f363ac161_0_540"/>
          <p:cNvSpPr/>
          <p:nvPr/>
        </p:nvSpPr>
        <p:spPr>
          <a:xfrm>
            <a:off x="4648200" y="2175510"/>
            <a:ext cx="4038600" cy="399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331" name="Google Shape;331;g7f363ac161_0_540"/>
          <p:cNvSpPr/>
          <p:nvPr/>
        </p:nvSpPr>
        <p:spPr>
          <a:xfrm>
            <a:off x="457200" y="2175510"/>
            <a:ext cx="4038600" cy="3996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332" name="Google Shape;332;g7f363ac161_0_540"/>
          <p:cNvSpPr txBox="1">
            <a:spLocks noGrp="1"/>
          </p:cNvSpPr>
          <p:nvPr>
            <p:ph type="title"/>
          </p:nvPr>
        </p:nvSpPr>
        <p:spPr>
          <a:xfrm>
            <a:off x="457200" y="274638"/>
            <a:ext cx="8229600" cy="1143000"/>
          </a:xfrm>
          <a:prstGeom prst="rect">
            <a:avLst/>
          </a:prstGeom>
          <a:solidFill>
            <a:schemeClr val="accent5">
              <a:alpha val="66666"/>
            </a:schemeClr>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3" name="Google Shape;333;g7f363ac161_0_540"/>
          <p:cNvSpPr txBox="1">
            <a:spLocks noGrp="1"/>
          </p:cNvSpPr>
          <p:nvPr>
            <p:ph type="body" idx="1"/>
          </p:nvPr>
        </p:nvSpPr>
        <p:spPr>
          <a:xfrm>
            <a:off x="914400" y="1524000"/>
            <a:ext cx="3582900" cy="651000"/>
          </a:xfrm>
          <a:prstGeom prst="rect">
            <a:avLst/>
          </a:prstGeom>
          <a:solidFill>
            <a:srgbClr val="E7F3D8"/>
          </a:solidFill>
          <a:ln>
            <a:noFill/>
          </a:ln>
        </p:spPr>
        <p:txBody>
          <a:bodyPr spcFirstLastPara="1" wrap="square" lIns="91425" tIns="45700" rIns="91425" bIns="45700" anchor="b" anchorCtr="0">
            <a:noAutofit/>
          </a:bodyPr>
          <a:lstStyle>
            <a:lvl1pPr marL="457200" marR="0" lvl="0" indent="-228600" algn="l">
              <a:lnSpc>
                <a:spcPct val="100000"/>
              </a:lnSpc>
              <a:spcBef>
                <a:spcPts val="420"/>
              </a:spcBef>
              <a:spcAft>
                <a:spcPts val="0"/>
              </a:spcAft>
              <a:buClr>
                <a:schemeClr val="dk1"/>
              </a:buClr>
              <a:buSzPts val="2100"/>
              <a:buFont typeface="Arial"/>
              <a:buNone/>
              <a:defRPr sz="2100" b="1" i="0" u="none" strike="noStrike" cap="none">
                <a:solidFill>
                  <a:schemeClr val="dk1"/>
                </a:solidFill>
                <a:latin typeface="Verdana"/>
                <a:ea typeface="Verdana"/>
                <a:cs typeface="Verdana"/>
                <a:sym typeface="Verdana"/>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Verdana"/>
                <a:ea typeface="Verdana"/>
                <a:cs typeface="Verdana"/>
                <a:sym typeface="Verdana"/>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Verdana"/>
                <a:ea typeface="Verdana"/>
                <a:cs typeface="Verdana"/>
                <a:sym typeface="Verdana"/>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334" name="Google Shape;334;g7f363ac161_0_54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9pPr>
          </a:lstStyle>
          <a:p>
            <a:endParaRPr/>
          </a:p>
        </p:txBody>
      </p:sp>
      <p:sp>
        <p:nvSpPr>
          <p:cNvPr id="335" name="Google Shape;335;g7f363ac161_0_540"/>
          <p:cNvSpPr txBox="1">
            <a:spLocks noGrp="1"/>
          </p:cNvSpPr>
          <p:nvPr>
            <p:ph type="body" idx="3"/>
          </p:nvPr>
        </p:nvSpPr>
        <p:spPr>
          <a:xfrm>
            <a:off x="5105400" y="1535113"/>
            <a:ext cx="3581400" cy="639900"/>
          </a:xfrm>
          <a:prstGeom prst="rect">
            <a:avLst/>
          </a:prstGeom>
          <a:solidFill>
            <a:srgbClr val="E7F3D8"/>
          </a:solidFill>
          <a:ln>
            <a:noFill/>
          </a:ln>
        </p:spPr>
        <p:txBody>
          <a:bodyPr spcFirstLastPara="1" wrap="square" lIns="91425" tIns="45700" rIns="91425" bIns="45700" anchor="b" anchorCtr="0">
            <a:noAutofit/>
          </a:bodyPr>
          <a:lstStyle>
            <a:lvl1pPr marL="457200" marR="0" lvl="0" indent="-228600" algn="l">
              <a:lnSpc>
                <a:spcPct val="100000"/>
              </a:lnSpc>
              <a:spcBef>
                <a:spcPts val="420"/>
              </a:spcBef>
              <a:spcAft>
                <a:spcPts val="0"/>
              </a:spcAft>
              <a:buClr>
                <a:schemeClr val="dk1"/>
              </a:buClr>
              <a:buSzPts val="2100"/>
              <a:buFont typeface="Arial"/>
              <a:buNone/>
              <a:defRPr sz="2100" b="1" i="0" u="none" strike="noStrike" cap="none">
                <a:solidFill>
                  <a:schemeClr val="dk1"/>
                </a:solidFill>
                <a:latin typeface="Verdana"/>
                <a:ea typeface="Verdana"/>
                <a:cs typeface="Verdana"/>
                <a:sym typeface="Verdana"/>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Verdana"/>
                <a:ea typeface="Verdana"/>
                <a:cs typeface="Verdana"/>
                <a:sym typeface="Verdana"/>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Verdana"/>
                <a:ea typeface="Verdana"/>
                <a:cs typeface="Verdana"/>
                <a:sym typeface="Verdana"/>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336" name="Google Shape;336;g7f363ac161_0_54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9pPr>
          </a:lstStyle>
          <a:p>
            <a:endParaRPr/>
          </a:p>
        </p:txBody>
      </p:sp>
      <p:sp>
        <p:nvSpPr>
          <p:cNvPr id="337" name="Google Shape;337;g7f363ac161_0_54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38" name="Google Shape;338;g7f363ac161_0_54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39" name="Google Shape;339;g7f363ac161_0_54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40" name="Google Shape;340;g7f363ac161_0_540"/>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341" name="Google Shape;341;g7f363ac161_0_540"/>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pic>
        <p:nvPicPr>
          <p:cNvPr id="342" name="Google Shape;342;g7f363ac161_0_540" descr="VTSS Logo" title="Decorative image"/>
          <p:cNvPicPr preferRelativeResize="0"/>
          <p:nvPr/>
        </p:nvPicPr>
        <p:blipFill rotWithShape="1">
          <a:blip r:embed="rId2">
            <a:alphaModFix/>
          </a:blip>
          <a:srcRect/>
          <a:stretch/>
        </p:blipFill>
        <p:spPr>
          <a:xfrm>
            <a:off x="3981450" y="6212977"/>
            <a:ext cx="885824" cy="3926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3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343"/>
        <p:cNvGrpSpPr/>
        <p:nvPr/>
      </p:nvGrpSpPr>
      <p:grpSpPr>
        <a:xfrm>
          <a:off x="0" y="0"/>
          <a:ext cx="0" cy="0"/>
          <a:chOff x="0" y="0"/>
          <a:chExt cx="0" cy="0"/>
        </a:xfrm>
      </p:grpSpPr>
      <p:sp>
        <p:nvSpPr>
          <p:cNvPr id="344" name="Google Shape;344;g7f363ac161_0_55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45" name="Google Shape;345;g7f363ac161_0_55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46" name="Google Shape;346;g7f363ac161_0_55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47" name="Google Shape;347;g7f363ac161_0_554" descr="VTSS Logo" title="Decorative image"/>
          <p:cNvPicPr preferRelativeResize="0"/>
          <p:nvPr/>
        </p:nvPicPr>
        <p:blipFill rotWithShape="1">
          <a:blip r:embed="rId2">
            <a:alphaModFix/>
          </a:blip>
          <a:srcRect/>
          <a:stretch/>
        </p:blipFill>
        <p:spPr>
          <a:xfrm>
            <a:off x="3981450" y="6212977"/>
            <a:ext cx="885824" cy="39263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solidFill>
          <a:schemeClr val="lt2"/>
        </a:solidFill>
        <a:effectLst/>
      </p:bgPr>
    </p:bg>
    <p:spTree>
      <p:nvGrpSpPr>
        <p:cNvPr id="1" name="Shape 348"/>
        <p:cNvGrpSpPr/>
        <p:nvPr/>
      </p:nvGrpSpPr>
      <p:grpSpPr>
        <a:xfrm>
          <a:off x="0" y="0"/>
          <a:ext cx="0" cy="0"/>
          <a:chOff x="0" y="0"/>
          <a:chExt cx="0" cy="0"/>
        </a:xfrm>
      </p:grpSpPr>
      <p:sp>
        <p:nvSpPr>
          <p:cNvPr id="349" name="Google Shape;349;g7f363ac161_0_559"/>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dk1"/>
              </a:buClr>
              <a:buSzPts val="2000"/>
              <a:buFont typeface="Verdana"/>
              <a:buNone/>
              <a:defRPr sz="2000" b="1"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0" name="Google Shape;350;g7f363ac161_0_559"/>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351" name="Google Shape;351;g7f363ac161_0_559"/>
          <p:cNvSpPr txBox="1">
            <a:spLocks noGrp="1"/>
          </p:cNvSpPr>
          <p:nvPr>
            <p:ph type="body" idx="2"/>
          </p:nvPr>
        </p:nvSpPr>
        <p:spPr>
          <a:xfrm>
            <a:off x="457200" y="1435100"/>
            <a:ext cx="3008400" cy="4691100"/>
          </a:xfrm>
          <a:prstGeom prst="rect">
            <a:avLst/>
          </a:prstGeom>
          <a:solidFill>
            <a:srgbClr val="E7F3D8"/>
          </a:solidFill>
          <a:ln>
            <a:noFill/>
          </a:ln>
        </p:spPr>
        <p:txBody>
          <a:bodyPr spcFirstLastPara="1" wrap="square" lIns="91425" tIns="45700" rIns="91425" bIns="45700" anchor="t" anchorCtr="0">
            <a:noAutofit/>
          </a:bodyPr>
          <a:lstStyle>
            <a:lvl1pPr marL="457200" marR="0" lvl="0" indent="-228600" algn="l">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Verdana"/>
                <a:ea typeface="Verdana"/>
                <a:cs typeface="Verdana"/>
                <a:sym typeface="Verdana"/>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9pPr>
          </a:lstStyle>
          <a:p>
            <a:endParaRPr/>
          </a:p>
        </p:txBody>
      </p:sp>
      <p:sp>
        <p:nvSpPr>
          <p:cNvPr id="352" name="Google Shape;352;g7f363ac161_0_55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53" name="Google Shape;353;g7f363ac161_0_55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54" name="Google Shape;354;g7f363ac161_0_5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55" name="Google Shape;355;g7f363ac161_0_559"/>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pic>
        <p:nvPicPr>
          <p:cNvPr id="356" name="Google Shape;356;g7f363ac161_0_559" descr="VTSS Logo" title="Decorative image"/>
          <p:cNvPicPr preferRelativeResize="0"/>
          <p:nvPr/>
        </p:nvPicPr>
        <p:blipFill rotWithShape="1">
          <a:blip r:embed="rId2">
            <a:alphaModFix/>
          </a:blip>
          <a:srcRect/>
          <a:stretch/>
        </p:blipFill>
        <p:spPr>
          <a:xfrm>
            <a:off x="3981450" y="6212977"/>
            <a:ext cx="885824" cy="39263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2"/>
        </a:solidFill>
        <a:effectLst/>
      </p:bgPr>
    </p:bg>
    <p:spTree>
      <p:nvGrpSpPr>
        <p:cNvPr id="1" name="Shape 357"/>
        <p:cNvGrpSpPr/>
        <p:nvPr/>
      </p:nvGrpSpPr>
      <p:grpSpPr>
        <a:xfrm>
          <a:off x="0" y="0"/>
          <a:ext cx="0" cy="0"/>
          <a:chOff x="0" y="0"/>
          <a:chExt cx="0" cy="0"/>
        </a:xfrm>
      </p:grpSpPr>
      <p:sp>
        <p:nvSpPr>
          <p:cNvPr id="358" name="Google Shape;358;g7f363ac161_0_568"/>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dk1"/>
              </a:buClr>
              <a:buSzPts val="2000"/>
              <a:buFont typeface="Verdana"/>
              <a:buNone/>
              <a:defRPr sz="2000" b="1"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9" name="Google Shape;359;g7f363ac161_0_568"/>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360" name="Google Shape;360;g7f363ac161_0_5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61" name="Google Shape;361;g7f363ac161_0_56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62" name="Google Shape;362;g7f363ac161_0_56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63" name="Google Shape;363;g7f363ac161_0_568" descr="VTSS Logo" title="Decorative image"/>
          <p:cNvPicPr preferRelativeResize="0"/>
          <p:nvPr/>
        </p:nvPicPr>
        <p:blipFill rotWithShape="1">
          <a:blip r:embed="rId2">
            <a:alphaModFix/>
          </a:blip>
          <a:srcRect/>
          <a:stretch/>
        </p:blipFill>
        <p:spPr>
          <a:xfrm>
            <a:off x="3981450" y="6212977"/>
            <a:ext cx="885824" cy="392636"/>
          </a:xfrm>
          <a:prstGeom prst="rect">
            <a:avLst/>
          </a:prstGeom>
          <a:noFill/>
          <a:ln>
            <a:noFill/>
          </a:ln>
        </p:spPr>
      </p:pic>
      <p:sp>
        <p:nvSpPr>
          <p:cNvPr id="364" name="Google Shape;364;g7f363ac161_0_568"/>
          <p:cNvSpPr/>
          <p:nvPr/>
        </p:nvSpPr>
        <p:spPr>
          <a:xfrm>
            <a:off x="1828800" y="4800600"/>
            <a:ext cx="914400"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365" name="Google Shape;365;g7f363ac161_0_568"/>
          <p:cNvSpPr txBox="1">
            <a:spLocks noGrp="1"/>
          </p:cNvSpPr>
          <p:nvPr>
            <p:ph type="body" idx="1"/>
          </p:nvPr>
        </p:nvSpPr>
        <p:spPr>
          <a:xfrm>
            <a:off x="1828800" y="5368925"/>
            <a:ext cx="5449800" cy="804900"/>
          </a:xfrm>
          <a:prstGeom prst="rect">
            <a:avLst/>
          </a:prstGeom>
          <a:solidFill>
            <a:srgbClr val="E7F3D8"/>
          </a:solid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Verdana"/>
                <a:ea typeface="Verdana"/>
                <a:cs typeface="Verdana"/>
                <a:sym typeface="Verdana"/>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Verdana"/>
                <a:ea typeface="Verdana"/>
                <a:cs typeface="Verdana"/>
                <a:sym typeface="Verdana"/>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6"/>
        <p:cNvGrpSpPr/>
        <p:nvPr/>
      </p:nvGrpSpPr>
      <p:grpSpPr>
        <a:xfrm>
          <a:off x="0" y="0"/>
          <a:ext cx="0" cy="0"/>
          <a:chOff x="0" y="0"/>
          <a:chExt cx="0" cy="0"/>
        </a:xfrm>
      </p:grpSpPr>
      <p:sp>
        <p:nvSpPr>
          <p:cNvPr id="367" name="Google Shape;367;g7f363ac161_0_5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68" name="Google Shape;368;g7f363ac161_0_577"/>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369" name="Google Shape;369;g7f363ac161_0_57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70" name="Google Shape;370;g7f363ac161_0_57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71" name="Google Shape;371;g7f363ac161_0_57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2"/>
        <p:cNvGrpSpPr/>
        <p:nvPr/>
      </p:nvGrpSpPr>
      <p:grpSpPr>
        <a:xfrm>
          <a:off x="0" y="0"/>
          <a:ext cx="0" cy="0"/>
          <a:chOff x="0" y="0"/>
          <a:chExt cx="0" cy="0"/>
        </a:xfrm>
      </p:grpSpPr>
      <p:sp>
        <p:nvSpPr>
          <p:cNvPr id="373" name="Google Shape;373;g7f363ac161_0_583"/>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74" name="Google Shape;374;g7f363ac161_0_58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375" name="Google Shape;375;g7f363ac161_0_58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76" name="Google Shape;376;g7f363ac161_0_58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A8C"/>
                </a:solidFill>
                <a:latin typeface="Verdana"/>
                <a:ea typeface="Verdana"/>
                <a:cs typeface="Verdana"/>
                <a:sym typeface="Verdana"/>
              </a:defRPr>
            </a:lvl1pPr>
            <a:lvl2pPr marR="0" lvl="1"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77" name="Google Shape;377;g7f363ac161_0_58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378"/>
        <p:cNvGrpSpPr/>
        <p:nvPr/>
      </p:nvGrpSpPr>
      <p:grpSpPr>
        <a:xfrm>
          <a:off x="0" y="0"/>
          <a:ext cx="0" cy="0"/>
          <a:chOff x="0" y="0"/>
          <a:chExt cx="0" cy="0"/>
        </a:xfrm>
      </p:grpSpPr>
      <p:sp>
        <p:nvSpPr>
          <p:cNvPr id="379" name="Google Shape;379;g7f363ac161_0_589"/>
          <p:cNvSpPr txBox="1">
            <a:spLocks noGrp="1"/>
          </p:cNvSpPr>
          <p:nvPr>
            <p:ph type="title"/>
          </p:nvPr>
        </p:nvSpPr>
        <p:spPr>
          <a:xfrm>
            <a:off x="457200" y="274638"/>
            <a:ext cx="8229600" cy="1143000"/>
          </a:xfrm>
          <a:prstGeom prst="rect">
            <a:avLst/>
          </a:prstGeom>
          <a:solidFill>
            <a:srgbClr val="026938"/>
          </a:solid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D8D8D8"/>
              </a:buClr>
              <a:buSzPts val="1400"/>
              <a:buFont typeface="Impact"/>
              <a:buNone/>
              <a:defRPr sz="4400" b="0" i="0" u="none" strike="noStrike" cap="none">
                <a:solidFill>
                  <a:srgbClr val="D8D8D8"/>
                </a:solidFill>
                <a:latin typeface="Impact"/>
                <a:ea typeface="Impact"/>
                <a:cs typeface="Impact"/>
                <a:sym typeface="Impact"/>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a:endParaRPr/>
          </a:p>
        </p:txBody>
      </p:sp>
      <p:sp>
        <p:nvSpPr>
          <p:cNvPr id="380" name="Google Shape;380;g7f363ac161_0_589"/>
          <p:cNvSpPr txBox="1">
            <a:spLocks noGrp="1"/>
          </p:cNvSpPr>
          <p:nvPr>
            <p:ph type="body" idx="1"/>
          </p:nvPr>
        </p:nvSpPr>
        <p:spPr>
          <a:xfrm>
            <a:off x="457200" y="1535113"/>
            <a:ext cx="4040100" cy="534600"/>
          </a:xfrm>
          <a:prstGeom prst="rect">
            <a:avLst/>
          </a:prstGeom>
          <a:solidFill>
            <a:srgbClr val="00B3E4"/>
          </a:solid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3200"/>
              <a:buFont typeface="Arial"/>
              <a:buNone/>
              <a:defRPr sz="2000" b="1" i="0" u="none" strike="noStrike" cap="none">
                <a:solidFill>
                  <a:schemeClr val="dk1"/>
                </a:solidFill>
                <a:latin typeface="Times New Roman"/>
                <a:ea typeface="Times New Roman"/>
                <a:cs typeface="Times New Roman"/>
                <a:sym typeface="Times New Roman"/>
              </a:defRPr>
            </a:lvl1pPr>
            <a:lvl2pPr marL="914400" marR="0" lvl="1" indent="-228600"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381" name="Google Shape;381;g7f363ac161_0_58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382" name="Google Shape;382;g7f363ac161_0_589"/>
          <p:cNvSpPr txBox="1">
            <a:spLocks noGrp="1"/>
          </p:cNvSpPr>
          <p:nvPr>
            <p:ph type="body" idx="3"/>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383" name="Google Shape;383;g7f363ac161_0_58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384" name="Google Shape;384;g7f363ac161_0_589"/>
          <p:cNvSpPr txBox="1">
            <a:spLocks noGrp="1"/>
          </p:cNvSpPr>
          <p:nvPr>
            <p:ph type="body" idx="4"/>
          </p:nvPr>
        </p:nvSpPr>
        <p:spPr>
          <a:xfrm>
            <a:off x="4649788" y="1535113"/>
            <a:ext cx="4040100" cy="534600"/>
          </a:xfrm>
          <a:prstGeom prst="rect">
            <a:avLst/>
          </a:prstGeom>
          <a:solidFill>
            <a:srgbClr val="00B3E4"/>
          </a:solid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3200"/>
              <a:buFont typeface="Arial"/>
              <a:buNone/>
              <a:defRPr sz="2000" b="1" i="0" u="none" strike="noStrike" cap="none">
                <a:solidFill>
                  <a:schemeClr val="dk1"/>
                </a:solidFill>
                <a:latin typeface="Times New Roman"/>
                <a:ea typeface="Times New Roman"/>
                <a:cs typeface="Times New Roman"/>
                <a:sym typeface="Times New Roman"/>
              </a:defRPr>
            </a:lvl1pPr>
            <a:lvl2pPr marL="914400" marR="0" lvl="1" indent="-228600"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1"/>
        <p:cNvGrpSpPr/>
        <p:nvPr/>
      </p:nvGrpSpPr>
      <p:grpSpPr>
        <a:xfrm>
          <a:off x="0" y="0"/>
          <a:ext cx="0" cy="0"/>
          <a:chOff x="0" y="0"/>
          <a:chExt cx="0" cy="0"/>
        </a:xfrm>
      </p:grpSpPr>
      <p:sp>
        <p:nvSpPr>
          <p:cNvPr id="392" name="Google Shape;392;g7f363ac161_0_617"/>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g7f363ac161_0_6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g7f363ac161_0_6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g7f363ac161_0_6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96" name="Google Shape;396;g7f363ac161_0_617"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397"/>
        <p:cNvGrpSpPr/>
        <p:nvPr/>
      </p:nvGrpSpPr>
      <p:grpSpPr>
        <a:xfrm>
          <a:off x="0" y="0"/>
          <a:ext cx="0" cy="0"/>
          <a:chOff x="0" y="0"/>
          <a:chExt cx="0" cy="0"/>
        </a:xfrm>
      </p:grpSpPr>
      <p:sp>
        <p:nvSpPr>
          <p:cNvPr id="398" name="Google Shape;398;g8a14ce606f_0_400"/>
          <p:cNvSpPr/>
          <p:nvPr/>
        </p:nvSpPr>
        <p:spPr>
          <a:xfrm>
            <a:off x="0" y="0"/>
            <a:ext cx="9144000" cy="6858000"/>
          </a:xfrm>
          <a:prstGeom prst="rect">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g8a14ce606f_0_400"/>
          <p:cNvSpPr/>
          <p:nvPr/>
        </p:nvSpPr>
        <p:spPr>
          <a:xfrm>
            <a:off x="4093534" y="0"/>
            <a:ext cx="5050415"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g8a14ce606f_0_400"/>
          <p:cNvSpPr/>
          <p:nvPr/>
        </p:nvSpPr>
        <p:spPr>
          <a:xfrm>
            <a:off x="205218"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g8a14ce606f_0_400"/>
          <p:cNvSpPr/>
          <p:nvPr/>
        </p:nvSpPr>
        <p:spPr>
          <a:xfrm>
            <a:off x="205218" y="268390"/>
            <a:ext cx="408900" cy="509100"/>
          </a:xfrm>
          <a:prstGeom prst="flowChartDelay">
            <a:avLst/>
          </a:prstGeom>
          <a:solidFill>
            <a:srgbClr val="FFFFFF">
              <a:alpha val="1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g8a14ce606f_0_400"/>
          <p:cNvSpPr/>
          <p:nvPr/>
        </p:nvSpPr>
        <p:spPr>
          <a:xfrm>
            <a:off x="100882"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g8a14ce606f_0_400"/>
          <p:cNvSpPr/>
          <p:nvPr/>
        </p:nvSpPr>
        <p:spPr>
          <a:xfrm>
            <a:off x="100882" y="268390"/>
            <a:ext cx="408900" cy="509100"/>
          </a:xfrm>
          <a:prstGeom prst="flowChartDelay">
            <a:avLst/>
          </a:prstGeom>
          <a:solidFill>
            <a:srgbClr val="FFFFFF">
              <a:alpha val="1843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g8a14ce606f_0_400"/>
          <p:cNvSpPr/>
          <p:nvPr/>
        </p:nvSpPr>
        <p:spPr>
          <a:xfrm>
            <a:off x="319"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g8a14ce606f_0_400"/>
          <p:cNvSpPr/>
          <p:nvPr/>
        </p:nvSpPr>
        <p:spPr>
          <a:xfrm>
            <a:off x="319" y="268390"/>
            <a:ext cx="408900" cy="509100"/>
          </a:xfrm>
          <a:prstGeom prst="flowChartDelay">
            <a:avLst/>
          </a:prstGeom>
          <a:solidFill>
            <a:srgbClr val="FFFFFF">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g8a14ce606f_0_400"/>
          <p:cNvSpPr txBox="1">
            <a:spLocks noGrp="1"/>
          </p:cNvSpPr>
          <p:nvPr>
            <p:ph type="title"/>
          </p:nvPr>
        </p:nvSpPr>
        <p:spPr>
          <a:xfrm>
            <a:off x="233600" y="1106067"/>
            <a:ext cx="2566200" cy="1190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4000"/>
              <a:buNone/>
              <a:defRPr sz="2100" b="1">
                <a:solidFill>
                  <a:schemeClr val="lt1"/>
                </a:solidFill>
              </a:defRPr>
            </a:lvl1pPr>
            <a:lvl2pPr lvl="1" algn="l">
              <a:lnSpc>
                <a:spcPct val="100000"/>
              </a:lnSpc>
              <a:spcBef>
                <a:spcPts val="0"/>
              </a:spcBef>
              <a:spcAft>
                <a:spcPts val="0"/>
              </a:spcAft>
              <a:buSzPts val="1400"/>
              <a:buNone/>
              <a:defRPr sz="2100" b="1">
                <a:solidFill>
                  <a:schemeClr val="lt1"/>
                </a:solidFill>
              </a:defRPr>
            </a:lvl2pPr>
            <a:lvl3pPr lvl="2" algn="l">
              <a:lnSpc>
                <a:spcPct val="100000"/>
              </a:lnSpc>
              <a:spcBef>
                <a:spcPts val="0"/>
              </a:spcBef>
              <a:spcAft>
                <a:spcPts val="0"/>
              </a:spcAft>
              <a:buSzPts val="1400"/>
              <a:buNone/>
              <a:defRPr sz="2100" b="1">
                <a:solidFill>
                  <a:schemeClr val="lt1"/>
                </a:solidFill>
              </a:defRPr>
            </a:lvl3pPr>
            <a:lvl4pPr lvl="3" algn="l">
              <a:lnSpc>
                <a:spcPct val="100000"/>
              </a:lnSpc>
              <a:spcBef>
                <a:spcPts val="0"/>
              </a:spcBef>
              <a:spcAft>
                <a:spcPts val="0"/>
              </a:spcAft>
              <a:buSzPts val="1400"/>
              <a:buNone/>
              <a:defRPr sz="2100" b="1">
                <a:solidFill>
                  <a:schemeClr val="lt1"/>
                </a:solidFill>
              </a:defRPr>
            </a:lvl4pPr>
            <a:lvl5pPr lvl="4" algn="l">
              <a:lnSpc>
                <a:spcPct val="100000"/>
              </a:lnSpc>
              <a:spcBef>
                <a:spcPts val="0"/>
              </a:spcBef>
              <a:spcAft>
                <a:spcPts val="0"/>
              </a:spcAft>
              <a:buSzPts val="1400"/>
              <a:buNone/>
              <a:defRPr sz="2100" b="1">
                <a:solidFill>
                  <a:schemeClr val="lt1"/>
                </a:solidFill>
              </a:defRPr>
            </a:lvl5pPr>
            <a:lvl6pPr lvl="5" algn="l">
              <a:lnSpc>
                <a:spcPct val="100000"/>
              </a:lnSpc>
              <a:spcBef>
                <a:spcPts val="0"/>
              </a:spcBef>
              <a:spcAft>
                <a:spcPts val="0"/>
              </a:spcAft>
              <a:buSzPts val="1400"/>
              <a:buNone/>
              <a:defRPr sz="2100" b="1">
                <a:solidFill>
                  <a:schemeClr val="lt1"/>
                </a:solidFill>
              </a:defRPr>
            </a:lvl6pPr>
            <a:lvl7pPr lvl="6" algn="l">
              <a:lnSpc>
                <a:spcPct val="100000"/>
              </a:lnSpc>
              <a:spcBef>
                <a:spcPts val="0"/>
              </a:spcBef>
              <a:spcAft>
                <a:spcPts val="0"/>
              </a:spcAft>
              <a:buSzPts val="1400"/>
              <a:buNone/>
              <a:defRPr sz="2100" b="1">
                <a:solidFill>
                  <a:schemeClr val="lt1"/>
                </a:solidFill>
              </a:defRPr>
            </a:lvl7pPr>
            <a:lvl8pPr lvl="7" algn="l">
              <a:lnSpc>
                <a:spcPct val="100000"/>
              </a:lnSpc>
              <a:spcBef>
                <a:spcPts val="0"/>
              </a:spcBef>
              <a:spcAft>
                <a:spcPts val="0"/>
              </a:spcAft>
              <a:buSzPts val="1400"/>
              <a:buNone/>
              <a:defRPr sz="2100" b="1">
                <a:solidFill>
                  <a:schemeClr val="lt1"/>
                </a:solidFill>
              </a:defRPr>
            </a:lvl8pPr>
            <a:lvl9pPr lvl="8" algn="l">
              <a:lnSpc>
                <a:spcPct val="100000"/>
              </a:lnSpc>
              <a:spcBef>
                <a:spcPts val="0"/>
              </a:spcBef>
              <a:spcAft>
                <a:spcPts val="0"/>
              </a:spcAft>
              <a:buSzPts val="1400"/>
              <a:buNone/>
              <a:defRPr sz="2100" b="1">
                <a:solidFill>
                  <a:schemeClr val="lt1"/>
                </a:solidFill>
              </a:defRPr>
            </a:lvl9pPr>
          </a:lstStyle>
          <a:p>
            <a:endParaRPr/>
          </a:p>
        </p:txBody>
      </p:sp>
      <p:sp>
        <p:nvSpPr>
          <p:cNvPr id="407" name="Google Shape;407;g8a14ce606f_0_400"/>
          <p:cNvSpPr txBox="1">
            <a:spLocks noGrp="1"/>
          </p:cNvSpPr>
          <p:nvPr>
            <p:ph type="body" idx="1"/>
          </p:nvPr>
        </p:nvSpPr>
        <p:spPr>
          <a:xfrm>
            <a:off x="233600" y="2397733"/>
            <a:ext cx="2566200" cy="3969600"/>
          </a:xfrm>
          <a:prstGeom prst="rect">
            <a:avLst/>
          </a:prstGeom>
          <a:noFill/>
          <a:ln>
            <a:noFill/>
          </a:ln>
        </p:spPr>
        <p:txBody>
          <a:bodyPr spcFirstLastPara="1" wrap="square" lIns="91425" tIns="45700" rIns="91425" bIns="45700" anchor="t" anchorCtr="0">
            <a:noAutofit/>
          </a:bodyPr>
          <a:lstStyle>
            <a:lvl1pPr marL="457200" lvl="0" indent="-317500" algn="l">
              <a:lnSpc>
                <a:spcPct val="115000"/>
              </a:lnSpc>
              <a:spcBef>
                <a:spcPts val="64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408" name="Google Shape;408;g8a14ce606f_0_400"/>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_Title Slide" type="title">
  <p:cSld name="TITLE">
    <p:spTree>
      <p:nvGrpSpPr>
        <p:cNvPr id="1" name="Shape 409"/>
        <p:cNvGrpSpPr/>
        <p:nvPr/>
      </p:nvGrpSpPr>
      <p:grpSpPr>
        <a:xfrm>
          <a:off x="0" y="0"/>
          <a:ext cx="0" cy="0"/>
          <a:chOff x="0" y="0"/>
          <a:chExt cx="0" cy="0"/>
        </a:xfrm>
      </p:grpSpPr>
      <p:pic>
        <p:nvPicPr>
          <p:cNvPr id="410" name="Google Shape;410;g7f363ac161_0_602"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411" name="Google Shape;411;g7f363ac161_0_602"/>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g7f363ac161_0_602"/>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13" name="Google Shape;413;g7f363ac161_0_60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g7f363ac161_0_60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g7f363ac161_0_60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16" name="Google Shape;416;g7f363ac161_0_602"/>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7"/>
        <p:cNvGrpSpPr/>
        <p:nvPr/>
      </p:nvGrpSpPr>
      <p:grpSpPr>
        <a:xfrm>
          <a:off x="0" y="0"/>
          <a:ext cx="0" cy="0"/>
          <a:chOff x="0" y="0"/>
          <a:chExt cx="0" cy="0"/>
        </a:xfrm>
      </p:grpSpPr>
      <p:sp>
        <p:nvSpPr>
          <p:cNvPr id="418" name="Google Shape;418;g7f363ac161_0_61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9" name="Google Shape;419;g7f363ac161_0_6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g7f363ac161_0_6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g7f363ac161_0_6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2" name="Google Shape;422;g7f363ac161_0_61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3" name="Google Shape;423;g7f363ac161_0_610" descr="VTSS Logo" title="Decorative image"/>
          <p:cNvPicPr preferRelativeResize="0"/>
          <p:nvPr/>
        </p:nvPicPr>
        <p:blipFill rotWithShape="1">
          <a:blip r:embed="rId2">
            <a:alphaModFix/>
          </a:blip>
          <a:srcRect/>
          <a:stretch/>
        </p:blipFill>
        <p:spPr>
          <a:xfrm>
            <a:off x="8051800" y="6347802"/>
            <a:ext cx="1066800" cy="4728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33"/>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1" name="Google Shape;51;p3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5" name="Google Shape;55;p3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56" name="Google Shape;56;p3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4"/>
        <p:cNvGrpSpPr/>
        <p:nvPr/>
      </p:nvGrpSpPr>
      <p:grpSpPr>
        <a:xfrm>
          <a:off x="0" y="0"/>
          <a:ext cx="0" cy="0"/>
          <a:chOff x="0" y="0"/>
          <a:chExt cx="0" cy="0"/>
        </a:xfrm>
      </p:grpSpPr>
      <p:sp>
        <p:nvSpPr>
          <p:cNvPr id="425" name="Google Shape;425;g7f363ac161_0_623"/>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g7f363ac161_0_623"/>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27" name="Google Shape;427;g7f363ac161_0_623"/>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8" name="Google Shape;428;g7f363ac161_0_623"/>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29" name="Google Shape;429;g7f363ac161_0_623"/>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30" name="Google Shape;430;g7f363ac161_0_6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g7f363ac161_0_6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2" name="Google Shape;432;g7f363ac161_0_6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3" name="Google Shape;433;g7f363ac161_0_623"/>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4" name="Google Shape;434;g7f363ac161_0_623"/>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35" name="Google Shape;435;g7f363ac161_0_623"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36"/>
        <p:cNvGrpSpPr/>
        <p:nvPr/>
      </p:nvGrpSpPr>
      <p:grpSpPr>
        <a:xfrm>
          <a:off x="0" y="0"/>
          <a:ext cx="0" cy="0"/>
          <a:chOff x="0" y="0"/>
          <a:chExt cx="0" cy="0"/>
        </a:xfrm>
      </p:grpSpPr>
      <p:pic>
        <p:nvPicPr>
          <p:cNvPr id="437" name="Google Shape;437;g7f363ac161_0_635"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438" name="Google Shape;438;g7f363ac161_0_635"/>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g7f363ac161_0_635"/>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40" name="Google Shape;440;g7f363ac161_0_6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g7f363ac161_0_63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g7f363ac161_0_6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43" name="Google Shape;443;g7f363ac161_0_635" descr="Decorative Image - VTSS Logo"/>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44"/>
        <p:cNvGrpSpPr/>
        <p:nvPr/>
      </p:nvGrpSpPr>
      <p:grpSpPr>
        <a:xfrm>
          <a:off x="0" y="0"/>
          <a:ext cx="0" cy="0"/>
          <a:chOff x="0" y="0"/>
          <a:chExt cx="0" cy="0"/>
        </a:xfrm>
      </p:grpSpPr>
      <p:pic>
        <p:nvPicPr>
          <p:cNvPr id="445" name="Google Shape;445;g7f363ac161_0_643"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446" name="Google Shape;446;g7f363ac161_0_643"/>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g7f363ac161_0_643"/>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48" name="Google Shape;448;g7f363ac161_0_64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g7f363ac161_0_64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0" name="Google Shape;450;g7f363ac161_0_6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51" name="Google Shape;451;g7f363ac161_0_643" descr="Decorative image - VTSS Logo&#10;" title="VTSS Logo"/>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52"/>
        <p:cNvGrpSpPr/>
        <p:nvPr/>
      </p:nvGrpSpPr>
      <p:grpSpPr>
        <a:xfrm>
          <a:off x="0" y="0"/>
          <a:ext cx="0" cy="0"/>
          <a:chOff x="0" y="0"/>
          <a:chExt cx="0" cy="0"/>
        </a:xfrm>
      </p:grpSpPr>
      <p:pic>
        <p:nvPicPr>
          <p:cNvPr id="453" name="Google Shape;453;g7f363ac161_0_651"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454" name="Google Shape;454;g7f363ac161_0_651"/>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5" name="Google Shape;455;g7f363ac161_0_651"/>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56" name="Google Shape;456;g7f363ac161_0_65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7" name="Google Shape;457;g7f363ac161_0_65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8" name="Google Shape;458;g7f363ac161_0_6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59" name="Google Shape;459;g7f363ac161_0_651"/>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60"/>
        <p:cNvGrpSpPr/>
        <p:nvPr/>
      </p:nvGrpSpPr>
      <p:grpSpPr>
        <a:xfrm>
          <a:off x="0" y="0"/>
          <a:ext cx="0" cy="0"/>
          <a:chOff x="0" y="0"/>
          <a:chExt cx="0" cy="0"/>
        </a:xfrm>
      </p:grpSpPr>
      <p:pic>
        <p:nvPicPr>
          <p:cNvPr id="461" name="Google Shape;461;g7f363ac161_0_659"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462" name="Google Shape;462;g7f363ac161_0_659"/>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g7f363ac161_0_659"/>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64" name="Google Shape;464;g7f363ac161_0_65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5" name="Google Shape;465;g7f363ac161_0_65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6" name="Google Shape;466;g7f363ac161_0_6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67" name="Google Shape;467;g7f363ac161_0_659"/>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468"/>
        <p:cNvGrpSpPr/>
        <p:nvPr/>
      </p:nvGrpSpPr>
      <p:grpSpPr>
        <a:xfrm>
          <a:off x="0" y="0"/>
          <a:ext cx="0" cy="0"/>
          <a:chOff x="0" y="0"/>
          <a:chExt cx="0" cy="0"/>
        </a:xfrm>
      </p:grpSpPr>
      <p:sp>
        <p:nvSpPr>
          <p:cNvPr id="469" name="Google Shape;469;g7f363ac161_0_667"/>
          <p:cNvSpPr txBox="1">
            <a:spLocks noGrp="1"/>
          </p:cNvSpPr>
          <p:nvPr>
            <p:ph type="ctrTitle"/>
          </p:nvPr>
        </p:nvSpPr>
        <p:spPr>
          <a:xfrm>
            <a:off x="928464" y="1600200"/>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0" name="Google Shape;470;g7f363ac161_0_667"/>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71" name="Google Shape;471;g7f363ac161_0_66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2" name="Google Shape;472;g7f363ac161_0_66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3" name="Google Shape;473;g7f363ac161_0_66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74" name="Google Shape;474;g7f363ac161_0_667"/>
          <p:cNvPicPr preferRelativeResize="0"/>
          <p:nvPr/>
        </p:nvPicPr>
        <p:blipFill rotWithShape="1">
          <a:blip r:embed="rId2">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475"/>
        <p:cNvGrpSpPr/>
        <p:nvPr/>
      </p:nvGrpSpPr>
      <p:grpSpPr>
        <a:xfrm>
          <a:off x="0" y="0"/>
          <a:ext cx="0" cy="0"/>
          <a:chOff x="0" y="0"/>
          <a:chExt cx="0" cy="0"/>
        </a:xfrm>
      </p:grpSpPr>
      <p:sp>
        <p:nvSpPr>
          <p:cNvPr id="476" name="Google Shape;476;g7f363ac161_0_674"/>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g7f363ac161_0_674"/>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8" name="Google Shape;478;g7f363ac161_0_67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9" name="Google Shape;479;g7f363ac161_0_67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g7f363ac161_0_67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81" name="Google Shape;481;g7f363ac161_0_674" descr="Decorative image of smiling kids"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482" name="Google Shape;482;g7f363ac161_0_674"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483"/>
        <p:cNvGrpSpPr/>
        <p:nvPr/>
      </p:nvGrpSpPr>
      <p:grpSpPr>
        <a:xfrm>
          <a:off x="0" y="0"/>
          <a:ext cx="0" cy="0"/>
          <a:chOff x="0" y="0"/>
          <a:chExt cx="0" cy="0"/>
        </a:xfrm>
      </p:grpSpPr>
      <p:sp>
        <p:nvSpPr>
          <p:cNvPr id="484" name="Google Shape;484;g7f363ac161_0_682"/>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g7f363ac161_0_682"/>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6" name="Google Shape;486;g7f363ac161_0_68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g7f363ac161_0_68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g7f363ac161_0_68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89" name="Google Shape;489;g7f363ac161_0_682" descr="Decorative image of professionals around a computer" title="Decorative image"/>
          <p:cNvPicPr preferRelativeResize="0"/>
          <p:nvPr/>
        </p:nvPicPr>
        <p:blipFill rotWithShape="1">
          <a:blip r:embed="rId2">
            <a:alphaModFix/>
          </a:blip>
          <a:srcRect t="5951" b="16049"/>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490" name="Google Shape;490;g7f363ac161_0_682"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491"/>
        <p:cNvGrpSpPr/>
        <p:nvPr/>
      </p:nvGrpSpPr>
      <p:grpSpPr>
        <a:xfrm>
          <a:off x="0" y="0"/>
          <a:ext cx="0" cy="0"/>
          <a:chOff x="0" y="0"/>
          <a:chExt cx="0" cy="0"/>
        </a:xfrm>
      </p:grpSpPr>
      <p:sp>
        <p:nvSpPr>
          <p:cNvPr id="492" name="Google Shape;492;g7f363ac161_0_690"/>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 name="Google Shape;493;g7f363ac161_0_690"/>
          <p:cNvSpPr txBox="1">
            <a:spLocks noGrp="1"/>
          </p:cNvSpPr>
          <p:nvPr>
            <p:ph type="body" idx="1"/>
          </p:nvPr>
        </p:nvSpPr>
        <p:spPr>
          <a:xfrm>
            <a:off x="457201"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94" name="Google Shape;494;g7f363ac161_0_69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 name="Google Shape;495;g7f363ac161_0_69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6" name="Google Shape;496;g7f363ac161_0_69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97" name="Google Shape;497;g7f363ac161_0_690"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498" name="Google Shape;498;g7f363ac161_0_690" descr="VTSS Logo" title="Decorative image"/>
          <p:cNvPicPr preferRelativeResize="0"/>
          <p:nvPr/>
        </p:nvPicPr>
        <p:blipFill rotWithShape="1">
          <a:blip r:embed="rId3">
            <a:alphaModFix/>
          </a:blip>
          <a:srcRect/>
          <a:stretch/>
        </p:blipFill>
        <p:spPr>
          <a:xfrm>
            <a:off x="304800" y="337271"/>
            <a:ext cx="2362200" cy="104702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9"/>
        <p:cNvGrpSpPr/>
        <p:nvPr/>
      </p:nvGrpSpPr>
      <p:grpSpPr>
        <a:xfrm>
          <a:off x="0" y="0"/>
          <a:ext cx="0" cy="0"/>
          <a:chOff x="0" y="0"/>
          <a:chExt cx="0" cy="0"/>
        </a:xfrm>
      </p:grpSpPr>
      <p:sp>
        <p:nvSpPr>
          <p:cNvPr id="500" name="Google Shape;500;g7f363ac161_0_698"/>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g7f363ac161_0_698"/>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02" name="Google Shape;502;g7f363ac161_0_698"/>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03" name="Google Shape;503;g7f363ac161_0_69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4" name="Google Shape;504;g7f363ac161_0_69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5" name="Google Shape;505;g7f363ac161_0_69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06" name="Google Shape;506;g7f363ac161_0_698" descr="Decorative image of smiling students shoulder-to-shoulder"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507" name="Google Shape;507;g7f363ac161_0_698"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7"/>
        <p:cNvGrpSpPr/>
        <p:nvPr/>
      </p:nvGrpSpPr>
      <p:grpSpPr>
        <a:xfrm>
          <a:off x="0" y="0"/>
          <a:ext cx="0" cy="0"/>
          <a:chOff x="0" y="0"/>
          <a:chExt cx="0" cy="0"/>
        </a:xfrm>
      </p:grpSpPr>
      <p:sp>
        <p:nvSpPr>
          <p:cNvPr id="58" name="Google Shape;58;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4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8"/>
        <p:cNvGrpSpPr/>
        <p:nvPr/>
      </p:nvGrpSpPr>
      <p:grpSpPr>
        <a:xfrm>
          <a:off x="0" y="0"/>
          <a:ext cx="0" cy="0"/>
          <a:chOff x="0" y="0"/>
          <a:chExt cx="0" cy="0"/>
        </a:xfrm>
      </p:grpSpPr>
      <p:sp>
        <p:nvSpPr>
          <p:cNvPr id="509" name="Google Shape;509;g7f363ac161_0_70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 name="Google Shape;510;g7f363ac161_0_70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11" name="Google Shape;511;g7f363ac161_0_70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2" name="Google Shape;512;g7f363ac161_0_70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3" name="Google Shape;513;g7f363ac161_0_70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4" name="Google Shape;514;g7f363ac161_0_707"/>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15" name="Google Shape;515;g7f363ac161_0_707"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fadeDir="5400012" sy="-100000" algn="bl" rotWithShape="0"/>
          </a:effectLst>
        </p:spPr>
      </p:pic>
      <p:pic>
        <p:nvPicPr>
          <p:cNvPr id="516" name="Google Shape;516;g7f363ac161_0_707"/>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517"/>
        <p:cNvGrpSpPr/>
        <p:nvPr/>
      </p:nvGrpSpPr>
      <p:grpSpPr>
        <a:xfrm>
          <a:off x="0" y="0"/>
          <a:ext cx="0" cy="0"/>
          <a:chOff x="0" y="0"/>
          <a:chExt cx="0" cy="0"/>
        </a:xfrm>
      </p:grpSpPr>
      <p:sp>
        <p:nvSpPr>
          <p:cNvPr id="518" name="Google Shape;518;g7f363ac161_0_71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9" name="Google Shape;519;g7f363ac161_0_71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20" name="Google Shape;520;g7f363ac161_0_7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1" name="Google Shape;521;g7f363ac161_0_7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2" name="Google Shape;522;g7f363ac161_0_7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23" name="Google Shape;523;g7f363ac161_0_716"/>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24" name="Google Shape;524;g7f363ac161_0_716"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fadeDir="5400012" sy="-100000" algn="bl" rotWithShape="0"/>
          </a:effectLst>
        </p:spPr>
      </p:pic>
      <p:pic>
        <p:nvPicPr>
          <p:cNvPr id="525" name="Google Shape;525;g7f363ac161_0_716"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526"/>
        <p:cNvGrpSpPr/>
        <p:nvPr/>
      </p:nvGrpSpPr>
      <p:grpSpPr>
        <a:xfrm>
          <a:off x="0" y="0"/>
          <a:ext cx="0" cy="0"/>
          <a:chOff x="0" y="0"/>
          <a:chExt cx="0" cy="0"/>
        </a:xfrm>
      </p:grpSpPr>
      <p:sp>
        <p:nvSpPr>
          <p:cNvPr id="527" name="Google Shape;527;g7f363ac161_0_72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8" name="Google Shape;528;g7f363ac161_0_72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29" name="Google Shape;529;g7f363ac161_0_72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0" name="Google Shape;530;g7f363ac161_0_72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g7f363ac161_0_7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2" name="Google Shape;532;g7f363ac161_0_725"/>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3" name="Google Shape;533;g7f363ac161_0_725" descr="Decorative image of smiling teenagers at a library"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fadeDir="5400012" sy="-100000" algn="bl" rotWithShape="0"/>
          </a:effectLst>
        </p:spPr>
      </p:pic>
      <p:pic>
        <p:nvPicPr>
          <p:cNvPr id="534" name="Google Shape;534;g7f363ac161_0_725"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535"/>
        <p:cNvGrpSpPr/>
        <p:nvPr/>
      </p:nvGrpSpPr>
      <p:grpSpPr>
        <a:xfrm>
          <a:off x="0" y="0"/>
          <a:ext cx="0" cy="0"/>
          <a:chOff x="0" y="0"/>
          <a:chExt cx="0" cy="0"/>
        </a:xfrm>
      </p:grpSpPr>
      <p:sp>
        <p:nvSpPr>
          <p:cNvPr id="536" name="Google Shape;536;g7f363ac161_0_73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7" name="Google Shape;537;g7f363ac161_0_73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38" name="Google Shape;538;g7f363ac161_0_7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9" name="Google Shape;539;g7f363ac161_0_73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0" name="Google Shape;540;g7f363ac161_0_7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1" name="Google Shape;541;g7f363ac161_0_734"/>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42" name="Google Shape;542;g7f363ac161_0_734"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fadeDir="5400012" sy="-100000" algn="bl" rotWithShape="0"/>
          </a:effectLst>
        </p:spPr>
      </p:pic>
      <p:pic>
        <p:nvPicPr>
          <p:cNvPr id="543" name="Google Shape;543;g7f363ac161_0_734"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44"/>
        <p:cNvGrpSpPr/>
        <p:nvPr/>
      </p:nvGrpSpPr>
      <p:grpSpPr>
        <a:xfrm>
          <a:off x="0" y="0"/>
          <a:ext cx="0" cy="0"/>
          <a:chOff x="0" y="0"/>
          <a:chExt cx="0" cy="0"/>
        </a:xfrm>
      </p:grpSpPr>
      <p:sp>
        <p:nvSpPr>
          <p:cNvPr id="545" name="Google Shape;545;g7f363ac161_0_74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6" name="Google Shape;546;g7f363ac161_0_74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g7f363ac161_0_7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48" name="Google Shape;548;g7f363ac161_0_743"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549"/>
        <p:cNvGrpSpPr/>
        <p:nvPr/>
      </p:nvGrpSpPr>
      <p:grpSpPr>
        <a:xfrm>
          <a:off x="0" y="0"/>
          <a:ext cx="0" cy="0"/>
          <a:chOff x="0" y="0"/>
          <a:chExt cx="0" cy="0"/>
        </a:xfrm>
      </p:grpSpPr>
      <p:sp>
        <p:nvSpPr>
          <p:cNvPr id="550" name="Google Shape;550;g7f363ac161_0_74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1" name="Google Shape;551;g7f363ac161_0_74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2" name="Google Shape;552;g7f363ac161_0_74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3"/>
        <p:cNvGrpSpPr/>
        <p:nvPr/>
      </p:nvGrpSpPr>
      <p:grpSpPr>
        <a:xfrm>
          <a:off x="0" y="0"/>
          <a:ext cx="0" cy="0"/>
          <a:chOff x="0" y="0"/>
          <a:chExt cx="0" cy="0"/>
        </a:xfrm>
      </p:grpSpPr>
      <p:sp>
        <p:nvSpPr>
          <p:cNvPr id="554" name="Google Shape;554;g7f363ac161_0_752"/>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5" name="Google Shape;555;g7f363ac161_0_752"/>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6" name="Google Shape;556;g7f363ac161_0_752"/>
          <p:cNvSpPr txBox="1">
            <a:spLocks noGrp="1"/>
          </p:cNvSpPr>
          <p:nvPr>
            <p:ph type="body" idx="2"/>
          </p:nvPr>
        </p:nvSpPr>
        <p:spPr>
          <a:xfrm>
            <a:off x="457200" y="1435100"/>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57" name="Google Shape;557;g7f363ac161_0_7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8" name="Google Shape;558;g7f363ac161_0_75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9" name="Google Shape;559;g7f363ac161_0_7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0" name="Google Shape;560;g7f363ac161_0_752"/>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61" name="Google Shape;561;g7f363ac161_0_752" descr="VTSS Logo" title="Decorative image"/>
          <p:cNvPicPr preferRelativeResize="0"/>
          <p:nvPr/>
        </p:nvPicPr>
        <p:blipFill rotWithShape="1">
          <a:blip r:embed="rId2">
            <a:alphaModFix/>
          </a:blip>
          <a:srcRect/>
          <a:stretch/>
        </p:blipFill>
        <p:spPr>
          <a:xfrm>
            <a:off x="7924801" y="6291443"/>
            <a:ext cx="1181099" cy="523514"/>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2"/>
        <p:cNvGrpSpPr/>
        <p:nvPr/>
      </p:nvGrpSpPr>
      <p:grpSpPr>
        <a:xfrm>
          <a:off x="0" y="0"/>
          <a:ext cx="0" cy="0"/>
          <a:chOff x="0" y="0"/>
          <a:chExt cx="0" cy="0"/>
        </a:xfrm>
      </p:grpSpPr>
      <p:sp>
        <p:nvSpPr>
          <p:cNvPr id="563" name="Google Shape;563;g7f363ac161_0_761"/>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4" name="Google Shape;564;g7f363ac161_0_761"/>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565" name="Google Shape;565;g7f363ac161_0_76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6" name="Google Shape;566;g7f363ac161_0_76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7" name="Google Shape;567;g7f363ac161_0_7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68" name="Google Shape;568;g7f363ac161_0_761" descr="VTSS Logo" title="Decorative image"/>
          <p:cNvPicPr preferRelativeResize="0"/>
          <p:nvPr/>
        </p:nvPicPr>
        <p:blipFill rotWithShape="1">
          <a:blip r:embed="rId2">
            <a:alphaModFix/>
          </a:blip>
          <a:srcRect/>
          <a:stretch/>
        </p:blipFill>
        <p:spPr>
          <a:xfrm>
            <a:off x="7924797" y="6299850"/>
            <a:ext cx="1181099" cy="523514"/>
          </a:xfrm>
          <a:prstGeom prst="rect">
            <a:avLst/>
          </a:prstGeom>
          <a:noFill/>
          <a:ln>
            <a:noFill/>
          </a:ln>
        </p:spPr>
      </p:pic>
      <p:sp>
        <p:nvSpPr>
          <p:cNvPr id="569" name="Google Shape;569;g7f363ac161_0_761"/>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0" name="Google Shape;570;g7f363ac161_0_761"/>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1"/>
        <p:cNvGrpSpPr/>
        <p:nvPr/>
      </p:nvGrpSpPr>
      <p:grpSpPr>
        <a:xfrm>
          <a:off x="0" y="0"/>
          <a:ext cx="0" cy="0"/>
          <a:chOff x="0" y="0"/>
          <a:chExt cx="0" cy="0"/>
        </a:xfrm>
      </p:grpSpPr>
      <p:sp>
        <p:nvSpPr>
          <p:cNvPr id="572" name="Google Shape;572;g7f363ac161_0_7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3" name="Google Shape;573;g7f363ac161_0_770"/>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4" name="Google Shape;574;g7f363ac161_0_77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5" name="Google Shape;575;g7f363ac161_0_77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6" name="Google Shape;576;g7f363ac161_0_77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7"/>
        <p:cNvGrpSpPr/>
        <p:nvPr/>
      </p:nvGrpSpPr>
      <p:grpSpPr>
        <a:xfrm>
          <a:off x="0" y="0"/>
          <a:ext cx="0" cy="0"/>
          <a:chOff x="0" y="0"/>
          <a:chExt cx="0" cy="0"/>
        </a:xfrm>
      </p:grpSpPr>
      <p:sp>
        <p:nvSpPr>
          <p:cNvPr id="578" name="Google Shape;578;g7f363ac161_0_776"/>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9" name="Google Shape;579;g7f363ac161_0_776"/>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0" name="Google Shape;580;g7f363ac161_0_77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1" name="Google Shape;581;g7f363ac161_0_77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2" name="Google Shape;582;g7f363ac161_0_77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62"/>
        <p:cNvGrpSpPr/>
        <p:nvPr/>
      </p:nvGrpSpPr>
      <p:grpSpPr>
        <a:xfrm>
          <a:off x="0" y="0"/>
          <a:ext cx="0" cy="0"/>
          <a:chOff x="0" y="0"/>
          <a:chExt cx="0" cy="0"/>
        </a:xfrm>
      </p:grpSpPr>
      <p:sp>
        <p:nvSpPr>
          <p:cNvPr id="63" name="Google Shape;63;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6"/>
        <p:cNvGrpSpPr/>
        <p:nvPr/>
      </p:nvGrpSpPr>
      <p:grpSpPr>
        <a:xfrm>
          <a:off x="0" y="0"/>
          <a:ext cx="0" cy="0"/>
          <a:chOff x="0" y="0"/>
          <a:chExt cx="0" cy="0"/>
        </a:xfrm>
      </p:grpSpPr>
      <p:pic>
        <p:nvPicPr>
          <p:cNvPr id="67" name="Google Shape;67;p2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68" name="Google Shape;68;p24"/>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0" name="Google Shape;7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p2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4"/>
        <p:cNvGrpSpPr/>
        <p:nvPr/>
      </p:nvGrpSpPr>
      <p:grpSpPr>
        <a:xfrm>
          <a:off x="0" y="0"/>
          <a:ext cx="0" cy="0"/>
          <a:chOff x="0" y="0"/>
          <a:chExt cx="0" cy="0"/>
        </a:xfrm>
      </p:grpSpPr>
      <p:pic>
        <p:nvPicPr>
          <p:cNvPr id="75" name="Google Shape;75;p2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76" name="Google Shape;76;p25"/>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8" name="Google Shape;7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p2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heme" Target="../theme/theme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g7f363ac161_0_4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7" name="Google Shape;197;g7f363ac161_0_40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98" name="Google Shape;198;g7f363ac161_0_40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A8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99" name="Google Shape;199;g7f363ac161_0_40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A8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200" name="Google Shape;200;g7f363ac161_0_40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A8C"/>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5"/>
        <p:cNvGrpSpPr/>
        <p:nvPr/>
      </p:nvGrpSpPr>
      <p:grpSpPr>
        <a:xfrm>
          <a:off x="0" y="0"/>
          <a:ext cx="0" cy="0"/>
          <a:chOff x="0" y="0"/>
          <a:chExt cx="0" cy="0"/>
        </a:xfrm>
      </p:grpSpPr>
      <p:sp>
        <p:nvSpPr>
          <p:cNvPr id="386" name="Google Shape;386;g7f363ac161_0_5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7" name="Google Shape;387;g7f363ac161_0_59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388" name="Google Shape;388;g7f363ac161_0_59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9" name="Google Shape;389;g7f363ac161_0_59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0" name="Google Shape;390;g7f363ac161_0_59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traumasensitiveschools.org/trauma-and-learning/the-problem-impact/"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traumasensitiveschools.org/trauma-and-learning/the-problem-impac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hyperlink" Target="https://www.childtrends.org/publications/how-to-implement-trauma-informed-care-to-build-resilience-to-childhood-trauma"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www.emu.edu/star" TargetMode="External"/><Relationship Id="rId4" Type="http://schemas.openxmlformats.org/officeDocument/2006/relationships/hyperlink" Target="https://traumasensitiveschools.org/trauma-and-learning/the-problem-impac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heartmindhub.files.wordpress.com/2014/11/hand-model.jp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587"/>
        <p:cNvGrpSpPr/>
        <p:nvPr/>
      </p:nvGrpSpPr>
      <p:grpSpPr>
        <a:xfrm>
          <a:off x="0" y="0"/>
          <a:ext cx="0" cy="0"/>
          <a:chOff x="0" y="0"/>
          <a:chExt cx="0" cy="0"/>
        </a:xfrm>
      </p:grpSpPr>
      <p:sp>
        <p:nvSpPr>
          <p:cNvPr id="588" name="Google Shape;588;g8975ca126a_1_0"/>
          <p:cNvSpPr txBox="1">
            <a:spLocks noGrp="1"/>
          </p:cNvSpPr>
          <p:nvPr>
            <p:ph type="body" idx="1"/>
          </p:nvPr>
        </p:nvSpPr>
        <p:spPr>
          <a:xfrm>
            <a:off x="228600" y="1487350"/>
            <a:ext cx="8802000" cy="527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a:t>This Module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school</a:t>
            </a:r>
            <a:r>
              <a:rPr lang="en-US" sz="2400"/>
              <a:t> teams, families, communities.</a:t>
            </a:r>
            <a:endParaRPr sz="2400"/>
          </a:p>
          <a:p>
            <a:pPr marL="457200" lvl="0" indent="-381000" algn="l" rtl="0">
              <a:lnSpc>
                <a:spcPct val="115000"/>
              </a:lnSpc>
              <a:spcBef>
                <a:spcPts val="0"/>
              </a:spcBef>
              <a:spcAft>
                <a:spcPts val="0"/>
              </a:spcAft>
              <a:buSzPts val="2400"/>
              <a:buChar char="●"/>
            </a:pPr>
            <a:r>
              <a:rPr lang="en-US" sz="2400"/>
              <a:t>This Module is meant for whole staff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two sections in this module. Teams are not required to complete all components of the  Modules. Instead, participants will complete only those Modules that fit the needs of their school. </a:t>
            </a:r>
            <a:endParaRPr sz="2400"/>
          </a:p>
          <a:p>
            <a:pPr marL="0" lvl="0" indent="0" algn="l" rtl="0">
              <a:lnSpc>
                <a:spcPct val="100000"/>
              </a:lnSpc>
              <a:spcBef>
                <a:spcPts val="360"/>
              </a:spcBef>
              <a:spcAft>
                <a:spcPts val="0"/>
              </a:spcAft>
              <a:buSzPts val="1800"/>
              <a:buNone/>
            </a:pPr>
            <a:endParaRPr/>
          </a:p>
        </p:txBody>
      </p:sp>
      <p:sp>
        <p:nvSpPr>
          <p:cNvPr id="589" name="Google Shape;589;g8975ca126a_1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#1</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g7f78c394aa_0_0"/>
          <p:cNvSpPr txBox="1">
            <a:spLocks noGrp="1"/>
          </p:cNvSpPr>
          <p:nvPr>
            <p:ph type="title"/>
          </p:nvPr>
        </p:nvSpPr>
        <p:spPr>
          <a:xfrm>
            <a:off x="228600" y="210425"/>
            <a:ext cx="8686800" cy="74092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rgbClr val="000000"/>
                </a:solidFill>
              </a:rPr>
              <a:t>Essential Role of Adults</a:t>
            </a:r>
            <a:endParaRPr sz="3600" dirty="0">
              <a:solidFill>
                <a:srgbClr val="000000"/>
              </a:solidFill>
            </a:endParaRPr>
          </a:p>
        </p:txBody>
      </p:sp>
      <p:sp>
        <p:nvSpPr>
          <p:cNvPr id="260" name="Google Shape;260;g7f78c394aa_0_0"/>
          <p:cNvSpPr txBox="1">
            <a:spLocks noGrp="1"/>
          </p:cNvSpPr>
          <p:nvPr>
            <p:ph type="body" idx="1"/>
          </p:nvPr>
        </p:nvSpPr>
        <p:spPr>
          <a:xfrm>
            <a:off x="228600" y="1136073"/>
            <a:ext cx="8686800" cy="5412627"/>
          </a:xfrm>
          <a:prstGeom prst="rect">
            <a:avLst/>
          </a:prstGeom>
        </p:spPr>
        <p:txBody>
          <a:bodyPr spcFirstLastPara="1" wrap="square" lIns="91425" tIns="45700" rIns="91425" bIns="45700" anchor="t" anchorCtr="0">
            <a:noAutofit/>
          </a:bodyPr>
          <a:lstStyle/>
          <a:p>
            <a:pPr marL="0" lvl="0" indent="0" algn="l" rtl="0">
              <a:lnSpc>
                <a:spcPct val="114000"/>
              </a:lnSpc>
              <a:spcBef>
                <a:spcPts val="0"/>
              </a:spcBef>
              <a:spcAft>
                <a:spcPts val="600"/>
              </a:spcAft>
              <a:buNone/>
            </a:pPr>
            <a:r>
              <a:rPr lang="en-US" sz="2400" dirty="0">
                <a:solidFill>
                  <a:srgbClr val="000000"/>
                </a:solidFill>
                <a:highlight>
                  <a:srgbClr val="FFFFFF"/>
                </a:highlight>
              </a:rPr>
              <a:t>“The </a:t>
            </a:r>
            <a:r>
              <a:rPr lang="en-US" sz="2400" b="1" dirty="0">
                <a:solidFill>
                  <a:srgbClr val="000000"/>
                </a:solidFill>
                <a:highlight>
                  <a:srgbClr val="FFFFFF"/>
                </a:highlight>
              </a:rPr>
              <a:t>adults</a:t>
            </a:r>
            <a:r>
              <a:rPr lang="en-US" sz="2400" dirty="0">
                <a:solidFill>
                  <a:srgbClr val="000000"/>
                </a:solidFill>
                <a:highlight>
                  <a:srgbClr val="FFFFFF"/>
                </a:highlight>
              </a:rPr>
              <a:t> in children’s lives </a:t>
            </a:r>
            <a:r>
              <a:rPr lang="en-US" sz="2400" b="1" dirty="0">
                <a:solidFill>
                  <a:srgbClr val="000000"/>
                </a:solidFill>
                <a:highlight>
                  <a:srgbClr val="FFFFFF"/>
                </a:highlight>
              </a:rPr>
              <a:t>must understand</a:t>
            </a:r>
            <a:r>
              <a:rPr lang="en-US" sz="2400" dirty="0">
                <a:solidFill>
                  <a:srgbClr val="000000"/>
                </a:solidFill>
                <a:highlight>
                  <a:srgbClr val="FFFFFF"/>
                </a:highlight>
              </a:rPr>
              <a:t> that a</a:t>
            </a:r>
            <a:r>
              <a:rPr lang="en-US" sz="2400" b="1" dirty="0">
                <a:solidFill>
                  <a:srgbClr val="000000"/>
                </a:solidFill>
                <a:highlight>
                  <a:srgbClr val="FFFFFF"/>
                </a:highlight>
              </a:rPr>
              <a:t> child’s challenging behaviors</a:t>
            </a:r>
            <a:r>
              <a:rPr lang="en-US" sz="2400" dirty="0">
                <a:solidFill>
                  <a:srgbClr val="000000"/>
                </a:solidFill>
                <a:highlight>
                  <a:srgbClr val="FFFFFF"/>
                </a:highlight>
              </a:rPr>
              <a:t> are </a:t>
            </a:r>
            <a:r>
              <a:rPr lang="en-US" sz="2400" b="1" dirty="0">
                <a:solidFill>
                  <a:srgbClr val="000000"/>
                </a:solidFill>
                <a:highlight>
                  <a:srgbClr val="FFFFFF"/>
                </a:highlight>
              </a:rPr>
              <a:t>normal</a:t>
            </a:r>
            <a:r>
              <a:rPr lang="en-US" sz="2400" dirty="0">
                <a:solidFill>
                  <a:srgbClr val="000000"/>
                </a:solidFill>
                <a:highlight>
                  <a:srgbClr val="FFFFFF"/>
                </a:highlight>
              </a:rPr>
              <a:t>, </a:t>
            </a:r>
            <a:r>
              <a:rPr lang="en-US" sz="2400" b="1" dirty="0">
                <a:solidFill>
                  <a:srgbClr val="000000"/>
                </a:solidFill>
                <a:highlight>
                  <a:srgbClr val="FFFFFF"/>
                </a:highlight>
              </a:rPr>
              <a:t>self-protective</a:t>
            </a:r>
            <a:r>
              <a:rPr lang="en-US" sz="2400" dirty="0">
                <a:solidFill>
                  <a:srgbClr val="000000"/>
                </a:solidFill>
                <a:highlight>
                  <a:srgbClr val="FFFFFF"/>
                </a:highlight>
              </a:rPr>
              <a:t>, and </a:t>
            </a:r>
            <a:r>
              <a:rPr lang="en-US" sz="2400" b="1" dirty="0">
                <a:solidFill>
                  <a:srgbClr val="000000"/>
                </a:solidFill>
                <a:highlight>
                  <a:srgbClr val="FFFFFF"/>
                </a:highlight>
              </a:rPr>
              <a:t>adaptive reactions</a:t>
            </a:r>
            <a:r>
              <a:rPr lang="en-US" sz="2400" dirty="0">
                <a:solidFill>
                  <a:srgbClr val="000000"/>
                </a:solidFill>
                <a:highlight>
                  <a:srgbClr val="FFFFFF"/>
                </a:highlight>
              </a:rPr>
              <a:t> to highly stressful situations, rather than viewing that child as intentionally misbehaving...It is essential that adults become aware of the prevalence and impact of trauma, and learn to apply a “trauma lens” (i.e., gain the capacity to view children’s difficulties in behavior, learning, and relationships as natural reactions</a:t>
            </a:r>
            <a:r>
              <a:rPr lang="en-US" sz="2400" b="1" dirty="0">
                <a:solidFill>
                  <a:srgbClr val="000000"/>
                </a:solidFill>
                <a:highlight>
                  <a:srgbClr val="FFFFFF"/>
                </a:highlight>
              </a:rPr>
              <a:t> to trauma that warrant understanding and sensitive care</a:t>
            </a:r>
            <a:r>
              <a:rPr lang="en-US" sz="2400" dirty="0">
                <a:solidFill>
                  <a:srgbClr val="000000"/>
                </a:solidFill>
                <a:highlight>
                  <a:srgbClr val="FFFFFF"/>
                </a:highlight>
              </a:rPr>
              <a:t>).”  </a:t>
            </a:r>
            <a:endParaRPr sz="2400" dirty="0">
              <a:solidFill>
                <a:srgbClr val="000000"/>
              </a:solidFill>
              <a:highlight>
                <a:srgbClr val="FFFFFF"/>
              </a:highlight>
            </a:endParaRPr>
          </a:p>
          <a:p>
            <a:pPr marL="0" lvl="0" indent="0" algn="r" rtl="0">
              <a:lnSpc>
                <a:spcPct val="114000"/>
              </a:lnSpc>
              <a:spcBef>
                <a:spcPts val="0"/>
              </a:spcBef>
              <a:spcAft>
                <a:spcPts val="600"/>
              </a:spcAft>
              <a:buNone/>
            </a:pPr>
            <a:r>
              <a:rPr lang="en-US" sz="2400" dirty="0">
                <a:solidFill>
                  <a:schemeClr val="accent5">
                    <a:lumMod val="75000"/>
                  </a:schemeClr>
                </a:solidFill>
                <a:highlight>
                  <a:srgbClr val="FFFFFF"/>
                </a:highlight>
              </a:rPr>
              <a:t>--Bartlett, J.D. and </a:t>
            </a:r>
            <a:r>
              <a:rPr lang="en-US" sz="2400" dirty="0" err="1">
                <a:solidFill>
                  <a:schemeClr val="accent5">
                    <a:lumMod val="75000"/>
                  </a:schemeClr>
                </a:solidFill>
                <a:highlight>
                  <a:srgbClr val="FFFFFF"/>
                </a:highlight>
              </a:rPr>
              <a:t>Steber</a:t>
            </a:r>
            <a:r>
              <a:rPr lang="en-US" sz="2400" dirty="0">
                <a:solidFill>
                  <a:schemeClr val="accent5">
                    <a:lumMod val="75000"/>
                  </a:schemeClr>
                </a:solidFill>
                <a:highlight>
                  <a:srgbClr val="FFFFFF"/>
                </a:highlight>
              </a:rPr>
              <a:t>, K. 2019</a:t>
            </a:r>
            <a:endParaRPr sz="2400" dirty="0">
              <a:solidFill>
                <a:schemeClr val="accent5">
                  <a:lumMod val="75000"/>
                </a:schemeClr>
              </a:solidFill>
            </a:endParaRPr>
          </a:p>
        </p:txBody>
      </p:sp>
    </p:spTree>
    <p:extLst>
      <p:ext uri="{BB962C8B-B14F-4D97-AF65-F5344CB8AC3E}">
        <p14:creationId xmlns:p14="http://schemas.microsoft.com/office/powerpoint/2010/main" val="1619749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819dc68330_0_139"/>
          <p:cNvSpPr txBox="1">
            <a:spLocks noGrp="1"/>
          </p:cNvSpPr>
          <p:nvPr>
            <p:ph type="title"/>
          </p:nvPr>
        </p:nvSpPr>
        <p:spPr>
          <a:xfrm>
            <a:off x="277091" y="274638"/>
            <a:ext cx="8506691" cy="1143000"/>
          </a:xfrm>
          <a:prstGeom prst="rect">
            <a:avLst/>
          </a:prstGeom>
          <a:solidFill>
            <a:srgbClr val="A9DCF2">
              <a:alpha val="67058"/>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Impact of Trauma:Relationships</a:t>
            </a:r>
            <a:endParaRPr>
              <a:solidFill>
                <a:srgbClr val="000000"/>
              </a:solidFill>
              <a:latin typeface="Verdana"/>
              <a:ea typeface="Verdana"/>
              <a:cs typeface="Verdana"/>
              <a:sym typeface="Verdana"/>
            </a:endParaRPr>
          </a:p>
        </p:txBody>
      </p:sp>
      <p:sp>
        <p:nvSpPr>
          <p:cNvPr id="5" name="Google Shape;300;g819dc68330_0_151"/>
          <p:cNvSpPr txBox="1">
            <a:spLocks/>
          </p:cNvSpPr>
          <p:nvPr/>
        </p:nvSpPr>
        <p:spPr>
          <a:xfrm>
            <a:off x="4296094" y="2498824"/>
            <a:ext cx="4593900" cy="238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pPr indent="-495300">
              <a:lnSpc>
                <a:spcPct val="150000"/>
              </a:lnSpc>
              <a:spcBef>
                <a:spcPts val="0"/>
              </a:spcBef>
              <a:buSzPct val="100000"/>
              <a:buFont typeface="Verdana"/>
              <a:buChar char="•"/>
            </a:pPr>
            <a:r>
              <a:rPr lang="en-US" sz="4000" dirty="0" smtClean="0"/>
              <a:t>Learning</a:t>
            </a:r>
            <a:endParaRPr lang="en-US" sz="4000" dirty="0" smtClean="0">
              <a:solidFill>
                <a:srgbClr val="000000"/>
              </a:solidFill>
            </a:endParaRPr>
          </a:p>
          <a:p>
            <a:pPr indent="-495300">
              <a:lnSpc>
                <a:spcPct val="150000"/>
              </a:lnSpc>
              <a:spcBef>
                <a:spcPts val="0"/>
              </a:spcBef>
              <a:buClr>
                <a:srgbClr val="000000"/>
              </a:buClr>
              <a:buSzPct val="100000"/>
              <a:buFont typeface="Verdana"/>
              <a:buChar char="•"/>
            </a:pPr>
            <a:r>
              <a:rPr lang="en-US" sz="4000" b="1" dirty="0" smtClean="0">
                <a:solidFill>
                  <a:srgbClr val="000000"/>
                </a:solidFill>
              </a:rPr>
              <a:t>Relationships</a:t>
            </a:r>
          </a:p>
          <a:p>
            <a:pPr indent="-495300">
              <a:lnSpc>
                <a:spcPct val="150000"/>
              </a:lnSpc>
              <a:spcBef>
                <a:spcPts val="0"/>
              </a:spcBef>
              <a:buClr>
                <a:srgbClr val="000000"/>
              </a:buClr>
              <a:buSzPct val="100000"/>
              <a:buFont typeface="Verdana"/>
              <a:buChar char="•"/>
            </a:pPr>
            <a:r>
              <a:rPr lang="en-US" sz="4000" dirty="0" smtClean="0">
                <a:solidFill>
                  <a:srgbClr val="000000"/>
                </a:solidFill>
              </a:rPr>
              <a:t>Behavior</a:t>
            </a:r>
          </a:p>
          <a:p>
            <a:pPr marL="0" indent="0">
              <a:spcBef>
                <a:spcPts val="0"/>
              </a:spcBef>
              <a:buFont typeface="Arial"/>
              <a:buNone/>
            </a:pPr>
            <a:endParaRPr lang="en-US" sz="3600" dirty="0" smtClean="0">
              <a:solidFill>
                <a:srgbClr val="000000"/>
              </a:solidFill>
            </a:endParaRPr>
          </a:p>
          <a:p>
            <a:pPr marL="0" indent="0">
              <a:buFont typeface="Arial"/>
              <a:buNone/>
            </a:pPr>
            <a:endParaRPr lang="en-US" dirty="0"/>
          </a:p>
        </p:txBody>
      </p:sp>
      <p:pic>
        <p:nvPicPr>
          <p:cNvPr id="664" name="Google Shape;664;g819dc68330_0_139" title="Teaacher and student in discussion"/>
          <p:cNvPicPr preferRelativeResize="0"/>
          <p:nvPr/>
        </p:nvPicPr>
        <p:blipFill rotWithShape="1">
          <a:blip r:embed="rId3">
            <a:alphaModFix/>
          </a:blip>
          <a:srcRect/>
          <a:stretch/>
        </p:blipFill>
        <p:spPr>
          <a:xfrm>
            <a:off x="457200" y="1974625"/>
            <a:ext cx="3793776" cy="383677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8521c73935_0_2"/>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Importance of Relationships</a:t>
            </a:r>
            <a:endParaRPr/>
          </a:p>
        </p:txBody>
      </p:sp>
      <p:sp>
        <p:nvSpPr>
          <p:cNvPr id="671" name="Google Shape;671;g8521c73935_0_2"/>
          <p:cNvSpPr txBox="1"/>
          <p:nvPr/>
        </p:nvSpPr>
        <p:spPr>
          <a:xfrm>
            <a:off x="457200" y="2292075"/>
            <a:ext cx="8229600" cy="30000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Aft>
                <a:spcPts val="600"/>
              </a:spcAft>
              <a:buClr>
                <a:srgbClr val="000000"/>
              </a:buClr>
              <a:buSzPts val="2800"/>
              <a:buFont typeface="Arial"/>
              <a:buNone/>
            </a:pPr>
            <a:r>
              <a:rPr lang="en-US" sz="2400" b="0" i="0" u="none" strike="noStrike" cap="none" dirty="0">
                <a:solidFill>
                  <a:schemeClr val="dk1"/>
                </a:solidFill>
                <a:latin typeface="Verdana"/>
                <a:ea typeface="Verdana"/>
                <a:cs typeface="Verdana"/>
                <a:sym typeface="Verdana"/>
              </a:rPr>
              <a:t>“Building relationships with students is by far the most important thing a teacher can do. Without a solid foundation and relationships built on trust and respect, no quality learning will happen</a:t>
            </a:r>
            <a:r>
              <a:rPr lang="en-US" sz="2400" b="0" i="0" u="none" strike="noStrike" cap="none" dirty="0" smtClean="0">
                <a:solidFill>
                  <a:schemeClr val="dk1"/>
                </a:solidFill>
                <a:latin typeface="Verdana"/>
                <a:ea typeface="Verdana"/>
                <a:cs typeface="Verdana"/>
                <a:sym typeface="Verdana"/>
              </a:rPr>
              <a:t>.”</a:t>
            </a:r>
          </a:p>
          <a:p>
            <a:pPr marL="0" marR="0" lvl="0" indent="0" algn="r" rtl="0">
              <a:lnSpc>
                <a:spcPct val="150000"/>
              </a:lnSpc>
              <a:spcAft>
                <a:spcPts val="600"/>
              </a:spcAft>
              <a:buClr>
                <a:srgbClr val="000000"/>
              </a:buClr>
              <a:buSzPts val="2800"/>
              <a:buFont typeface="Arial"/>
              <a:buNone/>
            </a:pPr>
            <a:r>
              <a:rPr lang="en-US" sz="2400" b="0" i="0" u="none" strike="noStrike" cap="none" dirty="0" smtClean="0">
                <a:solidFill>
                  <a:schemeClr val="dk1"/>
                </a:solidFill>
                <a:latin typeface="Verdana"/>
                <a:ea typeface="Verdana"/>
                <a:cs typeface="Verdana"/>
                <a:sym typeface="Verdana"/>
              </a:rPr>
              <a:t>  </a:t>
            </a:r>
            <a:r>
              <a:rPr lang="en-US" sz="2400" b="0" i="1" u="none" strike="noStrike" cap="none" dirty="0" smtClean="0">
                <a:solidFill>
                  <a:schemeClr val="accent5">
                    <a:lumMod val="50000"/>
                  </a:schemeClr>
                </a:solidFill>
                <a:latin typeface="Verdana"/>
                <a:ea typeface="Verdana"/>
                <a:cs typeface="Verdana"/>
                <a:sym typeface="Verdana"/>
              </a:rPr>
              <a:t>Timothy </a:t>
            </a:r>
            <a:r>
              <a:rPr lang="en-US" sz="2400" b="0" i="1" u="none" strike="noStrike" cap="none" dirty="0">
                <a:solidFill>
                  <a:schemeClr val="accent5">
                    <a:lumMod val="50000"/>
                  </a:schemeClr>
                </a:solidFill>
                <a:latin typeface="Verdana"/>
                <a:ea typeface="Verdana"/>
                <a:cs typeface="Verdana"/>
                <a:sym typeface="Verdana"/>
              </a:rPr>
              <a:t>Hilton, Teacher,  Education Week </a:t>
            </a:r>
            <a:endParaRPr sz="2400" b="0" i="1" u="none" strike="noStrike" cap="none" dirty="0">
              <a:solidFill>
                <a:schemeClr val="accent5">
                  <a:lumMod val="50000"/>
                </a:schemeClr>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g819dc68330_0_145"/>
          <p:cNvSpPr txBox="1">
            <a:spLocks noGrp="1"/>
          </p:cNvSpPr>
          <p:nvPr>
            <p:ph type="title"/>
          </p:nvPr>
        </p:nvSpPr>
        <p:spPr>
          <a:xfrm>
            <a:off x="230909" y="126858"/>
            <a:ext cx="8682182" cy="750598"/>
          </a:xfrm>
          <a:prstGeom prst="rect">
            <a:avLst/>
          </a:prstGeom>
          <a:solidFill>
            <a:srgbClr val="A9DCF2">
              <a:alpha val="67058"/>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sz="2800" dirty="0">
                <a:solidFill>
                  <a:srgbClr val="000000"/>
                </a:solidFill>
                <a:latin typeface="Verdana"/>
                <a:ea typeface="Verdana"/>
                <a:cs typeface="Verdana"/>
                <a:sym typeface="Verdana"/>
              </a:rPr>
              <a:t>How Does Trauma Impact Relationships?</a:t>
            </a:r>
            <a:endParaRPr sz="2800" dirty="0">
              <a:solidFill>
                <a:srgbClr val="000000"/>
              </a:solidFill>
              <a:latin typeface="Verdana"/>
              <a:ea typeface="Verdana"/>
              <a:cs typeface="Verdana"/>
              <a:sym typeface="Verdana"/>
            </a:endParaRPr>
          </a:p>
        </p:txBody>
      </p:sp>
      <p:sp>
        <p:nvSpPr>
          <p:cNvPr id="678" name="Google Shape;678;g819dc68330_0_145"/>
          <p:cNvSpPr txBox="1"/>
          <p:nvPr/>
        </p:nvSpPr>
        <p:spPr>
          <a:xfrm>
            <a:off x="370350" y="969820"/>
            <a:ext cx="8229600" cy="5264477"/>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4000"/>
              </a:lnSpc>
              <a:spcAft>
                <a:spcPts val="60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The caregiver may be the source of trauma</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14000"/>
              </a:lnSpc>
              <a:spcAft>
                <a:spcPts val="60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The availability, reliability, and predictability of the caregiver may be limited</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14000"/>
              </a:lnSpc>
              <a:spcAft>
                <a:spcPts val="60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The child may not learn to regulate his emotions or calm himself down when experiencing intense emotions</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14000"/>
              </a:lnSpc>
              <a:spcAft>
                <a:spcPts val="60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The child’s ability to learn through exploration of his environment may “take a back seat” to his/her need for protection and safety</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14000"/>
              </a:lnSpc>
              <a:spcAft>
                <a:spcPts val="60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The child begins to perceive the world as dangerous, leading to a sense of vulnerability and distrust of others.</a:t>
            </a:r>
            <a:endParaRPr sz="2400" b="0" i="0" u="none" strike="noStrike" cap="none" dirty="0">
              <a:solidFill>
                <a:srgbClr val="000000"/>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g828a8db343_0_0"/>
          <p:cNvSpPr txBox="1">
            <a:spLocks noGrp="1"/>
          </p:cNvSpPr>
          <p:nvPr>
            <p:ph type="title"/>
          </p:nvPr>
        </p:nvSpPr>
        <p:spPr>
          <a:xfrm>
            <a:off x="457200" y="274638"/>
            <a:ext cx="8229600" cy="861435"/>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t>Trauma Impacts Perceptions </a:t>
            </a:r>
            <a:endParaRPr dirty="0"/>
          </a:p>
        </p:txBody>
      </p:sp>
      <p:sp>
        <p:nvSpPr>
          <p:cNvPr id="685" name="Google Shape;685;g828a8db343_0_0"/>
          <p:cNvSpPr txBox="1"/>
          <p:nvPr/>
        </p:nvSpPr>
        <p:spPr>
          <a:xfrm>
            <a:off x="460800" y="1293091"/>
            <a:ext cx="8222400" cy="330945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2400" b="0" i="0" u="none" strike="noStrike" cap="none" dirty="0">
                <a:solidFill>
                  <a:srgbClr val="000000"/>
                </a:solidFill>
                <a:latin typeface="Verdana"/>
                <a:ea typeface="Verdana"/>
                <a:cs typeface="Verdana"/>
                <a:sym typeface="Verdana"/>
              </a:rPr>
              <a:t>Based on traumatic experiences with their caregivers students may develop the following beliefs:</a:t>
            </a:r>
            <a:endParaRPr sz="2400" b="0" i="0" u="none" strike="noStrike" cap="none" dirty="0">
              <a:solidFill>
                <a:srgbClr val="000000"/>
              </a:solidFill>
              <a:latin typeface="Verdana"/>
              <a:ea typeface="Verdana"/>
              <a:cs typeface="Verdana"/>
              <a:sym typeface="Verdana"/>
            </a:endParaRPr>
          </a:p>
          <a:p>
            <a:pPr marL="457200" marR="0" lvl="0" indent="-419100" algn="l" rtl="0">
              <a:lnSpc>
                <a:spcPct val="100000"/>
              </a:lnSpc>
              <a:spcBef>
                <a:spcPts val="1000"/>
              </a:spcBef>
              <a:spcAft>
                <a:spcPts val="0"/>
              </a:spcAft>
              <a:buClr>
                <a:srgbClr val="000000"/>
              </a:buClr>
              <a:buSzPts val="3000"/>
              <a:buFont typeface="Verdana"/>
              <a:buChar char="●"/>
            </a:pPr>
            <a:r>
              <a:rPr lang="en-US" sz="2400" b="0" i="0" u="none" strike="noStrike" cap="none" dirty="0">
                <a:solidFill>
                  <a:srgbClr val="000000"/>
                </a:solidFill>
                <a:latin typeface="Verdana"/>
                <a:ea typeface="Verdana"/>
                <a:cs typeface="Verdana"/>
                <a:sym typeface="Verdana"/>
              </a:rPr>
              <a:t>Adults are inconsistent and untrustworthy</a:t>
            </a:r>
            <a:endParaRPr sz="2400" b="0" i="0" u="none" strike="noStrike" cap="none" dirty="0">
              <a:solidFill>
                <a:srgbClr val="000000"/>
              </a:solidFill>
              <a:latin typeface="Verdana"/>
              <a:ea typeface="Verdana"/>
              <a:cs typeface="Verdana"/>
              <a:sym typeface="Verdana"/>
            </a:endParaRPr>
          </a:p>
          <a:p>
            <a:pPr marL="457200" marR="0" lvl="0" indent="-419100" algn="l" rtl="0">
              <a:lnSpc>
                <a:spcPct val="100000"/>
              </a:lnSpc>
              <a:spcBef>
                <a:spcPts val="1000"/>
              </a:spcBef>
              <a:spcAft>
                <a:spcPts val="0"/>
              </a:spcAft>
              <a:buClr>
                <a:srgbClr val="000000"/>
              </a:buClr>
              <a:buSzPts val="3000"/>
              <a:buFont typeface="Verdana"/>
              <a:buChar char="●"/>
            </a:pPr>
            <a:r>
              <a:rPr lang="en-US" sz="2400" b="0" i="0" u="none" strike="noStrike" cap="none" dirty="0">
                <a:solidFill>
                  <a:srgbClr val="000000"/>
                </a:solidFill>
                <a:latin typeface="Verdana"/>
                <a:ea typeface="Verdana"/>
                <a:cs typeface="Verdana"/>
                <a:sym typeface="Verdana"/>
              </a:rPr>
              <a:t>Caregivers fail to protect me, I must protect myself</a:t>
            </a:r>
            <a:endParaRPr sz="2400" b="0" i="0" u="none" strike="noStrike" cap="none" dirty="0">
              <a:solidFill>
                <a:srgbClr val="000000"/>
              </a:solidFill>
              <a:latin typeface="Verdana"/>
              <a:ea typeface="Verdana"/>
              <a:cs typeface="Verdana"/>
              <a:sym typeface="Verdana"/>
            </a:endParaRPr>
          </a:p>
          <a:p>
            <a:pPr marL="457200" marR="0" lvl="0" indent="-419100" algn="l" rtl="0">
              <a:lnSpc>
                <a:spcPct val="100000"/>
              </a:lnSpc>
              <a:spcBef>
                <a:spcPts val="1000"/>
              </a:spcBef>
              <a:spcAft>
                <a:spcPts val="1000"/>
              </a:spcAft>
              <a:buClr>
                <a:srgbClr val="000000"/>
              </a:buClr>
              <a:buSzPts val="3000"/>
              <a:buFont typeface="Verdana"/>
              <a:buChar char="●"/>
            </a:pPr>
            <a:r>
              <a:rPr lang="en-US" sz="2400" b="0" i="0" u="none" strike="noStrike" cap="none" dirty="0">
                <a:solidFill>
                  <a:srgbClr val="000000"/>
                </a:solidFill>
                <a:latin typeface="Verdana"/>
                <a:ea typeface="Verdana"/>
                <a:cs typeface="Verdana"/>
                <a:sym typeface="Verdana"/>
              </a:rPr>
              <a:t>Caregivers leave me, so I keep myself at a </a:t>
            </a:r>
            <a:r>
              <a:rPr lang="en-US" sz="2400" b="0" i="0" u="none" strike="noStrike" cap="none" dirty="0" smtClean="0">
                <a:solidFill>
                  <a:srgbClr val="000000"/>
                </a:solidFill>
                <a:latin typeface="Verdana"/>
                <a:ea typeface="Verdana"/>
                <a:cs typeface="Verdana"/>
                <a:sym typeface="Verdana"/>
              </a:rPr>
              <a:t>distance</a:t>
            </a:r>
          </a:p>
          <a:p>
            <a:pPr marL="38100" algn="r">
              <a:spcBef>
                <a:spcPts val="1000"/>
              </a:spcBef>
              <a:spcAft>
                <a:spcPts val="1000"/>
              </a:spcAft>
              <a:buSzPts val="3000"/>
            </a:pPr>
            <a:r>
              <a:rPr lang="en-US" sz="2400" dirty="0">
                <a:solidFill>
                  <a:schemeClr val="accent5">
                    <a:lumMod val="50000"/>
                  </a:schemeClr>
                </a:solidFill>
                <a:latin typeface="Verdana"/>
                <a:ea typeface="Verdana"/>
                <a:cs typeface="Verdana"/>
                <a:sym typeface="Verdana"/>
              </a:rPr>
              <a:t>Kaiser, B. 2020.  Understanding the Impact of Trauma on Behavior.</a:t>
            </a:r>
          </a:p>
          <a:p>
            <a:pPr marL="38100" marR="0" lvl="0" algn="l" rtl="0">
              <a:lnSpc>
                <a:spcPct val="100000"/>
              </a:lnSpc>
              <a:spcBef>
                <a:spcPts val="1000"/>
              </a:spcBef>
              <a:spcAft>
                <a:spcPts val="1000"/>
              </a:spcAft>
              <a:buClr>
                <a:srgbClr val="000000"/>
              </a:buClr>
              <a:buSzPts val="3000"/>
            </a:pPr>
            <a:endParaRPr sz="3000" b="0" i="0" u="none" strike="noStrike" cap="none" dirty="0">
              <a:solidFill>
                <a:srgbClr val="000000"/>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g72003bda81_0_7"/>
          <p:cNvSpPr txBox="1">
            <a:spLocks noGrp="1"/>
          </p:cNvSpPr>
          <p:nvPr>
            <p:ph type="title"/>
          </p:nvPr>
        </p:nvSpPr>
        <p:spPr>
          <a:xfrm>
            <a:off x="457200" y="182274"/>
            <a:ext cx="8229600" cy="648999"/>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600" dirty="0"/>
              <a:t>Teacher Student Relationships</a:t>
            </a:r>
            <a:endParaRPr sz="3600" dirty="0"/>
          </a:p>
        </p:txBody>
      </p:sp>
      <p:sp>
        <p:nvSpPr>
          <p:cNvPr id="693" name="Google Shape;693;g72003bda81_0_7"/>
          <p:cNvSpPr txBox="1"/>
          <p:nvPr/>
        </p:nvSpPr>
        <p:spPr>
          <a:xfrm>
            <a:off x="465150" y="1006764"/>
            <a:ext cx="8213700" cy="4441386"/>
          </a:xfrm>
          <a:prstGeom prst="rect">
            <a:avLst/>
          </a:prstGeom>
          <a:noFill/>
          <a:ln>
            <a:noFill/>
          </a:ln>
        </p:spPr>
        <p:txBody>
          <a:bodyPr spcFirstLastPara="1" wrap="square" lIns="91425" tIns="91425" rIns="91425" bIns="91425" anchor="t" anchorCtr="0">
            <a:noAutofit/>
          </a:bodyPr>
          <a:lstStyle/>
          <a:p>
            <a:pPr marL="0" marR="0" lvl="0" indent="0" algn="l" rtl="0">
              <a:lnSpc>
                <a:spcPct val="114000"/>
              </a:lnSpc>
              <a:spcAft>
                <a:spcPts val="60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Due to the traumatic experience with their caregiver, students may transfer to their beliefs about their caregiver to their relationships with their teachers. As a result students may</a:t>
            </a:r>
            <a:r>
              <a:rPr lang="en-US" sz="2400" b="0" i="0" u="none" strike="noStrike" cap="none" dirty="0" smtClean="0">
                <a:solidFill>
                  <a:srgbClr val="000000"/>
                </a:solidFill>
                <a:latin typeface="Verdana"/>
                <a:ea typeface="Verdana"/>
                <a:cs typeface="Verdana"/>
                <a:sym typeface="Verdana"/>
              </a:rPr>
              <a:t>:</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14000"/>
              </a:lnSpc>
              <a:spcAft>
                <a:spcPts val="60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Be distrustful</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14000"/>
              </a:lnSpc>
              <a:spcAft>
                <a:spcPts val="60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Push away adults</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14000"/>
              </a:lnSpc>
              <a:spcAft>
                <a:spcPts val="60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Be guarded</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14000"/>
              </a:lnSpc>
              <a:spcAft>
                <a:spcPts val="60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Withdraw</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14000"/>
              </a:lnSpc>
              <a:spcAft>
                <a:spcPts val="60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Be impulsive/reactionary</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14000"/>
              </a:lnSpc>
              <a:spcAft>
                <a:spcPts val="60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Unconsciously connect similarities between adults present during the traumatic experience and other adults </a:t>
            </a:r>
            <a:endParaRPr sz="2400" b="0" i="0" u="none" strike="noStrike" cap="none" dirty="0">
              <a:solidFill>
                <a:srgbClr val="000000"/>
              </a:solidFill>
              <a:latin typeface="Verdana"/>
              <a:ea typeface="Verdana"/>
              <a:cs typeface="Verdana"/>
              <a:sym typeface="Verdana"/>
            </a:endParaRPr>
          </a:p>
          <a:p>
            <a:pPr marL="457200" marR="0" lvl="0" indent="0" algn="l" rtl="0">
              <a:lnSpc>
                <a:spcPct val="100000"/>
              </a:lnSpc>
              <a:spcBef>
                <a:spcPts val="1000"/>
              </a:spcBef>
              <a:spcAft>
                <a:spcPts val="0"/>
              </a:spcAft>
              <a:buClr>
                <a:srgbClr val="000000"/>
              </a:buClr>
              <a:buSzPts val="2400"/>
              <a:buFont typeface="Arial"/>
              <a:buNone/>
            </a:pPr>
            <a:endParaRPr sz="2400" b="0" i="0" u="none" strike="noStrike" cap="none" dirty="0">
              <a:solidFill>
                <a:srgbClr val="000000"/>
              </a:solidFill>
              <a:latin typeface="Verdana"/>
              <a:ea typeface="Verdana"/>
              <a:cs typeface="Verdana"/>
              <a:sym typeface="Verdana"/>
            </a:endParaRPr>
          </a:p>
          <a:p>
            <a:pPr marL="457200" marR="0" lvl="0" indent="0" algn="l" rtl="0">
              <a:lnSpc>
                <a:spcPct val="100000"/>
              </a:lnSpc>
              <a:spcBef>
                <a:spcPts val="1000"/>
              </a:spcBef>
              <a:spcAft>
                <a:spcPts val="0"/>
              </a:spcAft>
              <a:buClr>
                <a:srgbClr val="000000"/>
              </a:buClr>
              <a:buSzPts val="2400"/>
              <a:buFont typeface="Arial"/>
              <a:buNone/>
            </a:pPr>
            <a:endParaRPr sz="24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Verdana"/>
              <a:ea typeface="Verdana"/>
              <a:cs typeface="Verdana"/>
              <a:sym typeface="Verdana"/>
            </a:endParaRPr>
          </a:p>
        </p:txBody>
      </p:sp>
      <p:pic>
        <p:nvPicPr>
          <p:cNvPr id="694" name="Google Shape;694;g72003bda81_0_7" title="Student and teacher in discussion"/>
          <p:cNvPicPr preferRelativeResize="0"/>
          <p:nvPr/>
        </p:nvPicPr>
        <p:blipFill rotWithShape="1">
          <a:blip r:embed="rId3">
            <a:alphaModFix/>
          </a:blip>
          <a:srcRect/>
          <a:stretch/>
        </p:blipFill>
        <p:spPr>
          <a:xfrm>
            <a:off x="5111675" y="2950430"/>
            <a:ext cx="3183425" cy="21272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828a8db343_0_7"/>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a:t>
            </a:r>
            <a:r>
              <a:rPr lang="en-US">
                <a:solidFill>
                  <a:srgbClr val="000000"/>
                </a:solidFill>
              </a:rPr>
              <a:t>he Impact of Trauma on Attachment</a:t>
            </a:r>
            <a:endParaRPr>
              <a:solidFill>
                <a:srgbClr val="000000"/>
              </a:solidFill>
            </a:endParaRPr>
          </a:p>
        </p:txBody>
      </p:sp>
      <p:graphicFrame>
        <p:nvGraphicFramePr>
          <p:cNvPr id="701" name="Google Shape;701;g828a8db343_0_7"/>
          <p:cNvGraphicFramePr/>
          <p:nvPr>
            <p:extLst>
              <p:ext uri="{D42A27DB-BD31-4B8C-83A1-F6EECF244321}">
                <p14:modId xmlns:p14="http://schemas.microsoft.com/office/powerpoint/2010/main" val="4093327536"/>
              </p:ext>
            </p:extLst>
          </p:nvPr>
        </p:nvGraphicFramePr>
        <p:xfrm>
          <a:off x="228600" y="2103150"/>
          <a:ext cx="8686800" cy="3212405"/>
        </p:xfrm>
        <a:graphic>
          <a:graphicData uri="http://schemas.openxmlformats.org/drawingml/2006/table">
            <a:tbl>
              <a:tblPr firstRow="1">
                <a:noFill/>
                <a:tableStyleId>{AF4C3BC4-DAD2-4226-8AC5-438340D3FE21}</a:tableStyleId>
              </a:tblPr>
              <a:tblGrid>
                <a:gridCol w="4234250">
                  <a:extLst>
                    <a:ext uri="{9D8B030D-6E8A-4147-A177-3AD203B41FA5}">
                      <a16:colId xmlns:a16="http://schemas.microsoft.com/office/drawing/2014/main" val="20000"/>
                    </a:ext>
                  </a:extLst>
                </a:gridCol>
                <a:gridCol w="445255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3000"/>
                        <a:buFont typeface="Arial"/>
                        <a:buNone/>
                      </a:pPr>
                      <a:r>
                        <a:rPr lang="en-US" sz="3000" b="1" u="none" strike="noStrike" cap="none" dirty="0">
                          <a:latin typeface="Verdana" panose="020B0604030504040204" pitchFamily="34" charset="0"/>
                          <a:ea typeface="Verdana" panose="020B0604030504040204" pitchFamily="34" charset="0"/>
                        </a:rPr>
                        <a:t>Distorted</a:t>
                      </a:r>
                      <a:endParaRPr sz="3000" b="1" u="none" strike="noStrike" cap="none" dirty="0">
                        <a:latin typeface="Verdana" panose="020B0604030504040204" pitchFamily="34" charset="0"/>
                        <a:ea typeface="Verdana" panose="020B0604030504040204" pitchFamily="34" charset="0"/>
                      </a:endParaRPr>
                    </a:p>
                  </a:txBody>
                  <a:tcPr marL="91425" marR="91425" marT="91425" marB="91425">
                    <a:lnL w="19050" cap="flat" cmpd="sng">
                      <a:solidFill>
                        <a:srgbClr val="434343"/>
                      </a:solidFill>
                      <a:prstDash val="solid"/>
                      <a:round/>
                      <a:headEnd type="none" w="sm" len="sm"/>
                      <a:tailEnd type="none" w="sm" len="sm"/>
                    </a:lnL>
                    <a:lnR w="19050"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19050" cap="flat" cmpd="sng">
                      <a:solidFill>
                        <a:srgbClr val="434343"/>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3000"/>
                        <a:buFont typeface="Arial"/>
                        <a:buNone/>
                      </a:pPr>
                      <a:r>
                        <a:rPr lang="en-US" sz="3000" b="1" u="none" strike="noStrike" cap="none" dirty="0">
                          <a:latin typeface="Verdana" panose="020B0604030504040204" pitchFamily="34" charset="0"/>
                          <a:ea typeface="Verdana" panose="020B0604030504040204" pitchFamily="34" charset="0"/>
                        </a:rPr>
                        <a:t>Absent</a:t>
                      </a:r>
                      <a:endParaRPr sz="3000" b="1" u="none" strike="noStrike" cap="none" dirty="0">
                        <a:latin typeface="Verdana" panose="020B0604030504040204" pitchFamily="34" charset="0"/>
                        <a:ea typeface="Verdana" panose="020B0604030504040204" pitchFamily="34" charset="0"/>
                      </a:endParaRPr>
                    </a:p>
                  </a:txBody>
                  <a:tcPr marL="91425" marR="91425" marT="91425" marB="91425">
                    <a:lnL w="19050" cap="flat" cmpd="sng">
                      <a:solidFill>
                        <a:srgbClr val="434343"/>
                      </a:solidFill>
                      <a:prstDash val="solid"/>
                      <a:round/>
                      <a:headEnd type="none" w="sm" len="sm"/>
                      <a:tailEnd type="none" w="sm" len="sm"/>
                    </a:lnL>
                    <a:lnR w="19050"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19050" cap="flat" cmpd="sng">
                      <a:solidFill>
                        <a:srgbClr val="434343"/>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381000">
                <a:tc>
                  <a:txBody>
                    <a:bodyPr/>
                    <a:lstStyle/>
                    <a:p>
                      <a:pPr marL="0" marR="0" lvl="0" indent="0" algn="ctr" rtl="0">
                        <a:lnSpc>
                          <a:spcPct val="114000"/>
                        </a:lnSpc>
                        <a:spcBef>
                          <a:spcPts val="0"/>
                        </a:spcBef>
                        <a:spcAft>
                          <a:spcPts val="600"/>
                        </a:spcAft>
                        <a:buClr>
                          <a:srgbClr val="000000"/>
                        </a:buClr>
                        <a:buSzPts val="2400"/>
                        <a:buFont typeface="Arial"/>
                        <a:buNone/>
                      </a:pPr>
                      <a:r>
                        <a:rPr lang="en-US" sz="2400" u="none" strike="noStrike" cap="none" dirty="0">
                          <a:latin typeface="Verdana" panose="020B0604030504040204" pitchFamily="34" charset="0"/>
                          <a:ea typeface="Verdana" panose="020B0604030504040204" pitchFamily="34" charset="0"/>
                        </a:rPr>
                        <a:t>Attention seeking</a:t>
                      </a:r>
                      <a:endParaRPr sz="2400" u="none" strike="noStrike" cap="none" dirty="0">
                        <a:latin typeface="Verdana" panose="020B0604030504040204" pitchFamily="34" charset="0"/>
                        <a:ea typeface="Verdana" panose="020B0604030504040204" pitchFamily="34" charset="0"/>
                      </a:endParaRPr>
                    </a:p>
                    <a:p>
                      <a:pPr marL="0" marR="0" lvl="0" indent="0" algn="ctr" rtl="0">
                        <a:lnSpc>
                          <a:spcPct val="114000"/>
                        </a:lnSpc>
                        <a:spcBef>
                          <a:spcPts val="0"/>
                        </a:spcBef>
                        <a:spcAft>
                          <a:spcPts val="600"/>
                        </a:spcAft>
                        <a:buClr>
                          <a:srgbClr val="000000"/>
                        </a:buClr>
                        <a:buSzPts val="2400"/>
                        <a:buFont typeface="Arial"/>
                        <a:buNone/>
                      </a:pPr>
                      <a:r>
                        <a:rPr lang="en-US" sz="2400" u="none" strike="noStrike" cap="none" dirty="0">
                          <a:latin typeface="Verdana" panose="020B0604030504040204" pitchFamily="34" charset="0"/>
                          <a:ea typeface="Verdana" panose="020B0604030504040204" pitchFamily="34" charset="0"/>
                        </a:rPr>
                        <a:t>Clinging</a:t>
                      </a:r>
                      <a:endParaRPr sz="2400" u="none" strike="noStrike" cap="none" dirty="0">
                        <a:latin typeface="Verdana" panose="020B0604030504040204" pitchFamily="34" charset="0"/>
                        <a:ea typeface="Verdana" panose="020B0604030504040204" pitchFamily="34" charset="0"/>
                      </a:endParaRPr>
                    </a:p>
                    <a:p>
                      <a:pPr marL="0" marR="0" lvl="0" indent="0" algn="ctr" rtl="0">
                        <a:lnSpc>
                          <a:spcPct val="114000"/>
                        </a:lnSpc>
                        <a:spcBef>
                          <a:spcPts val="0"/>
                        </a:spcBef>
                        <a:spcAft>
                          <a:spcPts val="600"/>
                        </a:spcAft>
                        <a:buClr>
                          <a:srgbClr val="000000"/>
                        </a:buClr>
                        <a:buSzPts val="2400"/>
                        <a:buFont typeface="Arial"/>
                        <a:buNone/>
                      </a:pPr>
                      <a:r>
                        <a:rPr lang="en-US" sz="2400" u="none" strike="noStrike" cap="none" dirty="0">
                          <a:latin typeface="Verdana" panose="020B0604030504040204" pitchFamily="34" charset="0"/>
                          <a:ea typeface="Verdana" panose="020B0604030504040204" pitchFamily="34" charset="0"/>
                        </a:rPr>
                        <a:t>Craves Approval</a:t>
                      </a:r>
                      <a:endParaRPr sz="2400" u="none" strike="noStrike" cap="none" dirty="0">
                        <a:latin typeface="Verdana" panose="020B0604030504040204" pitchFamily="34" charset="0"/>
                        <a:ea typeface="Verdana" panose="020B0604030504040204" pitchFamily="34" charset="0"/>
                      </a:endParaRPr>
                    </a:p>
                    <a:p>
                      <a:pPr marL="0" marR="0" lvl="0" indent="0" algn="ctr" rtl="0">
                        <a:lnSpc>
                          <a:spcPct val="114000"/>
                        </a:lnSpc>
                        <a:spcBef>
                          <a:spcPts val="0"/>
                        </a:spcBef>
                        <a:spcAft>
                          <a:spcPts val="600"/>
                        </a:spcAft>
                        <a:buClr>
                          <a:srgbClr val="000000"/>
                        </a:buClr>
                        <a:buSzPts val="2400"/>
                        <a:buFont typeface="Arial"/>
                        <a:buNone/>
                      </a:pPr>
                      <a:r>
                        <a:rPr lang="en-US" sz="2400" u="none" strike="noStrike" cap="none" dirty="0">
                          <a:latin typeface="Verdana" panose="020B0604030504040204" pitchFamily="34" charset="0"/>
                          <a:ea typeface="Verdana" panose="020B0604030504040204" pitchFamily="34" charset="0"/>
                        </a:rPr>
                        <a:t>Promiscuity</a:t>
                      </a:r>
                      <a:endParaRPr sz="2400" u="none" strike="noStrike" cap="none" dirty="0">
                        <a:latin typeface="Verdana" panose="020B0604030504040204" pitchFamily="34" charset="0"/>
                        <a:ea typeface="Verdana" panose="020B0604030504040204" pitchFamily="34" charset="0"/>
                      </a:endParaRPr>
                    </a:p>
                    <a:p>
                      <a:pPr marL="0" marR="0" lvl="0" indent="0" algn="ctr" rtl="0">
                        <a:lnSpc>
                          <a:spcPct val="114000"/>
                        </a:lnSpc>
                        <a:spcBef>
                          <a:spcPts val="0"/>
                        </a:spcBef>
                        <a:spcAft>
                          <a:spcPts val="600"/>
                        </a:spcAft>
                        <a:buClr>
                          <a:srgbClr val="000000"/>
                        </a:buClr>
                        <a:buSzPts val="2400"/>
                        <a:buFont typeface="Arial"/>
                        <a:buNone/>
                      </a:pPr>
                      <a:r>
                        <a:rPr lang="en-US" sz="2400" u="none" strike="noStrike" cap="none" dirty="0">
                          <a:latin typeface="Verdana" panose="020B0604030504040204" pitchFamily="34" charset="0"/>
                          <a:ea typeface="Verdana" panose="020B0604030504040204" pitchFamily="34" charset="0"/>
                        </a:rPr>
                        <a:t>Gang Involvement</a:t>
                      </a:r>
                      <a:endParaRPr sz="2400" u="none" strike="noStrike" cap="none" dirty="0">
                        <a:latin typeface="Verdana" panose="020B0604030504040204" pitchFamily="34" charset="0"/>
                        <a:ea typeface="Verdana" panose="020B0604030504040204" pitchFamily="34" charset="0"/>
                      </a:endParaRPr>
                    </a:p>
                  </a:txBody>
                  <a:tcPr marL="91425" marR="91425" marT="91425" marB="91425">
                    <a:lnL w="19050" cap="flat" cmpd="sng">
                      <a:solidFill>
                        <a:srgbClr val="434343"/>
                      </a:solidFill>
                      <a:prstDash val="solid"/>
                      <a:round/>
                      <a:headEnd type="none" w="sm" len="sm"/>
                      <a:tailEnd type="none" w="sm" len="sm"/>
                    </a:lnL>
                    <a:lnR w="19050"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19050" cap="flat" cmpd="sng">
                      <a:solidFill>
                        <a:srgbClr val="434343"/>
                      </a:solidFill>
                      <a:prstDash val="solid"/>
                      <a:round/>
                      <a:headEnd type="none" w="sm" len="sm"/>
                      <a:tailEnd type="none" w="sm" len="sm"/>
                    </a:lnB>
                  </a:tcPr>
                </a:tc>
                <a:tc>
                  <a:txBody>
                    <a:bodyPr/>
                    <a:lstStyle/>
                    <a:p>
                      <a:pPr marL="0" marR="0" lvl="0" indent="0" algn="ctr" rtl="0">
                        <a:lnSpc>
                          <a:spcPct val="114000"/>
                        </a:lnSpc>
                        <a:spcBef>
                          <a:spcPts val="0"/>
                        </a:spcBef>
                        <a:spcAft>
                          <a:spcPts val="600"/>
                        </a:spcAft>
                        <a:buClr>
                          <a:srgbClr val="000000"/>
                        </a:buClr>
                        <a:buSzPts val="2400"/>
                        <a:buFont typeface="Arial"/>
                        <a:buNone/>
                      </a:pPr>
                      <a:r>
                        <a:rPr lang="en-US" sz="2400" u="none" strike="noStrike" cap="none" dirty="0">
                          <a:latin typeface="Verdana" panose="020B0604030504040204" pitchFamily="34" charset="0"/>
                          <a:ea typeface="Verdana" panose="020B0604030504040204" pitchFamily="34" charset="0"/>
                        </a:rPr>
                        <a:t>Alienated</a:t>
                      </a:r>
                      <a:endParaRPr sz="2400" u="none" strike="noStrike" cap="none" dirty="0">
                        <a:latin typeface="Verdana" panose="020B0604030504040204" pitchFamily="34" charset="0"/>
                        <a:ea typeface="Verdana" panose="020B0604030504040204" pitchFamily="34" charset="0"/>
                      </a:endParaRPr>
                    </a:p>
                    <a:p>
                      <a:pPr marL="0" marR="0" lvl="0" indent="0" algn="ctr" rtl="0">
                        <a:lnSpc>
                          <a:spcPct val="114000"/>
                        </a:lnSpc>
                        <a:spcBef>
                          <a:spcPts val="0"/>
                        </a:spcBef>
                        <a:spcAft>
                          <a:spcPts val="600"/>
                        </a:spcAft>
                        <a:buClr>
                          <a:srgbClr val="000000"/>
                        </a:buClr>
                        <a:buSzPts val="2400"/>
                        <a:buFont typeface="Arial"/>
                        <a:buNone/>
                      </a:pPr>
                      <a:r>
                        <a:rPr lang="en-US" sz="2400" u="none" strike="noStrike" cap="none" dirty="0">
                          <a:latin typeface="Verdana" panose="020B0604030504040204" pitchFamily="34" charset="0"/>
                          <a:ea typeface="Verdana" panose="020B0604030504040204" pitchFamily="34" charset="0"/>
                        </a:rPr>
                        <a:t>Withdrawn</a:t>
                      </a:r>
                      <a:endParaRPr sz="2400" u="none" strike="noStrike" cap="none" dirty="0">
                        <a:latin typeface="Verdana" panose="020B0604030504040204" pitchFamily="34" charset="0"/>
                        <a:ea typeface="Verdana" panose="020B0604030504040204" pitchFamily="34" charset="0"/>
                      </a:endParaRPr>
                    </a:p>
                    <a:p>
                      <a:pPr marL="0" marR="0" lvl="0" indent="0" algn="ctr" rtl="0">
                        <a:lnSpc>
                          <a:spcPct val="114000"/>
                        </a:lnSpc>
                        <a:spcBef>
                          <a:spcPts val="0"/>
                        </a:spcBef>
                        <a:spcAft>
                          <a:spcPts val="600"/>
                        </a:spcAft>
                        <a:buClr>
                          <a:srgbClr val="000000"/>
                        </a:buClr>
                        <a:buSzPts val="2400"/>
                        <a:buFont typeface="Arial"/>
                        <a:buNone/>
                      </a:pPr>
                      <a:r>
                        <a:rPr lang="en-US" sz="2400" u="none" strike="noStrike" cap="none" dirty="0">
                          <a:latin typeface="Verdana" panose="020B0604030504040204" pitchFamily="34" charset="0"/>
                          <a:ea typeface="Verdana" panose="020B0604030504040204" pitchFamily="34" charset="0"/>
                        </a:rPr>
                        <a:t>Affectionless</a:t>
                      </a:r>
                      <a:endParaRPr sz="2400" u="none" strike="noStrike" cap="none" dirty="0">
                        <a:latin typeface="Verdana" panose="020B0604030504040204" pitchFamily="34" charset="0"/>
                        <a:ea typeface="Verdana" panose="020B0604030504040204" pitchFamily="34" charset="0"/>
                      </a:endParaRPr>
                    </a:p>
                    <a:p>
                      <a:pPr marL="0" marR="0" lvl="0" indent="0" algn="ctr" rtl="0">
                        <a:lnSpc>
                          <a:spcPct val="114000"/>
                        </a:lnSpc>
                        <a:spcBef>
                          <a:spcPts val="0"/>
                        </a:spcBef>
                        <a:spcAft>
                          <a:spcPts val="600"/>
                        </a:spcAft>
                        <a:buClr>
                          <a:srgbClr val="000000"/>
                        </a:buClr>
                        <a:buSzPts val="2400"/>
                        <a:buFont typeface="Arial"/>
                        <a:buNone/>
                      </a:pPr>
                      <a:r>
                        <a:rPr lang="en-US" sz="2400" u="none" strike="noStrike" cap="none" dirty="0">
                          <a:latin typeface="Verdana" panose="020B0604030504040204" pitchFamily="34" charset="0"/>
                          <a:ea typeface="Verdana" panose="020B0604030504040204" pitchFamily="34" charset="0"/>
                        </a:rPr>
                        <a:t>Rejected</a:t>
                      </a:r>
                      <a:endParaRPr sz="2400" u="none" strike="noStrike" cap="none" dirty="0">
                        <a:latin typeface="Verdana" panose="020B0604030504040204" pitchFamily="34" charset="0"/>
                        <a:ea typeface="Verdana" panose="020B0604030504040204" pitchFamily="34" charset="0"/>
                      </a:endParaRPr>
                    </a:p>
                    <a:p>
                      <a:pPr marL="0" marR="0" lvl="0" indent="0" algn="ctr" rtl="0">
                        <a:lnSpc>
                          <a:spcPct val="114000"/>
                        </a:lnSpc>
                        <a:spcBef>
                          <a:spcPts val="0"/>
                        </a:spcBef>
                        <a:spcAft>
                          <a:spcPts val="600"/>
                        </a:spcAft>
                        <a:buClr>
                          <a:srgbClr val="000000"/>
                        </a:buClr>
                        <a:buSzPts val="2400"/>
                        <a:buFont typeface="Arial"/>
                        <a:buNone/>
                      </a:pPr>
                      <a:r>
                        <a:rPr lang="en-US" sz="2400" u="none" strike="noStrike" cap="none" dirty="0">
                          <a:latin typeface="Verdana" panose="020B0604030504040204" pitchFamily="34" charset="0"/>
                          <a:ea typeface="Verdana" panose="020B0604030504040204" pitchFamily="34" charset="0"/>
                        </a:rPr>
                        <a:t>Suspicious</a:t>
                      </a:r>
                      <a:endParaRPr sz="2400" u="none" strike="noStrike" cap="none" dirty="0">
                        <a:latin typeface="Verdana" panose="020B0604030504040204" pitchFamily="34" charset="0"/>
                        <a:ea typeface="Verdana" panose="020B0604030504040204" pitchFamily="34" charset="0"/>
                      </a:endParaRPr>
                    </a:p>
                  </a:txBody>
                  <a:tcPr marL="91425" marR="91425" marT="91425" marB="91425">
                    <a:lnL w="19050" cap="flat" cmpd="sng">
                      <a:solidFill>
                        <a:srgbClr val="434343"/>
                      </a:solidFill>
                      <a:prstDash val="solid"/>
                      <a:round/>
                      <a:headEnd type="none" w="sm" len="sm"/>
                      <a:tailEnd type="none" w="sm" len="sm"/>
                    </a:lnL>
                    <a:lnR w="19050" cap="flat" cmpd="sng">
                      <a:solidFill>
                        <a:srgbClr val="434343"/>
                      </a:solidFill>
                      <a:prstDash val="solid"/>
                      <a:round/>
                      <a:headEnd type="none" w="sm" len="sm"/>
                      <a:tailEnd type="none" w="sm" len="sm"/>
                    </a:lnR>
                    <a:lnT w="19050" cap="flat" cmpd="sng">
                      <a:solidFill>
                        <a:srgbClr val="434343"/>
                      </a:solidFill>
                      <a:prstDash val="solid"/>
                      <a:round/>
                      <a:headEnd type="none" w="sm" len="sm"/>
                      <a:tailEnd type="none" w="sm" len="sm"/>
                    </a:lnT>
                    <a:lnB w="19050"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02" name="Google Shape;702;g828a8db343_0_7"/>
          <p:cNvSpPr txBox="1"/>
          <p:nvPr/>
        </p:nvSpPr>
        <p:spPr>
          <a:xfrm>
            <a:off x="300584" y="5842907"/>
            <a:ext cx="6948900" cy="50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b="0" i="0" u="none" strike="noStrike" cap="none" dirty="0">
                <a:solidFill>
                  <a:srgbClr val="000000"/>
                </a:solidFill>
                <a:latin typeface="Verdana"/>
                <a:ea typeface="Verdana"/>
                <a:cs typeface="Verdana"/>
                <a:sym typeface="Verdana"/>
              </a:rPr>
              <a:t>2019. STARR.ORG. Resetting for Resilience.</a:t>
            </a:r>
            <a:endParaRPr sz="2400" b="0" i="0" u="none" strike="noStrike" cap="none" dirty="0">
              <a:solidFill>
                <a:srgbClr val="000000"/>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72003bda81_0_12"/>
          <p:cNvSpPr txBox="1">
            <a:spLocks noGrp="1"/>
          </p:cNvSpPr>
          <p:nvPr>
            <p:ph type="title"/>
          </p:nvPr>
        </p:nvSpPr>
        <p:spPr>
          <a:xfrm>
            <a:off x="457200" y="274638"/>
            <a:ext cx="8229600" cy="852198"/>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t>Peer Relationships</a:t>
            </a:r>
            <a:endParaRPr dirty="0"/>
          </a:p>
        </p:txBody>
      </p:sp>
      <p:sp>
        <p:nvSpPr>
          <p:cNvPr id="710" name="Google Shape;710;g72003bda81_0_12"/>
          <p:cNvSpPr txBox="1"/>
          <p:nvPr/>
        </p:nvSpPr>
        <p:spPr>
          <a:xfrm>
            <a:off x="402600" y="1348509"/>
            <a:ext cx="8338800" cy="3890491"/>
          </a:xfrm>
          <a:prstGeom prst="rect">
            <a:avLst/>
          </a:prstGeom>
          <a:noFill/>
          <a:ln>
            <a:noFill/>
          </a:ln>
        </p:spPr>
        <p:txBody>
          <a:bodyPr spcFirstLastPara="1" wrap="square" lIns="91425" tIns="91425" rIns="91425" bIns="91425" anchor="t" anchorCtr="0">
            <a:noAutofit/>
          </a:bodyPr>
          <a:lstStyle/>
          <a:p>
            <a:pPr marL="0" marR="0" lvl="0" indent="0" algn="l" rtl="0">
              <a:lnSpc>
                <a:spcPct val="114000"/>
              </a:lnSpc>
              <a:spcBef>
                <a:spcPts val="0"/>
              </a:spcBef>
              <a:spcAft>
                <a:spcPts val="600"/>
              </a:spcAft>
              <a:buClr>
                <a:srgbClr val="000000"/>
              </a:buClr>
              <a:buSzPts val="3000"/>
              <a:buFont typeface="Arial"/>
              <a:buNone/>
            </a:pPr>
            <a:r>
              <a:rPr lang="en-US" sz="2800" b="0" i="0" u="none" strike="noStrike" cap="none" dirty="0">
                <a:solidFill>
                  <a:srgbClr val="000000"/>
                </a:solidFill>
                <a:latin typeface="Verdana"/>
                <a:ea typeface="Verdana"/>
                <a:cs typeface="Verdana"/>
                <a:sym typeface="Verdana"/>
              </a:rPr>
              <a:t>Students with traumatic experiences may have poor peer relationships due to:</a:t>
            </a:r>
            <a:endParaRPr sz="2800" b="0" i="0" u="none" strike="noStrike" cap="none" dirty="0">
              <a:solidFill>
                <a:srgbClr val="000000"/>
              </a:solidFill>
              <a:latin typeface="Verdana"/>
              <a:ea typeface="Verdana"/>
              <a:cs typeface="Verdana"/>
              <a:sym typeface="Verdana"/>
            </a:endParaRPr>
          </a:p>
          <a:p>
            <a:pPr marL="3657600" marR="0" lvl="0" indent="-419100" algn="l" rtl="0">
              <a:lnSpc>
                <a:spcPct val="114000"/>
              </a:lnSpc>
              <a:spcBef>
                <a:spcPts val="0"/>
              </a:spcBef>
              <a:spcAft>
                <a:spcPts val="600"/>
              </a:spcAft>
              <a:buClr>
                <a:srgbClr val="000000"/>
              </a:buClr>
              <a:buSzPct val="100000"/>
              <a:buFont typeface="Verdana"/>
              <a:buChar char="●"/>
            </a:pPr>
            <a:r>
              <a:rPr lang="en-US" sz="2800" b="0" i="0" u="none" strike="noStrike" cap="none" dirty="0">
                <a:solidFill>
                  <a:srgbClr val="000000"/>
                </a:solidFill>
                <a:latin typeface="Verdana"/>
                <a:ea typeface="Verdana"/>
                <a:cs typeface="Verdana"/>
                <a:sym typeface="Verdana"/>
              </a:rPr>
              <a:t>Misinterpretation of other students actions</a:t>
            </a:r>
            <a:endParaRPr sz="2800" b="0" i="0" u="none" strike="noStrike" cap="none" dirty="0">
              <a:solidFill>
                <a:srgbClr val="000000"/>
              </a:solidFill>
              <a:latin typeface="Verdana"/>
              <a:ea typeface="Verdana"/>
              <a:cs typeface="Verdana"/>
              <a:sym typeface="Verdana"/>
            </a:endParaRPr>
          </a:p>
          <a:p>
            <a:pPr marL="3657600" marR="0" lvl="0" indent="-419100" algn="l" rtl="0">
              <a:lnSpc>
                <a:spcPct val="114000"/>
              </a:lnSpc>
              <a:spcBef>
                <a:spcPts val="0"/>
              </a:spcBef>
              <a:spcAft>
                <a:spcPts val="600"/>
              </a:spcAft>
              <a:buClr>
                <a:srgbClr val="000000"/>
              </a:buClr>
              <a:buSzPct val="100000"/>
              <a:buFont typeface="Verdana"/>
              <a:buChar char="●"/>
            </a:pPr>
            <a:r>
              <a:rPr lang="en-US" sz="2800" b="0" i="0" u="none" strike="noStrike" cap="none" dirty="0">
                <a:solidFill>
                  <a:srgbClr val="000000"/>
                </a:solidFill>
                <a:latin typeface="Verdana"/>
                <a:ea typeface="Verdana"/>
                <a:cs typeface="Verdana"/>
                <a:sym typeface="Verdana"/>
              </a:rPr>
              <a:t>Recurrent conflicts with classmates</a:t>
            </a:r>
            <a:endParaRPr sz="2800" b="0" i="0" u="none" strike="noStrike" cap="none" dirty="0">
              <a:solidFill>
                <a:srgbClr val="000000"/>
              </a:solidFill>
              <a:latin typeface="Verdana"/>
              <a:ea typeface="Verdana"/>
              <a:cs typeface="Verdana"/>
              <a:sym typeface="Verdana"/>
            </a:endParaRPr>
          </a:p>
          <a:p>
            <a:pPr marL="3657600" marR="0" lvl="0" indent="-419100" algn="l" rtl="0">
              <a:lnSpc>
                <a:spcPct val="114000"/>
              </a:lnSpc>
              <a:spcBef>
                <a:spcPts val="0"/>
              </a:spcBef>
              <a:spcAft>
                <a:spcPts val="600"/>
              </a:spcAft>
              <a:buClr>
                <a:srgbClr val="000000"/>
              </a:buClr>
              <a:buSzPct val="100000"/>
              <a:buFont typeface="Verdana"/>
              <a:buChar char="●"/>
            </a:pPr>
            <a:r>
              <a:rPr lang="en-US" sz="2800" b="0" i="0" u="none" strike="noStrike" cap="none" dirty="0">
                <a:solidFill>
                  <a:srgbClr val="000000"/>
                </a:solidFill>
                <a:latin typeface="Verdana"/>
                <a:ea typeface="Verdana"/>
                <a:cs typeface="Verdana"/>
                <a:sym typeface="Verdana"/>
              </a:rPr>
              <a:t>Being impulsive/reactionary</a:t>
            </a:r>
            <a:endParaRPr sz="2800" b="0" i="0" u="none" strike="noStrike" cap="none" dirty="0">
              <a:solidFill>
                <a:srgbClr val="000000"/>
              </a:solidFill>
              <a:latin typeface="Verdana"/>
              <a:ea typeface="Verdana"/>
              <a:cs typeface="Verdana"/>
              <a:sym typeface="Verdana"/>
            </a:endParaRPr>
          </a:p>
          <a:p>
            <a:pPr marL="3657600" marR="0" lvl="0" indent="-419100" algn="l" rtl="0">
              <a:lnSpc>
                <a:spcPct val="114000"/>
              </a:lnSpc>
              <a:spcBef>
                <a:spcPts val="0"/>
              </a:spcBef>
              <a:spcAft>
                <a:spcPts val="600"/>
              </a:spcAft>
              <a:buClr>
                <a:srgbClr val="000000"/>
              </a:buClr>
              <a:buSzPct val="100000"/>
              <a:buFont typeface="Verdana"/>
              <a:buChar char="●"/>
            </a:pPr>
            <a:r>
              <a:rPr lang="en-US" sz="2800" b="0" i="0" u="none" strike="noStrike" cap="none" dirty="0">
                <a:solidFill>
                  <a:srgbClr val="000000"/>
                </a:solidFill>
                <a:latin typeface="Verdana"/>
                <a:ea typeface="Verdana"/>
                <a:cs typeface="Verdana"/>
                <a:sym typeface="Verdana"/>
              </a:rPr>
              <a:t>Distrust</a:t>
            </a:r>
            <a:endParaRPr sz="2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rgbClr val="000000"/>
              </a:solidFill>
              <a:latin typeface="Verdana"/>
              <a:ea typeface="Verdana"/>
              <a:cs typeface="Verdana"/>
              <a:sym typeface="Verdana"/>
            </a:endParaRPr>
          </a:p>
        </p:txBody>
      </p:sp>
      <p:pic>
        <p:nvPicPr>
          <p:cNvPr id="709" name="Google Shape;709;g72003bda81_0_12" title="Happy individual reaching out to unhappy individual who appears to be running away "/>
          <p:cNvPicPr preferRelativeResize="0"/>
          <p:nvPr/>
        </p:nvPicPr>
        <p:blipFill rotWithShape="1">
          <a:blip r:embed="rId3">
            <a:alphaModFix/>
          </a:blip>
          <a:srcRect/>
          <a:stretch/>
        </p:blipFill>
        <p:spPr>
          <a:xfrm>
            <a:off x="457200" y="3274275"/>
            <a:ext cx="3019725" cy="2363876"/>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baf3b59536_0_0"/>
          <p:cNvSpPr txBox="1">
            <a:spLocks noGrp="1"/>
          </p:cNvSpPr>
          <p:nvPr>
            <p:ph type="title"/>
          </p:nvPr>
        </p:nvSpPr>
        <p:spPr>
          <a:xfrm>
            <a:off x="457200" y="274648"/>
            <a:ext cx="8229600" cy="734755"/>
          </a:xfrm>
          <a:prstGeom prst="rect">
            <a:avLst/>
          </a:prstGeom>
          <a:solidFill>
            <a:srgbClr val="A9DCF2">
              <a:alpha val="67058"/>
            </a:srgbClr>
          </a:solidFill>
          <a:ln>
            <a:noFill/>
          </a:ln>
        </p:spPr>
        <p:txBody>
          <a:bodyPr spcFirstLastPara="1" wrap="square" lIns="91425" tIns="45700" rIns="91425" bIns="45700" anchor="ctr" anchorCtr="0">
            <a:noAutofit/>
          </a:bodyPr>
          <a:lstStyle/>
          <a:p>
            <a:pPr marL="457200" lvl="0" indent="0" algn="l" rtl="0">
              <a:lnSpc>
                <a:spcPct val="100000"/>
              </a:lnSpc>
              <a:spcBef>
                <a:spcPts val="0"/>
              </a:spcBef>
              <a:spcAft>
                <a:spcPts val="0"/>
              </a:spcAft>
              <a:buSzPts val="4000"/>
              <a:buNone/>
            </a:pPr>
            <a:r>
              <a:rPr lang="en-US" sz="3600" dirty="0"/>
              <a:t>Relationships with Families</a:t>
            </a:r>
            <a:endParaRPr sz="3600" dirty="0"/>
          </a:p>
        </p:txBody>
      </p:sp>
      <p:sp>
        <p:nvSpPr>
          <p:cNvPr id="717" name="Google Shape;717;gbaf3b59536_0_0"/>
          <p:cNvSpPr txBox="1"/>
          <p:nvPr/>
        </p:nvSpPr>
        <p:spPr>
          <a:xfrm>
            <a:off x="2826328" y="1141144"/>
            <a:ext cx="5860322" cy="5354384"/>
          </a:xfrm>
          <a:prstGeom prst="rect">
            <a:avLst/>
          </a:prstGeom>
          <a:noFill/>
          <a:ln>
            <a:noFill/>
          </a:ln>
        </p:spPr>
        <p:txBody>
          <a:bodyPr spcFirstLastPara="1" wrap="square" lIns="91425" tIns="91425" rIns="91425" bIns="91425" anchor="t" anchorCtr="0">
            <a:spAutoFit/>
          </a:bodyPr>
          <a:lstStyle/>
          <a:p>
            <a:pPr marL="457200" lvl="0" indent="-381000" algn="l" rtl="0">
              <a:lnSpc>
                <a:spcPct val="114000"/>
              </a:lnSpc>
              <a:spcAft>
                <a:spcPts val="600"/>
              </a:spcAft>
              <a:buClr>
                <a:schemeClr val="dk1"/>
              </a:buClr>
              <a:buSzPts val="2400"/>
              <a:buFont typeface="Verdana"/>
              <a:buChar char="●"/>
            </a:pPr>
            <a:r>
              <a:rPr lang="en-US" sz="2400" dirty="0">
                <a:solidFill>
                  <a:schemeClr val="dk1"/>
                </a:solidFill>
                <a:latin typeface="Verdana"/>
                <a:ea typeface="Verdana"/>
                <a:cs typeface="Verdana"/>
                <a:sym typeface="Verdana"/>
              </a:rPr>
              <a:t>Trauma often impacts families differently</a:t>
            </a:r>
            <a:endParaRPr sz="2400" dirty="0">
              <a:solidFill>
                <a:schemeClr val="dk1"/>
              </a:solidFill>
              <a:latin typeface="Verdana"/>
              <a:ea typeface="Verdana"/>
              <a:cs typeface="Verdana"/>
              <a:sym typeface="Verdana"/>
            </a:endParaRPr>
          </a:p>
          <a:p>
            <a:pPr marL="457200" lvl="0" indent="-381000" algn="l" rtl="0">
              <a:lnSpc>
                <a:spcPct val="114000"/>
              </a:lnSpc>
              <a:spcAft>
                <a:spcPts val="600"/>
              </a:spcAft>
              <a:buClr>
                <a:schemeClr val="dk1"/>
              </a:buClr>
              <a:buSzPts val="2400"/>
              <a:buFont typeface="Verdana"/>
              <a:buChar char="●"/>
            </a:pPr>
            <a:r>
              <a:rPr lang="en-US" sz="2400" dirty="0">
                <a:solidFill>
                  <a:srgbClr val="3C4043"/>
                </a:solidFill>
                <a:highlight>
                  <a:srgbClr val="FFFFFF"/>
                </a:highlight>
                <a:latin typeface="Verdana"/>
                <a:ea typeface="Verdana"/>
                <a:cs typeface="Verdana"/>
                <a:sym typeface="Verdana"/>
              </a:rPr>
              <a:t>Trauma impacts families' ability to build relationships due to </a:t>
            </a:r>
            <a:endParaRPr sz="2400" dirty="0">
              <a:solidFill>
                <a:schemeClr val="dk1"/>
              </a:solidFill>
              <a:latin typeface="Verdana"/>
              <a:ea typeface="Verdana"/>
              <a:cs typeface="Verdana"/>
              <a:sym typeface="Verdana"/>
            </a:endParaRPr>
          </a:p>
          <a:p>
            <a:pPr marL="914400" lvl="1" indent="-381000" algn="l" rtl="0">
              <a:lnSpc>
                <a:spcPct val="114000"/>
              </a:lnSpc>
              <a:spcAft>
                <a:spcPts val="600"/>
              </a:spcAft>
              <a:buClr>
                <a:schemeClr val="dk1"/>
              </a:buClr>
              <a:buSzPts val="2400"/>
              <a:buFont typeface="Verdana"/>
              <a:buChar char="○"/>
            </a:pPr>
            <a:r>
              <a:rPr lang="en-US" sz="2400" dirty="0">
                <a:solidFill>
                  <a:schemeClr val="dk1"/>
                </a:solidFill>
                <a:latin typeface="Verdana"/>
                <a:ea typeface="Verdana"/>
                <a:cs typeface="Verdana"/>
                <a:sym typeface="Verdana"/>
              </a:rPr>
              <a:t>distrust</a:t>
            </a:r>
            <a:endParaRPr sz="2400" dirty="0">
              <a:solidFill>
                <a:schemeClr val="dk1"/>
              </a:solidFill>
              <a:latin typeface="Verdana"/>
              <a:ea typeface="Verdana"/>
              <a:cs typeface="Verdana"/>
              <a:sym typeface="Verdana"/>
            </a:endParaRPr>
          </a:p>
          <a:p>
            <a:pPr marL="914400" lvl="1" indent="-381000" algn="l" rtl="0">
              <a:lnSpc>
                <a:spcPct val="114000"/>
              </a:lnSpc>
              <a:spcAft>
                <a:spcPts val="600"/>
              </a:spcAft>
              <a:buClr>
                <a:schemeClr val="dk1"/>
              </a:buClr>
              <a:buSzPts val="2400"/>
              <a:buFont typeface="Verdana"/>
              <a:buChar char="○"/>
            </a:pPr>
            <a:r>
              <a:rPr lang="en-US" sz="2400" dirty="0">
                <a:solidFill>
                  <a:schemeClr val="dk1"/>
                </a:solidFill>
                <a:latin typeface="Verdana"/>
                <a:ea typeface="Verdana"/>
                <a:cs typeface="Verdana"/>
                <a:sym typeface="Verdana"/>
              </a:rPr>
              <a:t>miscommunication</a:t>
            </a:r>
            <a:endParaRPr sz="2400" dirty="0">
              <a:solidFill>
                <a:schemeClr val="dk1"/>
              </a:solidFill>
              <a:latin typeface="Verdana"/>
              <a:ea typeface="Verdana"/>
              <a:cs typeface="Verdana"/>
              <a:sym typeface="Verdana"/>
            </a:endParaRPr>
          </a:p>
          <a:p>
            <a:pPr marL="914400" lvl="1" indent="-381000" algn="l" rtl="0">
              <a:lnSpc>
                <a:spcPct val="114000"/>
              </a:lnSpc>
              <a:spcAft>
                <a:spcPts val="600"/>
              </a:spcAft>
              <a:buClr>
                <a:schemeClr val="dk1"/>
              </a:buClr>
              <a:buSzPts val="2400"/>
              <a:buFont typeface="Verdana"/>
              <a:buChar char="○"/>
            </a:pPr>
            <a:r>
              <a:rPr lang="en-US" sz="2400" dirty="0">
                <a:solidFill>
                  <a:schemeClr val="dk1"/>
                </a:solidFill>
                <a:latin typeface="Verdana"/>
                <a:ea typeface="Verdana"/>
                <a:cs typeface="Verdana"/>
                <a:sym typeface="Verdana"/>
              </a:rPr>
              <a:t>disconnection</a:t>
            </a:r>
            <a:endParaRPr sz="2400" dirty="0">
              <a:solidFill>
                <a:schemeClr val="dk1"/>
              </a:solidFill>
              <a:latin typeface="Verdana"/>
              <a:ea typeface="Verdana"/>
              <a:cs typeface="Verdana"/>
              <a:sym typeface="Verdana"/>
            </a:endParaRPr>
          </a:p>
          <a:p>
            <a:pPr marL="914400" lvl="1" indent="-381000" algn="l" rtl="0">
              <a:lnSpc>
                <a:spcPct val="114000"/>
              </a:lnSpc>
              <a:spcAft>
                <a:spcPts val="600"/>
              </a:spcAft>
              <a:buClr>
                <a:schemeClr val="dk1"/>
              </a:buClr>
              <a:buSzPts val="2400"/>
              <a:buFont typeface="Verdana"/>
              <a:buChar char="○"/>
            </a:pPr>
            <a:r>
              <a:rPr lang="en-US" sz="2400" dirty="0">
                <a:solidFill>
                  <a:schemeClr val="dk1"/>
                </a:solidFill>
                <a:latin typeface="Verdana"/>
                <a:ea typeface="Verdana"/>
                <a:cs typeface="Verdana"/>
                <a:sym typeface="Verdana"/>
              </a:rPr>
              <a:t>shame</a:t>
            </a:r>
            <a:endParaRPr sz="2400" dirty="0">
              <a:solidFill>
                <a:schemeClr val="dk1"/>
              </a:solidFill>
              <a:latin typeface="Verdana"/>
              <a:ea typeface="Verdana"/>
              <a:cs typeface="Verdana"/>
              <a:sym typeface="Verdana"/>
            </a:endParaRPr>
          </a:p>
          <a:p>
            <a:pPr marL="457200" lvl="0" indent="-381000" algn="l" rtl="0">
              <a:lnSpc>
                <a:spcPct val="114000"/>
              </a:lnSpc>
              <a:spcAft>
                <a:spcPts val="600"/>
              </a:spcAft>
              <a:buClr>
                <a:schemeClr val="dk1"/>
              </a:buClr>
              <a:buSzPts val="2400"/>
              <a:buFont typeface="Verdana"/>
              <a:buChar char="●"/>
            </a:pPr>
            <a:r>
              <a:rPr lang="en-US" sz="2400" dirty="0">
                <a:solidFill>
                  <a:srgbClr val="3C4043"/>
                </a:solidFill>
                <a:highlight>
                  <a:srgbClr val="FFFFFF"/>
                </a:highlight>
                <a:latin typeface="Verdana"/>
                <a:ea typeface="Verdana"/>
                <a:cs typeface="Verdana"/>
                <a:sym typeface="Verdana"/>
              </a:rPr>
              <a:t>Partnering with families on equal terms is key to fostering trust and positive relationships.</a:t>
            </a:r>
            <a:endParaRPr sz="2400" dirty="0">
              <a:latin typeface="Verdana"/>
              <a:ea typeface="Verdana"/>
              <a:cs typeface="Verdana"/>
              <a:sym typeface="Verdana"/>
            </a:endParaRPr>
          </a:p>
        </p:txBody>
      </p:sp>
      <p:pic>
        <p:nvPicPr>
          <p:cNvPr id="718" name="Google Shape;718;gbaf3b59536_0_0" title="Silhouette of adult walking alongside toddler"/>
          <p:cNvPicPr preferRelativeResize="0"/>
          <p:nvPr/>
        </p:nvPicPr>
        <p:blipFill rotWithShape="1">
          <a:blip r:embed="rId3">
            <a:alphaModFix/>
          </a:blip>
          <a:srcRect/>
          <a:stretch/>
        </p:blipFill>
        <p:spPr>
          <a:xfrm>
            <a:off x="259326" y="1800688"/>
            <a:ext cx="2567002" cy="4231977"/>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g87021cb176_1_0"/>
          <p:cNvSpPr txBox="1">
            <a:spLocks noGrp="1"/>
          </p:cNvSpPr>
          <p:nvPr>
            <p:ph type="title"/>
          </p:nvPr>
        </p:nvSpPr>
        <p:spPr>
          <a:xfrm>
            <a:off x="457200" y="274638"/>
            <a:ext cx="8229600" cy="1143000"/>
          </a:xfrm>
          <a:prstGeom prst="rect">
            <a:avLst/>
          </a:prstGeom>
          <a:solidFill>
            <a:srgbClr val="A9DCF2">
              <a:alpha val="66274"/>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 Relationships</a:t>
            </a:r>
            <a:endParaRPr/>
          </a:p>
        </p:txBody>
      </p:sp>
      <p:pic>
        <p:nvPicPr>
          <p:cNvPr id="725" name="Google Shape;725;g87021cb176_1_0" title="Oceanview with caption “No significant learning happens without a significant relationship.”  James Comer"/>
          <p:cNvPicPr preferRelativeResize="0"/>
          <p:nvPr/>
        </p:nvPicPr>
        <p:blipFill rotWithShape="1">
          <a:blip r:embed="rId3">
            <a:alphaModFix/>
          </a:blip>
          <a:srcRect/>
          <a:stretch/>
        </p:blipFill>
        <p:spPr>
          <a:xfrm>
            <a:off x="901325" y="1691650"/>
            <a:ext cx="7534026" cy="4023350"/>
          </a:xfrm>
          <a:prstGeom prst="rect">
            <a:avLst/>
          </a:prstGeom>
          <a:noFill/>
          <a:ln>
            <a:noFill/>
          </a:ln>
        </p:spPr>
      </p:pic>
      <p:pic>
        <p:nvPicPr>
          <p:cNvPr id="726" name="Google Shape;726;g87021cb176_1_0" title="&quot;Turn and Talk&quot; logo"/>
          <p:cNvPicPr preferRelativeResize="0"/>
          <p:nvPr/>
        </p:nvPicPr>
        <p:blipFill rotWithShape="1">
          <a:blip r:embed="rId4">
            <a:alphaModFix/>
          </a:blip>
          <a:srcRect/>
          <a:stretch/>
        </p:blipFill>
        <p:spPr>
          <a:xfrm rot="-884606">
            <a:off x="457205" y="4865925"/>
            <a:ext cx="1892645" cy="14176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594"/>
        <p:cNvGrpSpPr/>
        <p:nvPr/>
      </p:nvGrpSpPr>
      <p:grpSpPr>
        <a:xfrm>
          <a:off x="0" y="0"/>
          <a:ext cx="0" cy="0"/>
          <a:chOff x="0" y="0"/>
          <a:chExt cx="0" cy="0"/>
        </a:xfrm>
      </p:grpSpPr>
      <p:sp>
        <p:nvSpPr>
          <p:cNvPr id="595" name="Google Shape;595;g8975ca126a_1_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360"/>
              </a:spcBef>
              <a:spcAft>
                <a:spcPts val="0"/>
              </a:spcAft>
              <a:buSzPts val="1800"/>
              <a:buChar char="●"/>
            </a:pPr>
            <a:r>
              <a:rPr lang="en-US" dirty="0"/>
              <a:t>In person training</a:t>
            </a:r>
            <a:endParaRPr dirty="0"/>
          </a:p>
          <a:p>
            <a:pPr marL="457200" lvl="0" indent="-342900" algn="l" rtl="0">
              <a:lnSpc>
                <a:spcPct val="150000"/>
              </a:lnSpc>
              <a:spcBef>
                <a:spcPts val="0"/>
              </a:spcBef>
              <a:spcAft>
                <a:spcPts val="0"/>
              </a:spcAft>
              <a:buSzPts val="1800"/>
              <a:buChar char="●"/>
            </a:pPr>
            <a:r>
              <a:rPr lang="en-US" dirty="0"/>
              <a:t>Presenter notes and information</a:t>
            </a:r>
            <a:endParaRPr dirty="0"/>
          </a:p>
        </p:txBody>
      </p:sp>
      <p:sp>
        <p:nvSpPr>
          <p:cNvPr id="596" name="Google Shape;596;g8975ca126a_1_6"/>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#2</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g819dc68330_0_17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sz="3600" dirty="0">
                <a:solidFill>
                  <a:srgbClr val="000000"/>
                </a:solidFill>
                <a:latin typeface="Verdana"/>
                <a:ea typeface="Verdana"/>
                <a:cs typeface="Verdana"/>
                <a:sym typeface="Verdana"/>
              </a:rPr>
              <a:t>Impact of Trauma on the Child: Behavior</a:t>
            </a:r>
            <a:endParaRPr sz="3600" dirty="0">
              <a:solidFill>
                <a:srgbClr val="000000"/>
              </a:solidFill>
              <a:latin typeface="Verdana"/>
              <a:ea typeface="Verdana"/>
              <a:cs typeface="Verdana"/>
              <a:sym typeface="Verdana"/>
            </a:endParaRPr>
          </a:p>
        </p:txBody>
      </p:sp>
      <p:sp>
        <p:nvSpPr>
          <p:cNvPr id="5" name="Google Shape;300;g819dc68330_0_151"/>
          <p:cNvSpPr txBox="1">
            <a:spLocks/>
          </p:cNvSpPr>
          <p:nvPr/>
        </p:nvSpPr>
        <p:spPr>
          <a:xfrm>
            <a:off x="4092900" y="2618900"/>
            <a:ext cx="4593900" cy="238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pPr indent="-495300">
              <a:lnSpc>
                <a:spcPct val="150000"/>
              </a:lnSpc>
              <a:spcBef>
                <a:spcPts val="0"/>
              </a:spcBef>
              <a:buSzPct val="100000"/>
              <a:buFont typeface="Verdana"/>
              <a:buChar char="•"/>
            </a:pPr>
            <a:r>
              <a:rPr lang="en-US" sz="4000" dirty="0" smtClean="0"/>
              <a:t>Learning</a:t>
            </a:r>
            <a:endParaRPr lang="en-US" sz="4000" dirty="0" smtClean="0">
              <a:solidFill>
                <a:srgbClr val="000000"/>
              </a:solidFill>
            </a:endParaRPr>
          </a:p>
          <a:p>
            <a:pPr indent="-495300">
              <a:lnSpc>
                <a:spcPct val="150000"/>
              </a:lnSpc>
              <a:spcBef>
                <a:spcPts val="0"/>
              </a:spcBef>
              <a:buClr>
                <a:srgbClr val="000000"/>
              </a:buClr>
              <a:buSzPct val="100000"/>
              <a:buFont typeface="Verdana"/>
              <a:buChar char="•"/>
            </a:pPr>
            <a:r>
              <a:rPr lang="en-US" sz="4000" dirty="0" smtClean="0">
                <a:solidFill>
                  <a:srgbClr val="000000"/>
                </a:solidFill>
              </a:rPr>
              <a:t>Relationships</a:t>
            </a:r>
            <a:endParaRPr lang="en-US" sz="4000" b="1" dirty="0" smtClean="0">
              <a:solidFill>
                <a:srgbClr val="000000"/>
              </a:solidFill>
            </a:endParaRPr>
          </a:p>
          <a:p>
            <a:pPr indent="-495300">
              <a:lnSpc>
                <a:spcPct val="150000"/>
              </a:lnSpc>
              <a:spcBef>
                <a:spcPts val="0"/>
              </a:spcBef>
              <a:buClr>
                <a:srgbClr val="000000"/>
              </a:buClr>
              <a:buSzPct val="100000"/>
              <a:buFont typeface="Verdana"/>
              <a:buChar char="•"/>
            </a:pPr>
            <a:r>
              <a:rPr lang="en-US" sz="4000" b="1" dirty="0" smtClean="0">
                <a:solidFill>
                  <a:srgbClr val="000000"/>
                </a:solidFill>
              </a:rPr>
              <a:t>Behavior</a:t>
            </a:r>
          </a:p>
          <a:p>
            <a:pPr marL="0" indent="0">
              <a:spcBef>
                <a:spcPts val="0"/>
              </a:spcBef>
              <a:buFont typeface="Arial"/>
              <a:buNone/>
            </a:pPr>
            <a:endParaRPr lang="en-US" sz="3600" dirty="0" smtClean="0">
              <a:solidFill>
                <a:srgbClr val="000000"/>
              </a:solidFill>
            </a:endParaRPr>
          </a:p>
          <a:p>
            <a:pPr marL="0" indent="0">
              <a:buFont typeface="Arial"/>
              <a:buNone/>
            </a:pPr>
            <a:endParaRPr lang="en-US" dirty="0"/>
          </a:p>
        </p:txBody>
      </p:sp>
      <p:pic>
        <p:nvPicPr>
          <p:cNvPr id="734" name="Google Shape;734;g819dc68330_0_178" title="Child screaming with ears covered"/>
          <p:cNvPicPr preferRelativeResize="0"/>
          <p:nvPr/>
        </p:nvPicPr>
        <p:blipFill rotWithShape="1">
          <a:blip r:embed="rId3">
            <a:alphaModFix/>
          </a:blip>
          <a:srcRect/>
          <a:stretch/>
        </p:blipFill>
        <p:spPr>
          <a:xfrm>
            <a:off x="457200" y="1836500"/>
            <a:ext cx="3549698" cy="432945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g77fa118084_0_7"/>
          <p:cNvSpPr txBox="1">
            <a:spLocks noGrp="1"/>
          </p:cNvSpPr>
          <p:nvPr>
            <p:ph type="title"/>
          </p:nvPr>
        </p:nvSpPr>
        <p:spPr>
          <a:xfrm>
            <a:off x="228600" y="228600"/>
            <a:ext cx="8686800" cy="852055"/>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Small Group </a:t>
            </a:r>
            <a:r>
              <a:rPr lang="en-US" dirty="0" smtClean="0">
                <a:solidFill>
                  <a:srgbClr val="000000"/>
                </a:solidFill>
              </a:rPr>
              <a:t>Discussion 1</a:t>
            </a:r>
            <a:endParaRPr dirty="0">
              <a:solidFill>
                <a:srgbClr val="000000"/>
              </a:solidFill>
            </a:endParaRPr>
          </a:p>
        </p:txBody>
      </p:sp>
      <p:sp>
        <p:nvSpPr>
          <p:cNvPr id="741" name="Google Shape;741;g77fa118084_0_7"/>
          <p:cNvSpPr txBox="1">
            <a:spLocks noGrp="1"/>
          </p:cNvSpPr>
          <p:nvPr>
            <p:ph type="body" idx="1"/>
          </p:nvPr>
        </p:nvSpPr>
        <p:spPr>
          <a:xfrm>
            <a:off x="228600" y="1290900"/>
            <a:ext cx="8686800" cy="42762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600"/>
              </a:spcAft>
              <a:buSzPts val="1800"/>
              <a:buNone/>
            </a:pPr>
            <a:r>
              <a:rPr lang="en-US" sz="2400" i="1" dirty="0">
                <a:latin typeface="Verdana" panose="020B0604030504040204" pitchFamily="34" charset="0"/>
                <a:ea typeface="Verdana" panose="020B0604030504040204" pitchFamily="34" charset="0"/>
              </a:rPr>
              <a:t>“For many children who have experienced traumatic events, the school setting can feel like a battleground in which their assumptions of the world as a dangerous place sabotage their ability to remain calm and regulate their behavior in the classroom.”</a:t>
            </a:r>
            <a:endParaRPr sz="2400" i="1" dirty="0">
              <a:latin typeface="Verdana" panose="020B0604030504040204" pitchFamily="34" charset="0"/>
              <a:ea typeface="Verdana" panose="020B0604030504040204" pitchFamily="34" charset="0"/>
            </a:endParaRPr>
          </a:p>
          <a:p>
            <a:pPr marL="0" lvl="0" indent="0" rtl="0">
              <a:lnSpc>
                <a:spcPct val="120000"/>
              </a:lnSpc>
              <a:spcBef>
                <a:spcPts val="1200"/>
              </a:spcBef>
              <a:spcAft>
                <a:spcPts val="600"/>
              </a:spcAft>
              <a:buSzPts val="1800"/>
              <a:buNone/>
            </a:pPr>
            <a:r>
              <a:rPr lang="en-US" sz="2400" u="sng" dirty="0" smtClean="0">
                <a:solidFill>
                  <a:schemeClr val="accent5">
                    <a:lumMod val="50000"/>
                  </a:schemeClr>
                </a:solidFill>
                <a:latin typeface="Verdana" panose="020B0604030504040204" pitchFamily="34" charset="0"/>
                <a:ea typeface="Verdana" panose="020B0604030504040204" pitchFamily="34" charset="0"/>
                <a:cs typeface="Arial"/>
                <a:sym typeface="Arial"/>
                <a:hlinkClick r:id="rId3"/>
              </a:rPr>
              <a:t>Helping Traumatized Children Learn - The Problem: Impact</a:t>
            </a:r>
            <a:endParaRPr sz="2400" dirty="0">
              <a:solidFill>
                <a:schemeClr val="accent5">
                  <a:lumMod val="50000"/>
                </a:schemeClr>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g7f363ac161_0_391"/>
          <p:cNvSpPr txBox="1">
            <a:spLocks noGrp="1"/>
          </p:cNvSpPr>
          <p:nvPr>
            <p:ph type="title"/>
          </p:nvPr>
        </p:nvSpPr>
        <p:spPr>
          <a:xfrm>
            <a:off x="457200" y="224366"/>
            <a:ext cx="8229600" cy="1143000"/>
          </a:xfrm>
          <a:prstGeom prst="rect">
            <a:avLst/>
          </a:prstGeom>
          <a:solidFill>
            <a:srgbClr val="A9DCF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Fight, Flight, Freeze, Appease</a:t>
            </a:r>
            <a:endParaRPr>
              <a:solidFill>
                <a:srgbClr val="000000"/>
              </a:solidFill>
            </a:endParaRPr>
          </a:p>
        </p:txBody>
      </p:sp>
      <p:pic>
        <p:nvPicPr>
          <p:cNvPr id="749" name="Google Shape;749;g7f363ac161_0_391" title="Sitting child with head bowed and arms wrapped around knees"/>
          <p:cNvPicPr preferRelativeResize="0"/>
          <p:nvPr/>
        </p:nvPicPr>
        <p:blipFill rotWithShape="1">
          <a:blip r:embed="rId3">
            <a:alphaModFix/>
          </a:blip>
          <a:srcRect/>
          <a:stretch/>
        </p:blipFill>
        <p:spPr>
          <a:xfrm>
            <a:off x="2347150" y="1621823"/>
            <a:ext cx="4443053" cy="4164288"/>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g819dc68330_0_184"/>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3600"/>
              <a:buFont typeface="Verdana"/>
              <a:buNone/>
            </a:pPr>
            <a:r>
              <a:rPr lang="en-US" sz="3600">
                <a:solidFill>
                  <a:srgbClr val="000000"/>
                </a:solidFill>
                <a:latin typeface="Verdana"/>
                <a:ea typeface="Verdana"/>
                <a:cs typeface="Verdana"/>
                <a:sym typeface="Verdana"/>
              </a:rPr>
              <a:t>How Does Trauma Impact Behaviors?</a:t>
            </a:r>
            <a:endParaRPr sz="3600">
              <a:solidFill>
                <a:srgbClr val="000000"/>
              </a:solidFill>
              <a:latin typeface="Verdana"/>
              <a:ea typeface="Verdana"/>
              <a:cs typeface="Verdana"/>
              <a:sym typeface="Verdana"/>
            </a:endParaRPr>
          </a:p>
        </p:txBody>
      </p:sp>
      <p:sp>
        <p:nvSpPr>
          <p:cNvPr id="756" name="Google Shape;756;g819dc68330_0_184"/>
          <p:cNvSpPr txBox="1"/>
          <p:nvPr/>
        </p:nvSpPr>
        <p:spPr>
          <a:xfrm>
            <a:off x="530600" y="1978800"/>
            <a:ext cx="7351200" cy="29004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50000"/>
              </a:lnSpc>
              <a:spcBef>
                <a:spcPts val="0"/>
              </a:spcBef>
              <a:buClr>
                <a:srgbClr val="000000"/>
              </a:buClr>
              <a:buSzPts val="3000"/>
              <a:buFont typeface="Verdana"/>
              <a:buChar char="●"/>
            </a:pPr>
            <a:r>
              <a:rPr lang="en-US" sz="3000" b="0" i="0" u="none" strike="noStrike" cap="none" dirty="0">
                <a:solidFill>
                  <a:srgbClr val="000000"/>
                </a:solidFill>
                <a:latin typeface="Verdana"/>
                <a:ea typeface="Verdana"/>
                <a:cs typeface="Verdana"/>
                <a:sym typeface="Verdana"/>
              </a:rPr>
              <a:t>Emotional Dysregulation</a:t>
            </a:r>
            <a:endParaRPr sz="3000" b="0" i="0" u="none" strike="noStrike" cap="none" dirty="0">
              <a:solidFill>
                <a:srgbClr val="000000"/>
              </a:solidFill>
              <a:latin typeface="Verdana"/>
              <a:ea typeface="Verdana"/>
              <a:cs typeface="Verdana"/>
              <a:sym typeface="Verdana"/>
            </a:endParaRPr>
          </a:p>
          <a:p>
            <a:pPr marL="457200" marR="0" lvl="0" indent="-419100" algn="l" rtl="0">
              <a:lnSpc>
                <a:spcPct val="150000"/>
              </a:lnSpc>
              <a:spcBef>
                <a:spcPts val="0"/>
              </a:spcBef>
              <a:buClr>
                <a:srgbClr val="000000"/>
              </a:buClr>
              <a:buSzPts val="3000"/>
              <a:buFont typeface="Verdana"/>
              <a:buChar char="●"/>
            </a:pPr>
            <a:r>
              <a:rPr lang="en-US" sz="3000" b="0" i="0" u="none" strike="noStrike" cap="none" dirty="0">
                <a:solidFill>
                  <a:srgbClr val="000000"/>
                </a:solidFill>
                <a:latin typeface="Verdana"/>
                <a:ea typeface="Verdana"/>
                <a:cs typeface="Verdana"/>
                <a:sym typeface="Verdana"/>
              </a:rPr>
              <a:t>Reactivity/Impulsivity</a:t>
            </a:r>
            <a:endParaRPr sz="3000" b="0" i="0" u="none" strike="noStrike" cap="none" dirty="0">
              <a:solidFill>
                <a:srgbClr val="000000"/>
              </a:solidFill>
              <a:latin typeface="Verdana"/>
              <a:ea typeface="Verdana"/>
              <a:cs typeface="Verdana"/>
              <a:sym typeface="Verdana"/>
            </a:endParaRPr>
          </a:p>
          <a:p>
            <a:pPr marL="457200" marR="0" lvl="0" indent="-419100" algn="l" rtl="0">
              <a:lnSpc>
                <a:spcPct val="150000"/>
              </a:lnSpc>
              <a:spcBef>
                <a:spcPts val="0"/>
              </a:spcBef>
              <a:buClr>
                <a:srgbClr val="000000"/>
              </a:buClr>
              <a:buSzPts val="3000"/>
              <a:buFont typeface="Verdana"/>
              <a:buChar char="●"/>
            </a:pPr>
            <a:r>
              <a:rPr lang="en-US" sz="3000" b="0" i="0" u="none" strike="noStrike" cap="none" dirty="0">
                <a:solidFill>
                  <a:srgbClr val="000000"/>
                </a:solidFill>
                <a:latin typeface="Verdana"/>
                <a:ea typeface="Verdana"/>
                <a:cs typeface="Verdana"/>
                <a:sym typeface="Verdana"/>
              </a:rPr>
              <a:t>Aggression</a:t>
            </a:r>
            <a:endParaRPr sz="3000" b="0" i="0" u="none" strike="noStrike" cap="none" dirty="0">
              <a:solidFill>
                <a:srgbClr val="000000"/>
              </a:solidFill>
              <a:latin typeface="Verdana"/>
              <a:ea typeface="Verdana"/>
              <a:cs typeface="Verdana"/>
              <a:sym typeface="Verdana"/>
            </a:endParaRPr>
          </a:p>
          <a:p>
            <a:pPr marL="457200" marR="0" lvl="0" indent="-419100" algn="l" rtl="0">
              <a:lnSpc>
                <a:spcPct val="150000"/>
              </a:lnSpc>
              <a:spcBef>
                <a:spcPts val="0"/>
              </a:spcBef>
              <a:buClr>
                <a:srgbClr val="000000"/>
              </a:buClr>
              <a:buSzPts val="3000"/>
              <a:buFont typeface="Verdana"/>
              <a:buChar char="●"/>
            </a:pPr>
            <a:r>
              <a:rPr lang="en-US" sz="3000" b="0" i="0" u="none" strike="noStrike" cap="none" dirty="0">
                <a:solidFill>
                  <a:srgbClr val="000000"/>
                </a:solidFill>
                <a:latin typeface="Verdana"/>
                <a:ea typeface="Verdana"/>
                <a:cs typeface="Verdana"/>
                <a:sym typeface="Verdana"/>
              </a:rPr>
              <a:t>Defiance</a:t>
            </a:r>
            <a:endParaRPr sz="3000" b="0" i="0" u="none" strike="noStrike" cap="none" dirty="0">
              <a:solidFill>
                <a:srgbClr val="000000"/>
              </a:solidFill>
              <a:latin typeface="Verdana"/>
              <a:ea typeface="Verdana"/>
              <a:cs typeface="Verdana"/>
              <a:sym typeface="Verdana"/>
            </a:endParaRPr>
          </a:p>
          <a:p>
            <a:pPr marL="457200" marR="0" lvl="0" indent="-419100" algn="l" rtl="0">
              <a:lnSpc>
                <a:spcPct val="150000"/>
              </a:lnSpc>
              <a:spcBef>
                <a:spcPts val="0"/>
              </a:spcBef>
              <a:buClr>
                <a:srgbClr val="000000"/>
              </a:buClr>
              <a:buSzPts val="3000"/>
              <a:buFont typeface="Verdana"/>
              <a:buChar char="●"/>
            </a:pPr>
            <a:r>
              <a:rPr lang="en-US" sz="3000" b="0" i="0" u="none" strike="noStrike" cap="none" dirty="0">
                <a:solidFill>
                  <a:srgbClr val="000000"/>
                </a:solidFill>
                <a:latin typeface="Verdana"/>
                <a:ea typeface="Verdana"/>
                <a:cs typeface="Verdana"/>
                <a:sym typeface="Verdana"/>
              </a:rPr>
              <a:t>Withdrawal</a:t>
            </a:r>
            <a:endParaRPr sz="3000" b="0" i="0" u="none" strike="noStrike" cap="none" dirty="0">
              <a:solidFill>
                <a:srgbClr val="000000"/>
              </a:solidFill>
              <a:latin typeface="Verdana"/>
              <a:ea typeface="Verdana"/>
              <a:cs typeface="Verdana"/>
              <a:sym typeface="Verdana"/>
            </a:endParaRPr>
          </a:p>
          <a:p>
            <a:pPr marL="457200" marR="0" lvl="0" indent="-419100" algn="l" rtl="0">
              <a:lnSpc>
                <a:spcPct val="150000"/>
              </a:lnSpc>
              <a:spcBef>
                <a:spcPts val="0"/>
              </a:spcBef>
              <a:buClr>
                <a:srgbClr val="000000"/>
              </a:buClr>
              <a:buSzPts val="3000"/>
              <a:buFont typeface="Verdana"/>
              <a:buChar char="●"/>
            </a:pPr>
            <a:r>
              <a:rPr lang="en-US" sz="3000" b="0" i="0" u="none" strike="noStrike" cap="none" dirty="0">
                <a:solidFill>
                  <a:srgbClr val="000000"/>
                </a:solidFill>
                <a:latin typeface="Verdana"/>
                <a:ea typeface="Verdana"/>
                <a:cs typeface="Verdana"/>
                <a:sym typeface="Verdana"/>
              </a:rPr>
              <a:t>Perfectionism</a:t>
            </a:r>
            <a:endParaRPr sz="30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g783cceebfd_0_22"/>
          <p:cNvSpPr txBox="1">
            <a:spLocks noGrp="1"/>
          </p:cNvSpPr>
          <p:nvPr>
            <p:ph type="title"/>
          </p:nvPr>
        </p:nvSpPr>
        <p:spPr>
          <a:xfrm>
            <a:off x="2743199" y="256814"/>
            <a:ext cx="6175169"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800"/>
              <a:buNone/>
            </a:pPr>
            <a:r>
              <a:rPr lang="en-US" sz="3600" dirty="0"/>
              <a:t>Small Group </a:t>
            </a:r>
            <a:r>
              <a:rPr lang="en-US" sz="3600" dirty="0" smtClean="0"/>
              <a:t>Discussion 2</a:t>
            </a:r>
            <a:endParaRPr sz="3600" dirty="0"/>
          </a:p>
        </p:txBody>
      </p:sp>
      <p:sp>
        <p:nvSpPr>
          <p:cNvPr id="763" name="Google Shape;763;g783cceebfd_0_22"/>
          <p:cNvSpPr txBox="1">
            <a:spLocks noGrp="1"/>
          </p:cNvSpPr>
          <p:nvPr>
            <p:ph type="body" idx="1"/>
          </p:nvPr>
        </p:nvSpPr>
        <p:spPr>
          <a:xfrm>
            <a:off x="457200" y="1933825"/>
            <a:ext cx="8229600" cy="26277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800"/>
              <a:buNone/>
            </a:pPr>
            <a:r>
              <a:rPr lang="en-US" dirty="0"/>
              <a:t>How might a student’s school day be impacted if they are unable to manage the intensity or duration of negative emotions?</a:t>
            </a:r>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g77fa118084_0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600" dirty="0">
                <a:solidFill>
                  <a:srgbClr val="000000"/>
                </a:solidFill>
              </a:rPr>
              <a:t>Behavior is the language of trauma</a:t>
            </a:r>
            <a:endParaRPr sz="3600" dirty="0">
              <a:solidFill>
                <a:srgbClr val="000000"/>
              </a:solidFill>
            </a:endParaRPr>
          </a:p>
        </p:txBody>
      </p:sp>
      <p:sp>
        <p:nvSpPr>
          <p:cNvPr id="770" name="Google Shape;770;g77fa118084_0_0"/>
          <p:cNvSpPr txBox="1">
            <a:spLocks noGrp="1"/>
          </p:cNvSpPr>
          <p:nvPr>
            <p:ph type="body" idx="1"/>
          </p:nvPr>
        </p:nvSpPr>
        <p:spPr>
          <a:xfrm>
            <a:off x="457200" y="1620982"/>
            <a:ext cx="8229600" cy="5074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800"/>
              <a:buNone/>
            </a:pPr>
            <a:r>
              <a:rPr lang="en-US" sz="2400" i="1" dirty="0" smtClean="0"/>
              <a:t>“Many children develop behavior coping mechanisms in an effort to feel safe and in control, yet these behaviors can frustrate educators and evoke exasperated reprisals, reactions that both strengthen the child’s expectations of confrontation and danger and reinforce a negative self-image.” </a:t>
            </a:r>
            <a:endParaRPr sz="2400" i="1" dirty="0" smtClean="0"/>
          </a:p>
          <a:p>
            <a:pPr marL="0" lvl="0" indent="0">
              <a:lnSpc>
                <a:spcPct val="120000"/>
              </a:lnSpc>
              <a:spcBef>
                <a:spcPts val="1200"/>
              </a:spcBef>
              <a:spcAft>
                <a:spcPts val="600"/>
              </a:spcAft>
              <a:buNone/>
            </a:pPr>
            <a:r>
              <a:rPr lang="en-US" sz="2400" u="sng" dirty="0" smtClean="0">
                <a:solidFill>
                  <a:schemeClr val="accent5">
                    <a:lumMod val="50000"/>
                  </a:schemeClr>
                </a:solidFill>
                <a:latin typeface="Verdana" panose="020B0604030504040204" pitchFamily="34" charset="0"/>
                <a:ea typeface="Verdana" panose="020B0604030504040204" pitchFamily="34" charset="0"/>
                <a:cs typeface="Arial"/>
                <a:sym typeface="Arial"/>
                <a:hlinkClick r:id="rId3"/>
              </a:rPr>
              <a:t>Helping </a:t>
            </a:r>
            <a:r>
              <a:rPr lang="en-US" sz="2400" u="sng" dirty="0">
                <a:solidFill>
                  <a:schemeClr val="accent5">
                    <a:lumMod val="50000"/>
                  </a:schemeClr>
                </a:solidFill>
                <a:latin typeface="Verdana" panose="020B0604030504040204" pitchFamily="34" charset="0"/>
                <a:ea typeface="Verdana" panose="020B0604030504040204" pitchFamily="34" charset="0"/>
                <a:cs typeface="Arial"/>
                <a:sym typeface="Arial"/>
                <a:hlinkClick r:id="rId3"/>
              </a:rPr>
              <a:t>Traumatized Children Learn - The Problem: Impact</a:t>
            </a:r>
            <a:endParaRPr lang="en-US" sz="2400" dirty="0">
              <a:solidFill>
                <a:schemeClr val="accent5">
                  <a:lumMod val="50000"/>
                </a:schemeClr>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7" name="Google Shape;777;g7f363ac161_0_39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3600" dirty="0"/>
              <a:t>Common Responses to High Stress of Trauma</a:t>
            </a:r>
            <a:endParaRPr sz="3600" dirty="0"/>
          </a:p>
        </p:txBody>
      </p:sp>
      <p:pic>
        <p:nvPicPr>
          <p:cNvPr id="776" name="Google Shape;776;g7f363ac161_0_399" descr="This is in the workbook and it is the common responses to high stess or trauma. &#10;Available on the Materials page of the website" title="Graphic"/>
          <p:cNvPicPr preferRelativeResize="0"/>
          <p:nvPr/>
        </p:nvPicPr>
        <p:blipFill rotWithShape="1">
          <a:blip r:embed="rId3">
            <a:alphaModFix/>
          </a:blip>
          <a:srcRect l="16002" t="12376" r="17431" b="9429"/>
          <a:stretch/>
        </p:blipFill>
        <p:spPr>
          <a:xfrm>
            <a:off x="688932" y="1655951"/>
            <a:ext cx="7997868" cy="4513348"/>
          </a:xfrm>
          <a:prstGeom prst="rect">
            <a:avLst/>
          </a:prstGeom>
          <a:noFill/>
          <a:ln>
            <a:noFill/>
          </a:ln>
        </p:spPr>
      </p:pic>
      <p:sp>
        <p:nvSpPr>
          <p:cNvPr id="778" name="Google Shape;778;g7f363ac161_0_399"/>
          <p:cNvSpPr txBox="1"/>
          <p:nvPr/>
        </p:nvSpPr>
        <p:spPr>
          <a:xfrm>
            <a:off x="123000" y="6169300"/>
            <a:ext cx="8229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Adapted from the work of Jim Norman, M.ED, C.T.S Oklahoma City, OK</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Copyright © 2016 Eastern Mennonite University, http://www.emu.edu/star</a:t>
            </a:r>
            <a:endParaRPr sz="12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5" name="Google Shape;785;g8a14ce606f_0_195"/>
          <p:cNvSpPr txBox="1">
            <a:spLocks noGrp="1"/>
          </p:cNvSpPr>
          <p:nvPr>
            <p:ph type="title"/>
          </p:nvPr>
        </p:nvSpPr>
        <p:spPr>
          <a:xfrm>
            <a:off x="233600" y="257846"/>
            <a:ext cx="3540958" cy="11901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4000"/>
              <a:buNone/>
            </a:pPr>
            <a:r>
              <a:rPr lang="en-US" sz="3000" dirty="0">
                <a:solidFill>
                  <a:schemeClr val="dk2"/>
                </a:solidFill>
              </a:rPr>
              <a:t>Team Talk: Review the “How”</a:t>
            </a:r>
            <a:endParaRPr sz="3000" dirty="0">
              <a:solidFill>
                <a:schemeClr val="dk2"/>
              </a:solidFill>
            </a:endParaRPr>
          </a:p>
        </p:txBody>
      </p:sp>
      <p:sp>
        <p:nvSpPr>
          <p:cNvPr id="786" name="Google Shape;786;g8a14ce606f_0_195"/>
          <p:cNvSpPr txBox="1">
            <a:spLocks noGrp="1"/>
          </p:cNvSpPr>
          <p:nvPr>
            <p:ph type="body" idx="1"/>
          </p:nvPr>
        </p:nvSpPr>
        <p:spPr>
          <a:xfrm>
            <a:off x="233600" y="1447945"/>
            <a:ext cx="3540958" cy="5271831"/>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600"/>
              </a:spcAft>
              <a:buSzPts val="1400"/>
              <a:buNone/>
            </a:pPr>
            <a:r>
              <a:rPr lang="en-US" sz="2400" b="1" dirty="0">
                <a:solidFill>
                  <a:schemeClr val="dk2"/>
                </a:solidFill>
              </a:rPr>
              <a:t>What adjustments will we make to our practices in order to address the impact trauma has on:</a:t>
            </a:r>
            <a:endParaRPr sz="2400" b="1" dirty="0">
              <a:solidFill>
                <a:schemeClr val="dk2"/>
              </a:solidFill>
            </a:endParaRPr>
          </a:p>
          <a:p>
            <a:pPr marL="457200" lvl="0" indent="-342900" algn="l" rtl="0">
              <a:lnSpc>
                <a:spcPct val="115000"/>
              </a:lnSpc>
              <a:spcBef>
                <a:spcPts val="0"/>
              </a:spcBef>
              <a:spcAft>
                <a:spcPts val="600"/>
              </a:spcAft>
              <a:buClr>
                <a:schemeClr val="dk2"/>
              </a:buClr>
              <a:buSzPts val="1800"/>
              <a:buChar char="•"/>
            </a:pPr>
            <a:r>
              <a:rPr lang="en-US" sz="2400" b="1" dirty="0">
                <a:solidFill>
                  <a:schemeClr val="dk2"/>
                </a:solidFill>
              </a:rPr>
              <a:t>Relationships</a:t>
            </a:r>
            <a:endParaRPr sz="2400" b="1" dirty="0">
              <a:solidFill>
                <a:schemeClr val="dk2"/>
              </a:solidFill>
            </a:endParaRPr>
          </a:p>
          <a:p>
            <a:pPr marL="457200" lvl="0" indent="-342900" algn="l" rtl="0">
              <a:lnSpc>
                <a:spcPct val="115000"/>
              </a:lnSpc>
              <a:spcBef>
                <a:spcPts val="0"/>
              </a:spcBef>
              <a:spcAft>
                <a:spcPts val="600"/>
              </a:spcAft>
              <a:buClr>
                <a:schemeClr val="dk2"/>
              </a:buClr>
              <a:buSzPts val="1800"/>
              <a:buChar char="•"/>
            </a:pPr>
            <a:r>
              <a:rPr lang="en-US" sz="2400" b="1" dirty="0">
                <a:solidFill>
                  <a:schemeClr val="dk2"/>
                </a:solidFill>
              </a:rPr>
              <a:t>Behavior</a:t>
            </a:r>
            <a:endParaRPr sz="2400" b="1" dirty="0">
              <a:solidFill>
                <a:schemeClr val="dk2"/>
              </a:solidFill>
            </a:endParaRPr>
          </a:p>
          <a:p>
            <a:pPr marL="0" lvl="0" indent="0" algn="ctr" rtl="0">
              <a:lnSpc>
                <a:spcPct val="115000"/>
              </a:lnSpc>
              <a:spcBef>
                <a:spcPts val="0"/>
              </a:spcBef>
              <a:spcAft>
                <a:spcPts val="600"/>
              </a:spcAft>
              <a:buSzPts val="1400"/>
              <a:buNone/>
            </a:pPr>
            <a:r>
              <a:rPr lang="en-US" sz="2400" b="1" i="1" dirty="0">
                <a:solidFill>
                  <a:schemeClr val="dk2"/>
                </a:solidFill>
              </a:rPr>
              <a:t>Fill this in on your  Action Plan under “Objectives and Action Planning”</a:t>
            </a:r>
            <a:endParaRPr sz="2400" b="1" i="1" dirty="0">
              <a:solidFill>
                <a:schemeClr val="dk2"/>
              </a:solidFill>
            </a:endParaRPr>
          </a:p>
        </p:txBody>
      </p:sp>
      <p:pic>
        <p:nvPicPr>
          <p:cNvPr id="784" name="Google Shape;784;g8a14ce606f_0_195" title="Adults in a discussion"/>
          <p:cNvPicPr preferRelativeResize="0"/>
          <p:nvPr/>
        </p:nvPicPr>
        <p:blipFill rotWithShape="1">
          <a:blip r:embed="rId3">
            <a:alphaModFix/>
          </a:blip>
          <a:srcRect l="30247" r="30243"/>
          <a:stretch/>
        </p:blipFill>
        <p:spPr>
          <a:xfrm>
            <a:off x="4412562" y="498160"/>
            <a:ext cx="4731438" cy="5869173"/>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g72003bda81_0_21"/>
          <p:cNvSpPr txBox="1">
            <a:spLocks noGrp="1"/>
          </p:cNvSpPr>
          <p:nvPr>
            <p:ph type="title"/>
          </p:nvPr>
        </p:nvSpPr>
        <p:spPr>
          <a:xfrm>
            <a:off x="228601" y="260498"/>
            <a:ext cx="8686800" cy="781493"/>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chemeClr val="tx1"/>
                </a:solidFill>
              </a:rPr>
              <a:t>References</a:t>
            </a:r>
            <a:endParaRPr dirty="0">
              <a:solidFill>
                <a:schemeClr val="tx1"/>
              </a:solidFill>
            </a:endParaRPr>
          </a:p>
        </p:txBody>
      </p:sp>
      <p:sp>
        <p:nvSpPr>
          <p:cNvPr id="793" name="Google Shape;793;g72003bda81_0_21"/>
          <p:cNvSpPr txBox="1">
            <a:spLocks noGrp="1"/>
          </p:cNvSpPr>
          <p:nvPr>
            <p:ph type="body" idx="1"/>
          </p:nvPr>
        </p:nvSpPr>
        <p:spPr>
          <a:xfrm>
            <a:off x="457200" y="1270591"/>
            <a:ext cx="8229600" cy="4572000"/>
          </a:xfrm>
          <a:prstGeom prst="rect">
            <a:avLst/>
          </a:prstGeom>
          <a:noFill/>
          <a:ln>
            <a:noFill/>
          </a:ln>
        </p:spPr>
        <p:txBody>
          <a:bodyPr spcFirstLastPara="1" wrap="square" lIns="91425" tIns="45700" rIns="91425" bIns="45700" anchor="t" anchorCtr="0">
            <a:noAutofit/>
          </a:bodyPr>
          <a:lstStyle/>
          <a:p>
            <a:pPr marL="0" lvl="0" indent="0">
              <a:lnSpc>
                <a:spcPct val="114000"/>
              </a:lnSpc>
              <a:spcBef>
                <a:spcPts val="0"/>
              </a:spcBef>
              <a:spcAft>
                <a:spcPts val="600"/>
              </a:spcAft>
              <a:buSzPts val="1100"/>
              <a:buNone/>
            </a:pPr>
            <a:r>
              <a:rPr lang="en-US" sz="2400" dirty="0">
                <a:highlight>
                  <a:srgbClr val="FFFFFF"/>
                </a:highlight>
                <a:latin typeface="Verdana" panose="020B0604030504040204" pitchFamily="34" charset="0"/>
                <a:ea typeface="Verdana" panose="020B0604030504040204" pitchFamily="34" charset="0"/>
                <a:cs typeface="Arial"/>
                <a:sym typeface="Arial"/>
              </a:rPr>
              <a:t>Bartlett, J.D. and </a:t>
            </a:r>
            <a:r>
              <a:rPr lang="en-US" sz="2400" dirty="0" err="1">
                <a:highlight>
                  <a:srgbClr val="FFFFFF"/>
                </a:highlight>
                <a:latin typeface="Verdana" panose="020B0604030504040204" pitchFamily="34" charset="0"/>
                <a:ea typeface="Verdana" panose="020B0604030504040204" pitchFamily="34" charset="0"/>
                <a:cs typeface="Arial"/>
                <a:sym typeface="Arial"/>
              </a:rPr>
              <a:t>Steber</a:t>
            </a:r>
            <a:r>
              <a:rPr lang="en-US" sz="2400" dirty="0">
                <a:highlight>
                  <a:srgbClr val="FFFFFF"/>
                </a:highlight>
                <a:latin typeface="Verdana" panose="020B0604030504040204" pitchFamily="34" charset="0"/>
                <a:ea typeface="Verdana" panose="020B0604030504040204" pitchFamily="34" charset="0"/>
                <a:cs typeface="Arial"/>
                <a:sym typeface="Arial"/>
              </a:rPr>
              <a:t>, K. (2019). Retrieved from: </a:t>
            </a:r>
            <a:r>
              <a:rPr lang="en-US" sz="2400" u="sng" dirty="0">
                <a:solidFill>
                  <a:schemeClr val="hlink"/>
                </a:solidFill>
                <a:latin typeface="Verdana" panose="020B0604030504040204" pitchFamily="34" charset="0"/>
                <a:ea typeface="Verdana" panose="020B0604030504040204" pitchFamily="34" charset="0"/>
                <a:cs typeface="Arial"/>
                <a:sym typeface="Arial"/>
                <a:hlinkClick r:id="rId3"/>
              </a:rPr>
              <a:t>How to Implement Trauma-informed Care to Build Resilience to Childhood </a:t>
            </a:r>
            <a:r>
              <a:rPr lang="en-US" sz="2400" u="sng" dirty="0" smtClean="0">
                <a:solidFill>
                  <a:schemeClr val="hlink"/>
                </a:solidFill>
                <a:latin typeface="Verdana" panose="020B0604030504040204" pitchFamily="34" charset="0"/>
                <a:ea typeface="Verdana" panose="020B0604030504040204" pitchFamily="34" charset="0"/>
                <a:cs typeface="Arial"/>
                <a:sym typeface="Arial"/>
                <a:hlinkClick r:id="rId3"/>
              </a:rPr>
              <a:t>Trauma</a:t>
            </a:r>
            <a:endParaRPr sz="2400" dirty="0">
              <a:latin typeface="Verdana" panose="020B0604030504040204" pitchFamily="34" charset="0"/>
              <a:ea typeface="Verdana" panose="020B0604030504040204" pitchFamily="34" charset="0"/>
              <a:cs typeface="Arial"/>
              <a:sym typeface="Arial"/>
            </a:endParaRPr>
          </a:p>
          <a:p>
            <a:pPr marL="0" lvl="0" indent="0">
              <a:lnSpc>
                <a:spcPct val="114000"/>
              </a:lnSpc>
              <a:spcBef>
                <a:spcPts val="0"/>
              </a:spcBef>
              <a:spcAft>
                <a:spcPts val="600"/>
              </a:spcAft>
              <a:buNone/>
            </a:pPr>
            <a:r>
              <a:rPr lang="en-US" sz="2400" u="sng" dirty="0">
                <a:solidFill>
                  <a:schemeClr val="accent5">
                    <a:lumMod val="50000"/>
                  </a:schemeClr>
                </a:solidFill>
                <a:latin typeface="Verdana" panose="020B0604030504040204" pitchFamily="34" charset="0"/>
                <a:ea typeface="Verdana" panose="020B0604030504040204" pitchFamily="34" charset="0"/>
                <a:cs typeface="Arial"/>
                <a:sym typeface="Arial"/>
                <a:hlinkClick r:id="rId4"/>
              </a:rPr>
              <a:t>Helping Traumatized Children Learn - The Problem: </a:t>
            </a:r>
            <a:r>
              <a:rPr lang="en-US" sz="2400" u="sng" dirty="0" smtClean="0">
                <a:solidFill>
                  <a:schemeClr val="accent5">
                    <a:lumMod val="50000"/>
                  </a:schemeClr>
                </a:solidFill>
                <a:latin typeface="Verdana" panose="020B0604030504040204" pitchFamily="34" charset="0"/>
                <a:ea typeface="Verdana" panose="020B0604030504040204" pitchFamily="34" charset="0"/>
                <a:cs typeface="Arial"/>
                <a:sym typeface="Arial"/>
                <a:hlinkClick r:id="rId4"/>
              </a:rPr>
              <a:t>Impact</a:t>
            </a:r>
            <a:endParaRPr sz="2400" dirty="0">
              <a:latin typeface="Verdana" panose="020B0604030504040204" pitchFamily="34" charset="0"/>
              <a:ea typeface="Verdana" panose="020B0604030504040204" pitchFamily="34" charset="0"/>
              <a:cs typeface="Arial"/>
              <a:sym typeface="Arial"/>
            </a:endParaRPr>
          </a:p>
          <a:p>
            <a:pPr marL="0" lvl="0" indent="0" algn="l" rtl="0">
              <a:lnSpc>
                <a:spcPct val="114000"/>
              </a:lnSpc>
              <a:spcBef>
                <a:spcPts val="0"/>
              </a:spcBef>
              <a:spcAft>
                <a:spcPts val="600"/>
              </a:spcAft>
              <a:buClr>
                <a:schemeClr val="dk1"/>
              </a:buClr>
              <a:buSzPts val="1400"/>
              <a:buFont typeface="Arial"/>
              <a:buNone/>
            </a:pPr>
            <a:r>
              <a:rPr lang="en-US" sz="2400" dirty="0">
                <a:latin typeface="Verdana" panose="020B0604030504040204" pitchFamily="34" charset="0"/>
                <a:ea typeface="Verdana" panose="020B0604030504040204" pitchFamily="34" charset="0"/>
                <a:cs typeface="Arial"/>
                <a:sym typeface="Arial"/>
              </a:rPr>
              <a:t>Kaiser, B. 2020.  Understanding the Impact of Trauma on Behavior</a:t>
            </a:r>
            <a:r>
              <a:rPr lang="en-US" sz="2400" dirty="0" smtClean="0">
                <a:latin typeface="Verdana" panose="020B0604030504040204" pitchFamily="34" charset="0"/>
                <a:ea typeface="Verdana" panose="020B0604030504040204" pitchFamily="34" charset="0"/>
                <a:cs typeface="Arial"/>
                <a:sym typeface="Arial"/>
              </a:rPr>
              <a:t>.</a:t>
            </a:r>
            <a:endParaRPr sz="2400" dirty="0">
              <a:latin typeface="Verdana" panose="020B0604030504040204" pitchFamily="34" charset="0"/>
              <a:ea typeface="Verdana" panose="020B0604030504040204" pitchFamily="34" charset="0"/>
              <a:cs typeface="Arial"/>
              <a:sym typeface="Arial"/>
            </a:endParaRPr>
          </a:p>
          <a:p>
            <a:pPr marL="0" lvl="0" indent="0" algn="l" rtl="0">
              <a:lnSpc>
                <a:spcPct val="114000"/>
              </a:lnSpc>
              <a:spcBef>
                <a:spcPts val="0"/>
              </a:spcBef>
              <a:spcAft>
                <a:spcPts val="600"/>
              </a:spcAft>
              <a:buClr>
                <a:schemeClr val="dk1"/>
              </a:buClr>
              <a:buSzPts val="1100"/>
              <a:buFont typeface="Arial"/>
              <a:buNone/>
            </a:pPr>
            <a:r>
              <a:rPr lang="en-US" sz="2400" dirty="0">
                <a:latin typeface="Verdana" panose="020B0604030504040204" pitchFamily="34" charset="0"/>
                <a:ea typeface="Verdana" panose="020B0604030504040204" pitchFamily="34" charset="0"/>
                <a:cs typeface="Arial"/>
                <a:sym typeface="Arial"/>
              </a:rPr>
              <a:t>Norman, J. (2016) Common Responses to High Stress and Trauma Self Test. Retrieved from: </a:t>
            </a:r>
            <a:r>
              <a:rPr lang="en-US" sz="2400" u="sng" dirty="0" smtClean="0">
                <a:solidFill>
                  <a:schemeClr val="hlink"/>
                </a:solidFill>
                <a:latin typeface="Verdana" panose="020B0604030504040204" pitchFamily="34" charset="0"/>
                <a:ea typeface="Verdana" panose="020B0604030504040204" pitchFamily="34" charset="0"/>
                <a:cs typeface="Arial"/>
                <a:sym typeface="Arial"/>
                <a:hlinkClick r:id="rId5"/>
              </a:rPr>
              <a:t>Eastern Mennonite University</a:t>
            </a:r>
            <a:endParaRPr sz="2400" dirty="0">
              <a:latin typeface="Verdana" panose="020B0604030504040204" pitchFamily="34" charset="0"/>
              <a:ea typeface="Verdana" panose="020B0604030504040204" pitchFamily="34" charset="0"/>
              <a:cs typeface="Arial"/>
              <a:sym typeface="Arial"/>
            </a:endParaRPr>
          </a:p>
          <a:p>
            <a:pPr marL="0" lvl="0" indent="0" algn="l" rtl="0">
              <a:lnSpc>
                <a:spcPct val="114000"/>
              </a:lnSpc>
              <a:spcBef>
                <a:spcPts val="0"/>
              </a:spcBef>
              <a:spcAft>
                <a:spcPts val="600"/>
              </a:spcAft>
              <a:buClr>
                <a:schemeClr val="dk1"/>
              </a:buClr>
              <a:buSzPts val="1400"/>
              <a:buFont typeface="Arial"/>
              <a:buNone/>
            </a:pPr>
            <a:r>
              <a:rPr lang="en-US" sz="2400" dirty="0">
                <a:latin typeface="Verdana" panose="020B0604030504040204" pitchFamily="34" charset="0"/>
                <a:ea typeface="Verdana" panose="020B0604030504040204" pitchFamily="34" charset="0"/>
                <a:cs typeface="Arial"/>
                <a:sym typeface="Arial"/>
              </a:rPr>
              <a:t>STARR.ORG (2019) Resetting for Resilience.</a:t>
            </a:r>
            <a:endParaRPr sz="2400" dirty="0">
              <a:latin typeface="Verdana" panose="020B0604030504040204" pitchFamily="34" charset="0"/>
              <a:ea typeface="Verdana" panose="020B0604030504040204" pitchFamily="34" charset="0"/>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601"/>
        <p:cNvGrpSpPr/>
        <p:nvPr/>
      </p:nvGrpSpPr>
      <p:grpSpPr>
        <a:xfrm>
          <a:off x="0" y="0"/>
          <a:ext cx="0" cy="0"/>
          <a:chOff x="0" y="0"/>
          <a:chExt cx="0" cy="0"/>
        </a:xfrm>
      </p:grpSpPr>
      <p:sp>
        <p:nvSpPr>
          <p:cNvPr id="602" name="Google Shape;602;g8975ca126a_1_1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
        <p:nvSpPr>
          <p:cNvPr id="603" name="Google Shape;603;g8975ca126a_1_1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#3</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608"/>
        <p:cNvGrpSpPr/>
        <p:nvPr/>
      </p:nvGrpSpPr>
      <p:grpSpPr>
        <a:xfrm>
          <a:off x="0" y="0"/>
          <a:ext cx="0" cy="0"/>
          <a:chOff x="0" y="0"/>
          <a:chExt cx="0" cy="0"/>
        </a:xfrm>
      </p:grpSpPr>
      <p:sp>
        <p:nvSpPr>
          <p:cNvPr id="609" name="Google Shape;609;g8975ca126a_1_18"/>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SzPts val="1800"/>
              <a:buNone/>
            </a:pPr>
            <a:r>
              <a:rPr lang="en-US"/>
              <a:t>Fight, Flight, Freeze, Appease</a:t>
            </a:r>
            <a:endParaRPr/>
          </a:p>
          <a:p>
            <a:pPr marL="0" lvl="0" indent="0" algn="l" rtl="0">
              <a:lnSpc>
                <a:spcPct val="115000"/>
              </a:lnSpc>
              <a:spcBef>
                <a:spcPts val="600"/>
              </a:spcBef>
              <a:spcAft>
                <a:spcPts val="0"/>
              </a:spcAft>
              <a:buSzPts val="1800"/>
              <a:buNone/>
            </a:pPr>
            <a:r>
              <a:rPr lang="en-US"/>
              <a:t>Common responses to high stress trauma </a:t>
            </a:r>
            <a:endParaRPr/>
          </a:p>
          <a:p>
            <a:pPr marL="0" lvl="0" indent="0" algn="l" rtl="0">
              <a:lnSpc>
                <a:spcPct val="115000"/>
              </a:lnSpc>
              <a:spcBef>
                <a:spcPts val="600"/>
              </a:spcBef>
              <a:spcAft>
                <a:spcPts val="0"/>
              </a:spcAft>
              <a:buClr>
                <a:schemeClr val="dk1"/>
              </a:buClr>
              <a:buSzPts val="1800"/>
              <a:buFont typeface="Arial"/>
              <a:buNone/>
            </a:pPr>
            <a:r>
              <a:rPr lang="en-US"/>
              <a:t>Action Planner</a:t>
            </a:r>
            <a:endParaRPr/>
          </a:p>
          <a:p>
            <a:pPr marL="0" lvl="0" indent="0" algn="l" rtl="0">
              <a:lnSpc>
                <a:spcPct val="100000"/>
              </a:lnSpc>
              <a:spcBef>
                <a:spcPts val="360"/>
              </a:spcBef>
              <a:spcAft>
                <a:spcPts val="0"/>
              </a:spcAft>
              <a:buSzPts val="1800"/>
              <a:buNone/>
            </a:pPr>
            <a:endParaRPr sz="2400"/>
          </a:p>
        </p:txBody>
      </p:sp>
      <p:sp>
        <p:nvSpPr>
          <p:cNvPr id="610" name="Google Shape;610;g8975ca126a_1_18"/>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#4</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615"/>
        <p:cNvGrpSpPr/>
        <p:nvPr/>
      </p:nvGrpSpPr>
      <p:grpSpPr>
        <a:xfrm>
          <a:off x="0" y="0"/>
          <a:ext cx="0" cy="0"/>
          <a:chOff x="0" y="0"/>
          <a:chExt cx="0" cy="0"/>
        </a:xfrm>
      </p:grpSpPr>
      <p:sp>
        <p:nvSpPr>
          <p:cNvPr id="616" name="Google Shape;616;g8975ca126a_1_24"/>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dirty="0"/>
              <a:t>Key Terms in This Module: </a:t>
            </a:r>
            <a:endParaRPr dirty="0"/>
          </a:p>
          <a:p>
            <a:pPr marL="0" lvl="0" indent="0" algn="l" rtl="0">
              <a:lnSpc>
                <a:spcPct val="100000"/>
              </a:lnSpc>
              <a:spcBef>
                <a:spcPts val="360"/>
              </a:spcBef>
              <a:spcAft>
                <a:spcPts val="0"/>
              </a:spcAft>
              <a:buSzPts val="1800"/>
              <a:buNone/>
            </a:pPr>
            <a:endParaRPr sz="2400" dirty="0"/>
          </a:p>
          <a:p>
            <a:pPr indent="-457200">
              <a:buSzPct val="100000"/>
            </a:pPr>
            <a:r>
              <a:rPr lang="en-US" dirty="0"/>
              <a:t>Survival brain</a:t>
            </a:r>
            <a:endParaRPr dirty="0"/>
          </a:p>
          <a:p>
            <a:pPr indent="-457200">
              <a:buSzPct val="100000"/>
            </a:pPr>
            <a:r>
              <a:rPr lang="en-US" dirty="0"/>
              <a:t>Fight, flight, freeze, appease</a:t>
            </a:r>
            <a:endParaRPr dirty="0"/>
          </a:p>
          <a:p>
            <a:pPr indent="-457200">
              <a:buSzPct val="100000"/>
            </a:pPr>
            <a:r>
              <a:rPr lang="en-US" dirty="0"/>
              <a:t>Emotional dysregulation</a:t>
            </a:r>
            <a:endParaRPr dirty="0"/>
          </a:p>
        </p:txBody>
      </p:sp>
      <p:sp>
        <p:nvSpPr>
          <p:cNvPr id="617" name="Google Shape;617;g8975ca126a_1_24"/>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#5</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400"/>
              <a:buFont typeface="Verdana"/>
              <a:buNone/>
            </a:pPr>
            <a:r>
              <a:rPr lang="en-US"/>
              <a:t>Module 3: Trauma and the Classroom</a:t>
            </a:r>
            <a:endParaRPr/>
          </a:p>
        </p:txBody>
      </p:sp>
      <p:sp>
        <p:nvSpPr>
          <p:cNvPr id="623" name="Google Shape;623;p1"/>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Clr>
                <a:srgbClr val="888888"/>
              </a:buClr>
              <a:buSzPts val="3200"/>
              <a:buNone/>
            </a:pPr>
            <a:r>
              <a:rPr lang="en-US"/>
              <a:t>Part B: Impact on Relationships and Behavior</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819dc68330_0_559"/>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What We Will Know and Do</a:t>
            </a:r>
            <a:endParaRPr>
              <a:solidFill>
                <a:srgbClr val="000000"/>
              </a:solidFill>
            </a:endParaRPr>
          </a:p>
        </p:txBody>
      </p:sp>
      <p:sp>
        <p:nvSpPr>
          <p:cNvPr id="630" name="Google Shape;630;g819dc68330_0_559"/>
          <p:cNvSpPr txBox="1">
            <a:spLocks noGrp="1"/>
          </p:cNvSpPr>
          <p:nvPr>
            <p:ph type="body" idx="1"/>
          </p:nvPr>
        </p:nvSpPr>
        <p:spPr>
          <a:xfrm>
            <a:off x="457200" y="1635375"/>
            <a:ext cx="8229600" cy="2722800"/>
          </a:xfrm>
          <a:prstGeom prst="rect">
            <a:avLst/>
          </a:prstGeom>
          <a:noFill/>
          <a:ln>
            <a:noFill/>
          </a:ln>
        </p:spPr>
        <p:txBody>
          <a:bodyPr spcFirstLastPara="1" wrap="square" lIns="91425" tIns="45700" rIns="91425" bIns="45700" anchor="t" anchorCtr="0">
            <a:noAutofit/>
          </a:bodyPr>
          <a:lstStyle/>
          <a:p>
            <a:pPr marL="457200" lvl="0" indent="-444500" algn="l" rtl="0">
              <a:lnSpc>
                <a:spcPct val="150000"/>
              </a:lnSpc>
              <a:spcBef>
                <a:spcPts val="0"/>
              </a:spcBef>
              <a:spcAft>
                <a:spcPts val="0"/>
              </a:spcAft>
              <a:buSzPts val="3400"/>
              <a:buChar char="•"/>
            </a:pPr>
            <a:r>
              <a:rPr lang="en-US" sz="3400" dirty="0"/>
              <a:t>Recognize the impact of trauma in the classroom and how it affects learning, relationships and behavior</a:t>
            </a:r>
            <a:endParaRPr sz="3400" dirty="0"/>
          </a:p>
          <a:p>
            <a:pPr marL="0" lvl="0" indent="0" algn="l" rtl="0">
              <a:lnSpc>
                <a:spcPct val="100000"/>
              </a:lnSpc>
              <a:spcBef>
                <a:spcPts val="360"/>
              </a:spcBef>
              <a:spcAft>
                <a:spcPts val="0"/>
              </a:spcAft>
              <a:buSzPts val="1800"/>
              <a:buNone/>
            </a:pP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819dc68330_0_0"/>
          <p:cNvSpPr txBox="1">
            <a:spLocks noGrp="1"/>
          </p:cNvSpPr>
          <p:nvPr>
            <p:ph type="title"/>
          </p:nvPr>
        </p:nvSpPr>
        <p:spPr>
          <a:xfrm>
            <a:off x="228600" y="228600"/>
            <a:ext cx="8686800" cy="817775"/>
          </a:xfrm>
          <a:prstGeom prst="rect">
            <a:avLst/>
          </a:prstGeom>
          <a:solidFill>
            <a:srgbClr val="A9DCF2"/>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dirty="0">
                <a:solidFill>
                  <a:srgbClr val="000000"/>
                </a:solidFill>
              </a:rPr>
              <a:t>Trauma Changes the Brain</a:t>
            </a:r>
            <a:endParaRPr i="0" u="none" strike="noStrike" cap="none" dirty="0">
              <a:solidFill>
                <a:srgbClr val="000000"/>
              </a:solidFill>
            </a:endParaRPr>
          </a:p>
        </p:txBody>
      </p:sp>
      <p:pic>
        <p:nvPicPr>
          <p:cNvPr id="7" name="Google Shape;285;g783cceebfd_0_230" descr="The hand model of the brain. If a child has “flipped their lid” and they are in the “downstairs” part of their brain or the barking dog, then the only thing you do in the moment is connection that includes validation and empathy.&#10;" title="Hand Model: Flip Your Lid"/>
          <p:cNvPicPr preferRelativeResize="0"/>
          <p:nvPr/>
        </p:nvPicPr>
        <p:blipFill rotWithShape="1">
          <a:blip r:embed="rId3">
            <a:alphaModFix/>
          </a:blip>
          <a:srcRect/>
          <a:stretch/>
        </p:blipFill>
        <p:spPr>
          <a:xfrm>
            <a:off x="1920240" y="1272273"/>
            <a:ext cx="5303519" cy="4697748"/>
          </a:xfrm>
          <a:prstGeom prst="rect">
            <a:avLst/>
          </a:prstGeom>
          <a:noFill/>
          <a:ln>
            <a:noFill/>
          </a:ln>
        </p:spPr>
      </p:pic>
      <p:sp>
        <p:nvSpPr>
          <p:cNvPr id="9" name="Google Shape;286;g783cceebfd_0_230"/>
          <p:cNvSpPr txBox="1"/>
          <p:nvPr/>
        </p:nvSpPr>
        <p:spPr>
          <a:xfrm>
            <a:off x="228600" y="5970021"/>
            <a:ext cx="6995159"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latin typeface="Verdana"/>
                <a:ea typeface="Verdana"/>
                <a:cs typeface="Verdana"/>
                <a:sym typeface="Verdana"/>
              </a:rPr>
              <a:t>Image source: </a:t>
            </a:r>
            <a:r>
              <a:rPr lang="en-US" sz="2400" u="sng" dirty="0" smtClean="0">
                <a:solidFill>
                  <a:schemeClr val="hlink"/>
                </a:solidFill>
                <a:latin typeface="Verdana"/>
                <a:ea typeface="Verdana"/>
                <a:cs typeface="Verdana"/>
                <a:sym typeface="Verdana"/>
                <a:hlinkClick r:id="rId4"/>
              </a:rPr>
              <a:t>Heart-Mind Community Hub </a:t>
            </a:r>
            <a:endParaRPr sz="2400" dirty="0">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783cceebfd_0_2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t>Survival Brain</a:t>
            </a:r>
            <a:endParaRPr sz="3600" dirty="0"/>
          </a:p>
        </p:txBody>
      </p:sp>
      <p:sp>
        <p:nvSpPr>
          <p:cNvPr id="275" name="Google Shape;275;g783cceebfd_0_29"/>
          <p:cNvSpPr txBox="1">
            <a:spLocks noGrp="1"/>
          </p:cNvSpPr>
          <p:nvPr>
            <p:ph type="body" idx="1"/>
          </p:nvPr>
        </p:nvSpPr>
        <p:spPr>
          <a:xfrm>
            <a:off x="914400" y="1524000"/>
            <a:ext cx="3582900" cy="651000"/>
          </a:xfrm>
          <a:prstGeom prst="rect">
            <a:avLst/>
          </a:prstGeom>
        </p:spPr>
        <p:txBody>
          <a:bodyPr spcFirstLastPara="1" wrap="square" lIns="91425" tIns="45700" rIns="91425" bIns="45700" anchor="b" anchorCtr="0">
            <a:noAutofit/>
          </a:bodyPr>
          <a:lstStyle/>
          <a:p>
            <a:pPr marL="0" lvl="0" indent="0" algn="l" rtl="0">
              <a:spcBef>
                <a:spcPts val="420"/>
              </a:spcBef>
              <a:spcAft>
                <a:spcPts val="0"/>
              </a:spcAft>
              <a:buNone/>
            </a:pPr>
            <a:r>
              <a:rPr lang="en-US" sz="2400" dirty="0"/>
              <a:t>Increased</a:t>
            </a:r>
            <a:endParaRPr sz="2400" dirty="0"/>
          </a:p>
        </p:txBody>
      </p:sp>
      <p:sp>
        <p:nvSpPr>
          <p:cNvPr id="276" name="Google Shape;276;g783cceebfd_0_29"/>
          <p:cNvSpPr txBox="1">
            <a:spLocks noGrp="1"/>
          </p:cNvSpPr>
          <p:nvPr>
            <p:ph type="body" idx="2"/>
          </p:nvPr>
        </p:nvSpPr>
        <p:spPr>
          <a:xfrm>
            <a:off x="457200" y="2174875"/>
            <a:ext cx="4040100" cy="3951300"/>
          </a:xfrm>
          <a:prstGeom prst="rect">
            <a:avLst/>
          </a:prstGeom>
        </p:spPr>
        <p:txBody>
          <a:bodyPr spcFirstLastPara="1" wrap="square" lIns="91425" tIns="45700" rIns="91425" bIns="45700" anchor="t" anchorCtr="0">
            <a:noAutofit/>
          </a:bodyPr>
          <a:lstStyle/>
          <a:p>
            <a:pPr marL="457200" lvl="0" indent="-387350" algn="l" rtl="0">
              <a:lnSpc>
                <a:spcPct val="114000"/>
              </a:lnSpc>
              <a:spcBef>
                <a:spcPts val="0"/>
              </a:spcBef>
              <a:spcAft>
                <a:spcPts val="600"/>
              </a:spcAft>
              <a:buSzPts val="2500"/>
              <a:buChar char="•"/>
            </a:pPr>
            <a:r>
              <a:rPr lang="en-US" dirty="0" smtClean="0"/>
              <a:t>Emotional </a:t>
            </a:r>
            <a:r>
              <a:rPr lang="en-US" dirty="0"/>
              <a:t>instability</a:t>
            </a:r>
            <a:endParaRPr dirty="0"/>
          </a:p>
          <a:p>
            <a:pPr marL="914400" lvl="1" indent="-387350" algn="l" rtl="0">
              <a:lnSpc>
                <a:spcPct val="114000"/>
              </a:lnSpc>
              <a:spcBef>
                <a:spcPts val="0"/>
              </a:spcBef>
              <a:spcAft>
                <a:spcPts val="600"/>
              </a:spcAft>
              <a:buSzPts val="2500"/>
              <a:buChar char="–"/>
            </a:pPr>
            <a:r>
              <a:rPr lang="en-US" sz="2400" dirty="0"/>
              <a:t>Anxiety</a:t>
            </a:r>
            <a:endParaRPr sz="2400" dirty="0"/>
          </a:p>
          <a:p>
            <a:pPr marL="914400" lvl="1" indent="-387350" algn="l" rtl="0">
              <a:lnSpc>
                <a:spcPct val="114000"/>
              </a:lnSpc>
              <a:spcBef>
                <a:spcPts val="0"/>
              </a:spcBef>
              <a:spcAft>
                <a:spcPts val="600"/>
              </a:spcAft>
              <a:buSzPts val="2500"/>
              <a:buChar char="–"/>
            </a:pPr>
            <a:r>
              <a:rPr lang="en-US" sz="2400" dirty="0"/>
              <a:t>Irritability</a:t>
            </a:r>
            <a:endParaRPr sz="2400" dirty="0"/>
          </a:p>
          <a:p>
            <a:pPr marL="914400" lvl="1" indent="-387350" algn="l" rtl="0">
              <a:lnSpc>
                <a:spcPct val="114000"/>
              </a:lnSpc>
              <a:spcBef>
                <a:spcPts val="0"/>
              </a:spcBef>
              <a:spcAft>
                <a:spcPts val="600"/>
              </a:spcAft>
              <a:buSzPts val="2500"/>
              <a:buChar char="–"/>
            </a:pPr>
            <a:r>
              <a:rPr lang="en-US" sz="2400" dirty="0"/>
              <a:t>Anger </a:t>
            </a:r>
            <a:endParaRPr sz="2400" dirty="0"/>
          </a:p>
          <a:p>
            <a:pPr marL="914400" lvl="1" indent="-387350" algn="l" rtl="0">
              <a:lnSpc>
                <a:spcPct val="114000"/>
              </a:lnSpc>
              <a:spcBef>
                <a:spcPts val="0"/>
              </a:spcBef>
              <a:spcAft>
                <a:spcPts val="600"/>
              </a:spcAft>
              <a:buSzPts val="2500"/>
              <a:buChar char="–"/>
            </a:pPr>
            <a:r>
              <a:rPr lang="en-US" sz="2400" dirty="0"/>
              <a:t>Frustration</a:t>
            </a:r>
            <a:endParaRPr sz="2400" dirty="0"/>
          </a:p>
          <a:p>
            <a:pPr marL="457200" lvl="0" indent="-387350" algn="l" rtl="0">
              <a:lnSpc>
                <a:spcPct val="114000"/>
              </a:lnSpc>
              <a:spcBef>
                <a:spcPts val="0"/>
              </a:spcBef>
              <a:spcAft>
                <a:spcPts val="600"/>
              </a:spcAft>
              <a:buSzPts val="2500"/>
              <a:buChar char="•"/>
            </a:pPr>
            <a:r>
              <a:rPr lang="en-US" dirty="0"/>
              <a:t>Impulsivity with regards to language or actions</a:t>
            </a:r>
            <a:endParaRPr dirty="0"/>
          </a:p>
        </p:txBody>
      </p:sp>
      <p:sp>
        <p:nvSpPr>
          <p:cNvPr id="277" name="Google Shape;277;g783cceebfd_0_29"/>
          <p:cNvSpPr txBox="1">
            <a:spLocks noGrp="1"/>
          </p:cNvSpPr>
          <p:nvPr>
            <p:ph type="body" idx="3"/>
          </p:nvPr>
        </p:nvSpPr>
        <p:spPr>
          <a:xfrm>
            <a:off x="5105400" y="1535113"/>
            <a:ext cx="3581400" cy="639900"/>
          </a:xfrm>
          <a:prstGeom prst="rect">
            <a:avLst/>
          </a:prstGeom>
        </p:spPr>
        <p:txBody>
          <a:bodyPr spcFirstLastPara="1" wrap="square" lIns="91425" tIns="45700" rIns="91425" bIns="45700" anchor="b" anchorCtr="0">
            <a:noAutofit/>
          </a:bodyPr>
          <a:lstStyle/>
          <a:p>
            <a:pPr marL="0" lvl="0" indent="0" algn="l" rtl="0">
              <a:spcBef>
                <a:spcPts val="420"/>
              </a:spcBef>
              <a:spcAft>
                <a:spcPts val="0"/>
              </a:spcAft>
              <a:buNone/>
            </a:pPr>
            <a:r>
              <a:rPr lang="en-US" sz="2400" dirty="0"/>
              <a:t>Decreased </a:t>
            </a:r>
            <a:endParaRPr sz="2400" dirty="0"/>
          </a:p>
        </p:txBody>
      </p:sp>
      <p:sp>
        <p:nvSpPr>
          <p:cNvPr id="278" name="Google Shape;278;g783cceebfd_0_29"/>
          <p:cNvSpPr txBox="1">
            <a:spLocks noGrp="1"/>
          </p:cNvSpPr>
          <p:nvPr>
            <p:ph type="body" idx="4"/>
          </p:nvPr>
        </p:nvSpPr>
        <p:spPr>
          <a:xfrm>
            <a:off x="4648200" y="2174875"/>
            <a:ext cx="4038600" cy="3951300"/>
          </a:xfrm>
          <a:prstGeom prst="rect">
            <a:avLst/>
          </a:prstGeom>
        </p:spPr>
        <p:txBody>
          <a:bodyPr spcFirstLastPara="1" wrap="square" lIns="91425" tIns="45700" rIns="91425" bIns="45700" anchor="t" anchorCtr="0">
            <a:noAutofit/>
          </a:bodyPr>
          <a:lstStyle/>
          <a:p>
            <a:pPr marL="457200" lvl="0" indent="-387350" algn="l" rtl="0">
              <a:lnSpc>
                <a:spcPct val="114000"/>
              </a:lnSpc>
              <a:spcBef>
                <a:spcPts val="0"/>
              </a:spcBef>
              <a:spcAft>
                <a:spcPts val="600"/>
              </a:spcAft>
              <a:buSzPts val="2500"/>
              <a:buChar char="•"/>
            </a:pPr>
            <a:r>
              <a:rPr lang="en-US" dirty="0" smtClean="0"/>
              <a:t>Problem </a:t>
            </a:r>
            <a:r>
              <a:rPr lang="en-US" dirty="0"/>
              <a:t>solving</a:t>
            </a:r>
            <a:endParaRPr dirty="0"/>
          </a:p>
          <a:p>
            <a:pPr marL="457200" lvl="0" indent="-387350" algn="l" rtl="0">
              <a:lnSpc>
                <a:spcPct val="114000"/>
              </a:lnSpc>
              <a:spcBef>
                <a:spcPts val="0"/>
              </a:spcBef>
              <a:spcAft>
                <a:spcPts val="600"/>
              </a:spcAft>
              <a:buSzPts val="2500"/>
              <a:buChar char="•"/>
            </a:pPr>
            <a:r>
              <a:rPr lang="en-US" dirty="0"/>
              <a:t>Communication skills</a:t>
            </a:r>
            <a:endParaRPr dirty="0"/>
          </a:p>
          <a:p>
            <a:pPr marL="457200" lvl="0" indent="-387350" algn="l" rtl="0">
              <a:lnSpc>
                <a:spcPct val="114000"/>
              </a:lnSpc>
              <a:spcBef>
                <a:spcPts val="0"/>
              </a:spcBef>
              <a:spcAft>
                <a:spcPts val="600"/>
              </a:spcAft>
              <a:buSzPts val="2500"/>
              <a:buChar char="•"/>
            </a:pPr>
            <a:r>
              <a:rPr lang="en-US" dirty="0"/>
              <a:t>Emotional regulation</a:t>
            </a:r>
            <a:endParaRPr dirty="0"/>
          </a:p>
          <a:p>
            <a:pPr marL="457200" lvl="0" indent="-387350" algn="l" rtl="0">
              <a:lnSpc>
                <a:spcPct val="114000"/>
              </a:lnSpc>
              <a:spcBef>
                <a:spcPts val="0"/>
              </a:spcBef>
              <a:spcAft>
                <a:spcPts val="600"/>
              </a:spcAft>
              <a:buSzPts val="2500"/>
              <a:buChar char="•"/>
            </a:pPr>
            <a:r>
              <a:rPr lang="en-US" dirty="0"/>
              <a:t>Ability to retrieve previously learned information</a:t>
            </a:r>
            <a:endParaRPr dirty="0"/>
          </a:p>
          <a:p>
            <a:pPr marL="457200" lvl="0" indent="-387350" algn="l" rtl="0">
              <a:lnSpc>
                <a:spcPct val="114000"/>
              </a:lnSpc>
              <a:spcBef>
                <a:spcPts val="0"/>
              </a:spcBef>
              <a:spcAft>
                <a:spcPts val="600"/>
              </a:spcAft>
              <a:buSzPts val="2500"/>
              <a:buChar char="•"/>
            </a:pPr>
            <a:r>
              <a:rPr lang="en-US" dirty="0"/>
              <a:t>Decision making</a:t>
            </a:r>
            <a:endParaRPr dirty="0"/>
          </a:p>
        </p:txBody>
      </p:sp>
    </p:spTree>
    <p:extLst>
      <p:ext uri="{BB962C8B-B14F-4D97-AF65-F5344CB8AC3E}">
        <p14:creationId xmlns:p14="http://schemas.microsoft.com/office/powerpoint/2010/main" val="2731367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6">
      <a:dk1>
        <a:srgbClr val="00212C"/>
      </a:dk1>
      <a:lt1>
        <a:srgbClr val="FFFFFF"/>
      </a:lt1>
      <a:dk2>
        <a:srgbClr val="00212C"/>
      </a:dk2>
      <a:lt2>
        <a:srgbClr val="C9F0FE"/>
      </a:lt2>
      <a:accent1>
        <a:srgbClr val="8DC543"/>
      </a:accent1>
      <a:accent2>
        <a:srgbClr val="3BB54C"/>
      </a:accent2>
      <a:accent3>
        <a:srgbClr val="109449"/>
      </a:accent3>
      <a:accent4>
        <a:srgbClr val="0F693A"/>
      </a:accent4>
      <a:accent5>
        <a:srgbClr val="2AABE1"/>
      </a:accent5>
      <a:accent6>
        <a:srgbClr val="005878"/>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4608</Words>
  <Application>Microsoft Office PowerPoint</Application>
  <PresentationFormat>On-screen Show (4:3)</PresentationFormat>
  <Paragraphs>314</Paragraphs>
  <Slides>28</Slides>
  <Notes>28</Notes>
  <HiddenSlides>5</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Impact</vt:lpstr>
      <vt:lpstr>Times New Roman</vt:lpstr>
      <vt:lpstr>Verdana</vt:lpstr>
      <vt:lpstr>Office Theme</vt:lpstr>
      <vt:lpstr>Office Theme</vt:lpstr>
      <vt:lpstr>1_Office Theme</vt:lpstr>
      <vt:lpstr>Hidden Slide #1</vt:lpstr>
      <vt:lpstr>Hidden Slide #2</vt:lpstr>
      <vt:lpstr>Hidden Slide #3</vt:lpstr>
      <vt:lpstr>Hidden Slide #4</vt:lpstr>
      <vt:lpstr>Hidden Slide #5</vt:lpstr>
      <vt:lpstr>Module 3: Trauma and the Classroom</vt:lpstr>
      <vt:lpstr>What We Will Know and Do</vt:lpstr>
      <vt:lpstr>Trauma Changes the Brain</vt:lpstr>
      <vt:lpstr>Survival Brain</vt:lpstr>
      <vt:lpstr>Essential Role of Adults</vt:lpstr>
      <vt:lpstr>Impact of Trauma:Relationships</vt:lpstr>
      <vt:lpstr>Importance of Relationships</vt:lpstr>
      <vt:lpstr>How Does Trauma Impact Relationships?</vt:lpstr>
      <vt:lpstr>Trauma Impacts Perceptions </vt:lpstr>
      <vt:lpstr>Teacher Student Relationships</vt:lpstr>
      <vt:lpstr>The Impact of Trauma on Attachment</vt:lpstr>
      <vt:lpstr>Peer Relationships</vt:lpstr>
      <vt:lpstr>Relationships with Families</vt:lpstr>
      <vt:lpstr> Relationships</vt:lpstr>
      <vt:lpstr>Impact of Trauma on the Child: Behavior</vt:lpstr>
      <vt:lpstr>Small Group Discussion 1</vt:lpstr>
      <vt:lpstr>Fight, Flight, Freeze, Appease</vt:lpstr>
      <vt:lpstr>How Does Trauma Impact Behaviors?</vt:lpstr>
      <vt:lpstr>Small Group Discussion 2</vt:lpstr>
      <vt:lpstr>Behavior is the language of trauma</vt:lpstr>
      <vt:lpstr>Common Responses to High Stress of Trauma</vt:lpstr>
      <vt:lpstr>Team Talk: Review the “How”</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Module Learning 3: Relationships and Behavior in the Classroom</dc:title>
  <dc:creator>Jacklyn N Lewis</dc:creator>
  <cp:lastModifiedBy>Marguerite Miles</cp:lastModifiedBy>
  <cp:revision>5</cp:revision>
  <dcterms:created xsi:type="dcterms:W3CDTF">2017-04-18T16:38:12Z</dcterms:created>
  <dcterms:modified xsi:type="dcterms:W3CDTF">2021-03-29T16:05:13Z</dcterms:modified>
</cp:coreProperties>
</file>