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hgS3mbsB0/GH2TnrSWd46riPx50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450" y="67"/>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visible-learning.org/"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esc5.k12.in.us/index.php/inside-wvec/documents-and-forms/visible-learning/741-summary-by-gerry-miller/fil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89b02ff91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89b02ff91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Module 1 is divided into several sections. Each section can be completed in 30 minutes or less.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210" name="Google Shape;210;g89b02ff916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7352461cda_2_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g7352461cda_2_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 and Say:</a:t>
            </a:r>
            <a:r>
              <a:rPr lang="en-US">
                <a:latin typeface="Verdana"/>
                <a:ea typeface="Verdana"/>
                <a:cs typeface="Verdana"/>
                <a:sym typeface="Verdana"/>
              </a:rPr>
              <a:t> This quote sums up the importance of relationships.  Pause for a moment and reflect on when you were in school and relationships you had with teachers.  Are there teachers that stand out?  Why?  Most of us likely will think of teachers who made us either feel really successful or really bad!  Think about the type of relationship you had with that teacher and did that affect your attitude and performance the his/her class?  </a:t>
            </a:r>
            <a:endParaRPr/>
          </a:p>
          <a:p>
            <a:pPr marL="0" lvl="0" indent="0" algn="l" rtl="0">
              <a:lnSpc>
                <a:spcPct val="100000"/>
              </a:lnSpc>
              <a:spcBef>
                <a:spcPts val="0"/>
              </a:spcBef>
              <a:spcAft>
                <a:spcPts val="0"/>
              </a:spcAft>
              <a:buSzPts val="1400"/>
              <a:buNone/>
            </a:pPr>
            <a:endParaRPr/>
          </a:p>
        </p:txBody>
      </p:sp>
      <p:sp>
        <p:nvSpPr>
          <p:cNvPr id="272" name="Google Shape;272;g7352461cda_2_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775c265e42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g775c265e42_0_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a:t>
            </a:r>
            <a:r>
              <a:rPr lang="en-US">
                <a:latin typeface="Verdana"/>
                <a:ea typeface="Verdana"/>
                <a:cs typeface="Verdana"/>
                <a:sym typeface="Verdana"/>
              </a:rPr>
              <a:t>  Short video with some examples of teachers building relationships with students.  Video is 3:17 - https://youtu.be/Zzvd3VpNCXE</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  </a:t>
            </a:r>
            <a:r>
              <a:rPr lang="en-US">
                <a:latin typeface="Verdana"/>
                <a:ea typeface="Verdana"/>
                <a:cs typeface="Verdana"/>
                <a:sym typeface="Verdana"/>
              </a:rPr>
              <a:t>We are going to watch a brief video with some examples of teachers building relationships with their students.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79" name="Google Shape;279;g775c265e42_0_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775c265e42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g775c265e42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 and Say:</a:t>
            </a:r>
            <a:r>
              <a:rPr lang="en-US">
                <a:latin typeface="Verdana"/>
                <a:ea typeface="Verdana"/>
                <a:cs typeface="Verdana"/>
                <a:sym typeface="Verdana"/>
              </a:rPr>
              <a:t>  Reflect on the video and think about some strategies that you have used to build relationships with students.  (Give opportunity to share if in group.)  What are some challenges that you have faced in trying to build relationships?  (Again, share with others, either in pairs or whole group, depending on setting/staff).</a:t>
            </a:r>
            <a:endParaRPr b="1">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86" name="Google Shape;286;g775c265e42_0_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7fae8a96bf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7fae8a96bf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a:t>
            </a:r>
            <a:r>
              <a:rPr lang="en-US">
                <a:latin typeface="Verdana"/>
                <a:ea typeface="Verdana"/>
                <a:cs typeface="Verdana"/>
                <a:sym typeface="Verdana"/>
              </a:rPr>
              <a:t> For some teachers, building relationships come naturally; however, that is not the case for all teachers.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a:t>
            </a:r>
            <a:r>
              <a:rPr lang="en-US">
                <a:latin typeface="Verdana"/>
                <a:ea typeface="Verdana"/>
                <a:cs typeface="Verdana"/>
                <a:sym typeface="Verdana"/>
              </a:rPr>
              <a:t>  Relationships with students sometimes occur naturally; however, for some teachers and some students, it can be more of a challenge to develop a relationship.  We want to ensure that we are intentional in getting to know about ALL students, and we may need to plan classroom activities to learn about others.  It is critical that as adults, we interact in a responsive and respectful manner to our students (even when they may not be demonstrating those same behavior to us).  This becomes even more important with older students.  Also, remember that students know if you are faking it!  Be authentic when engaging with your students.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94" name="Google Shape;294;g7fae8a96bf_0_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fdc763dc4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g8fdc763dc4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Know/To Say</a:t>
            </a:r>
            <a:r>
              <a:rPr lang="en-US">
                <a:latin typeface="Verdana"/>
                <a:ea typeface="Verdana"/>
                <a:cs typeface="Verdana"/>
                <a:sym typeface="Verdana"/>
              </a:rPr>
              <a:t>: When you are building relationships from a distance it is more difficult to connect so therefore teachers need to spend time engaging in different ways with their students. Come to your online classroom looking professional and prepared. Show your students that you are excited and passionate about what they are about to learn. When practicing immediacy make sure you are gesturing when talking, looking at your students (pay attention to your facial expressions), calling your students by name, make sure you can pronounce each students name properly, have students provide feedback using different tools. Connection is very important which we highlight in strategies. </a:t>
            </a:r>
            <a:endParaRPr>
              <a:latin typeface="Verdana"/>
              <a:ea typeface="Verdana"/>
              <a:cs typeface="Verdana"/>
              <a:sym typeface="Verdana"/>
            </a:endParaRPr>
          </a:p>
        </p:txBody>
      </p:sp>
      <p:sp>
        <p:nvSpPr>
          <p:cNvPr id="301" name="Google Shape;301;g8fdc763dc4_0_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8bda1d8bbd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g8bda1d8bbd_0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a:t>
            </a:r>
            <a:r>
              <a:rPr lang="en-US">
                <a:latin typeface="Verdana"/>
                <a:ea typeface="Verdana"/>
                <a:cs typeface="Verdana"/>
                <a:sym typeface="Verdana"/>
              </a:rPr>
              <a:t>: Transition Slide</a:t>
            </a:r>
            <a:endParaRPr>
              <a:latin typeface="Verdana"/>
              <a:ea typeface="Verdana"/>
              <a:cs typeface="Verdana"/>
              <a:sym typeface="Verdana"/>
            </a:endParaRPr>
          </a:p>
        </p:txBody>
      </p:sp>
      <p:sp>
        <p:nvSpPr>
          <p:cNvPr id="308" name="Google Shape;308;g8bda1d8bbd_0_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8ee2b04e2e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g8ee2b04e2e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a:t>
            </a:r>
            <a:r>
              <a:rPr lang="en-US">
                <a:latin typeface="Verdana"/>
                <a:ea typeface="Verdana"/>
                <a:cs typeface="Verdana"/>
                <a:sym typeface="Verdana"/>
              </a:rPr>
              <a:t> There are multiple strategies that can be used to build relationships.  This module is only sharing a few, easy to implement strategies.  The next several slides provide different ways to build relationships, depending on your audience.</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 </a:t>
            </a:r>
            <a:r>
              <a:rPr lang="en-US">
                <a:latin typeface="Verdana"/>
                <a:ea typeface="Verdana"/>
                <a:cs typeface="Verdana"/>
                <a:sym typeface="Verdana"/>
              </a:rPr>
              <a:t>The first step in building relationships with your students is to get to know them. There are a number of ways to do this including: student surveys and questionnaires, student letters about themselves, get to know you projects, and ongoing structures such as student of the week. Consider the One Pager resource from the I’m Determined project. This resource invites students to identify individual strengths, interests, preferences, and needs.</a:t>
            </a:r>
            <a:endParaRPr>
              <a:latin typeface="Verdana"/>
              <a:ea typeface="Verdana"/>
              <a:cs typeface="Verdana"/>
              <a:sym typeface="Verdana"/>
            </a:endParaRPr>
          </a:p>
        </p:txBody>
      </p:sp>
      <p:sp>
        <p:nvSpPr>
          <p:cNvPr id="314" name="Google Shape;314;g8ee2b04e2e_0_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8ee2b04e2e_0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8ee2b04e2e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a:t>
            </a:r>
            <a:r>
              <a:rPr lang="en-US">
                <a:latin typeface="Verdana"/>
                <a:ea typeface="Verdana"/>
                <a:cs typeface="Verdana"/>
                <a:sym typeface="Verdana"/>
              </a:rPr>
              <a:t> The “Take Care of Me List” is a specific strategy to get to know your students needs.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 </a:t>
            </a:r>
            <a:r>
              <a:rPr lang="en-US">
                <a:latin typeface="Verdana"/>
                <a:ea typeface="Verdana"/>
                <a:cs typeface="Verdana"/>
                <a:sym typeface="Verdana"/>
              </a:rPr>
              <a:t>One specific strategy to help you get to know your students is the “Take Care of Me List.” With this strategy you can ask your students to fill a page with specific things that you can do to take care of them as learners. Have them think back to a previous experience that made them happy to learn and describe what the teacher did to support them. Model this by having your own “Take Care of Me List” that highlights things you need from them as students. Once you collect these it will be important to read them all and write a response to validate and affirm their feedback.  </a:t>
            </a:r>
            <a:endParaRPr>
              <a:solidFill>
                <a:srgbClr val="404040"/>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22" name="Google Shape;322;g8ee2b04e2e_0_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7fae8a96b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g7fae8a96b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a:t>
            </a:r>
            <a:r>
              <a:rPr lang="en-US">
                <a:latin typeface="Verdana"/>
                <a:ea typeface="Verdana"/>
                <a:cs typeface="Verdana"/>
                <a:sym typeface="Verdana"/>
              </a:rPr>
              <a:t> There are multiple strategies that can be used to build relationships.  This module is only sharing a few, easy to implement strategies.  The next several slides provide different ways to build relationships, depending on your audience.</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  </a:t>
            </a:r>
            <a:r>
              <a:rPr lang="en-US">
                <a:latin typeface="Verdana"/>
                <a:ea typeface="Verdana"/>
                <a:cs typeface="Verdana"/>
                <a:sym typeface="Verdana"/>
              </a:rPr>
              <a:t>Let's consider some easy ways to begin to build relationships with our students.  Any time an adult spends time with a student and tries to get to know more about them, especially around things other than academics and behavior, you begin to create a relationship. Consider taking the first five minutes of class to engage students in casual conversations. Talk to them about various topics such as sports, TV, or movies to get to know their specific interests. You can also talk to students individually to learn more about them. This can be done by setting up times that students can visit with you before or after class or at lunch.  Also, students love when they see teachers outside of the school setting!  Making an effort to attend some of the extra-curricular events to support students can also be very powerful. It is also important to set up various community building structures within your classroom. Consider the use of class meetings and cooperative groups.  These practices are a good way for students to learn about each other and find common interests.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329" name="Google Shape;329;g7fae8a96bf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8fdc763dc4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g8fdc763dc4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Know/To Say</a:t>
            </a:r>
            <a:r>
              <a:rPr lang="en-US">
                <a:latin typeface="Verdana"/>
                <a:ea typeface="Verdana"/>
                <a:cs typeface="Verdana"/>
                <a:sym typeface="Verdana"/>
              </a:rPr>
              <a:t>: There are many tools that you can use to connect with students in a virtual session. These are just a few. </a:t>
            </a:r>
            <a:endParaRPr>
              <a:latin typeface="Verdana"/>
              <a:ea typeface="Verdana"/>
              <a:cs typeface="Verdana"/>
              <a:sym typeface="Verdana"/>
            </a:endParaRPr>
          </a:p>
        </p:txBody>
      </p:sp>
      <p:sp>
        <p:nvSpPr>
          <p:cNvPr id="337" name="Google Shape;337;g8fdc763dc4_0_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89b02ff916_0_1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89b02ff916_0_1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In-person training suggestions</a:t>
            </a:r>
            <a:endParaRPr b="1">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The Building Relationships Module in-person training should take about 30 minutes, but could be longer, depending on how you choose to use the activities embedded in the powerpoint. </a:t>
            </a: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This presentation provides research about the importance of relationships, strategies to build relationships (with examples through the use of videos and articles), and how to repair relationships.  Additionally, the module includes a section on building relationships with students. You may want to add or enhance portions with visuals and examples that will resonate with your audience. As a reminder, always be sure to include appropriate citations when adding resources. Also, you might look to the resources and activities sections for additions that may be helpful.</a:t>
            </a:r>
            <a:endParaRPr>
              <a:latin typeface="Verdana"/>
              <a:ea typeface="Verdana"/>
              <a:cs typeface="Verdana"/>
              <a:sym typeface="Verdana"/>
            </a:endParaRPr>
          </a:p>
          <a:p>
            <a:pPr marL="0" lvl="0" indent="0" algn="l" rtl="0">
              <a:lnSpc>
                <a:spcPct val="115000"/>
              </a:lnSpc>
              <a:spcBef>
                <a:spcPts val="400"/>
              </a:spcBef>
              <a:spcAft>
                <a:spcPts val="0"/>
              </a:spcAft>
              <a:buClr>
                <a:schemeClr val="dk1"/>
              </a:buClr>
              <a:buSzPts val="1100"/>
              <a:buFont typeface="Arial"/>
              <a:buNone/>
            </a:pPr>
            <a:r>
              <a:rPr lang="en-US">
                <a:latin typeface="Verdana"/>
                <a:ea typeface="Verdana"/>
                <a:cs typeface="Verdana"/>
                <a:sym typeface="Verdana"/>
              </a:rPr>
              <a:t>In summary</a:t>
            </a:r>
            <a:endParaRPr>
              <a:latin typeface="Verdana"/>
              <a:ea typeface="Verdana"/>
              <a:cs typeface="Verdana"/>
              <a:sym typeface="Verdana"/>
            </a:endParaRPr>
          </a:p>
          <a:p>
            <a:pPr marL="457200" lvl="0" indent="-317500" algn="l" rtl="0">
              <a:lnSpc>
                <a:spcPct val="115000"/>
              </a:lnSpc>
              <a:spcBef>
                <a:spcPts val="0"/>
              </a:spcBef>
              <a:spcAft>
                <a:spcPts val="0"/>
              </a:spcAft>
              <a:buSzPts val="1400"/>
              <a:buFont typeface="Verdana"/>
              <a:buChar char="●"/>
            </a:pPr>
            <a:r>
              <a:rPr lang="en-US">
                <a:latin typeface="Verdana"/>
                <a:ea typeface="Verdana"/>
                <a:cs typeface="Verdana"/>
                <a:sym typeface="Verdana"/>
              </a:rPr>
              <a:t>This module outlines the basics of building relationships and includes multiple examples of strategies that can be used to connect with students and families.</a:t>
            </a:r>
            <a:endParaRPr>
              <a:latin typeface="Verdana"/>
              <a:ea typeface="Verdana"/>
              <a:cs typeface="Verdana"/>
              <a:sym typeface="Verdana"/>
            </a:endParaRPr>
          </a:p>
          <a:p>
            <a:pPr marL="457200" lvl="0" indent="-317500" algn="l" rtl="0">
              <a:lnSpc>
                <a:spcPct val="115000"/>
              </a:lnSpc>
              <a:spcBef>
                <a:spcPts val="0"/>
              </a:spcBef>
              <a:spcAft>
                <a:spcPts val="0"/>
              </a:spcAft>
              <a:buSzPts val="1400"/>
              <a:buFont typeface="Verdana"/>
              <a:buChar char="●"/>
            </a:pPr>
            <a:r>
              <a:rPr lang="en-US">
                <a:latin typeface="Verdana"/>
                <a:ea typeface="Verdana"/>
                <a:cs typeface="Verdana"/>
                <a:sym typeface="Verdana"/>
              </a:rPr>
              <a:t>It can be adapted to individual contexts</a:t>
            </a:r>
            <a:endParaRPr>
              <a:latin typeface="Verdana"/>
              <a:ea typeface="Verdana"/>
              <a:cs typeface="Verdana"/>
              <a:sym typeface="Verdana"/>
            </a:endParaRPr>
          </a:p>
          <a:p>
            <a:pPr marL="457200" lvl="0" indent="-317500" algn="l" rtl="0">
              <a:lnSpc>
                <a:spcPct val="115000"/>
              </a:lnSpc>
              <a:spcBef>
                <a:spcPts val="0"/>
              </a:spcBef>
              <a:spcAft>
                <a:spcPts val="0"/>
              </a:spcAft>
              <a:buSzPts val="1400"/>
              <a:buFont typeface="Verdana"/>
              <a:buChar char="●"/>
            </a:pPr>
            <a:r>
              <a:rPr lang="en-US">
                <a:latin typeface="Verdana"/>
                <a:ea typeface="Verdana"/>
                <a:cs typeface="Verdana"/>
                <a:sym typeface="Verdana"/>
              </a:rPr>
              <a:t>The training should last about 30 - 60 minutes, depending on the activities you choose to use.</a:t>
            </a:r>
            <a:endParaRPr>
              <a:latin typeface="Verdana"/>
              <a:ea typeface="Verdana"/>
              <a:cs typeface="Verdana"/>
              <a:sym typeface="Verdana"/>
            </a:endParaRPr>
          </a:p>
          <a:p>
            <a:pPr marL="0" lvl="0" indent="0" algn="l" rtl="0">
              <a:lnSpc>
                <a:spcPct val="80000"/>
              </a:lnSpc>
              <a:spcBef>
                <a:spcPts val="200"/>
              </a:spcBef>
              <a:spcAft>
                <a:spcPts val="0"/>
              </a:spcAft>
              <a:buSzPts val="1400"/>
              <a:buNone/>
            </a:pPr>
            <a:endParaRPr b="1">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b="1">
                <a:latin typeface="Verdana"/>
                <a:ea typeface="Verdana"/>
                <a:cs typeface="Verdana"/>
                <a:sym typeface="Verdana"/>
              </a:rPr>
              <a:t>Presenter notes information</a:t>
            </a:r>
            <a:endParaRPr b="1">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Presenter notes are included in the PowerPoint. Background information for the presenter is shown as “</a:t>
            </a:r>
            <a:r>
              <a:rPr lang="en-US" b="1">
                <a:latin typeface="Verdana"/>
                <a:ea typeface="Verdana"/>
                <a:cs typeface="Verdana"/>
                <a:sym typeface="Verdana"/>
              </a:rPr>
              <a:t>To Know</a:t>
            </a:r>
            <a:r>
              <a:rPr lang="en-US">
                <a:latin typeface="Verdana"/>
                <a:ea typeface="Verdana"/>
                <a:cs typeface="Verdana"/>
                <a:sym typeface="Verdana"/>
              </a:rPr>
              <a:t>.” Statements to be shared with participants are shown as “</a:t>
            </a:r>
            <a:r>
              <a:rPr lang="en-US" b="1">
                <a:latin typeface="Verdana"/>
                <a:ea typeface="Verdana"/>
                <a:cs typeface="Verdana"/>
                <a:sym typeface="Verdana"/>
              </a:rPr>
              <a:t>To Say</a:t>
            </a:r>
            <a:r>
              <a:rPr lang="en-US">
                <a:latin typeface="Verdana"/>
                <a:ea typeface="Verdana"/>
                <a:cs typeface="Verdana"/>
                <a:sym typeface="Verdana"/>
              </a:rPr>
              <a:t>.” In some instances, the “</a:t>
            </a:r>
            <a:r>
              <a:rPr lang="en-US" b="1">
                <a:latin typeface="Verdana"/>
                <a:ea typeface="Verdana"/>
                <a:cs typeface="Verdana"/>
                <a:sym typeface="Verdana"/>
              </a:rPr>
              <a:t>To Know/To Say</a:t>
            </a:r>
            <a:r>
              <a:rPr lang="en-US">
                <a:latin typeface="Verdana"/>
                <a:ea typeface="Verdana"/>
                <a:cs typeface="Verdana"/>
                <a:sym typeface="Verdana"/>
              </a:rPr>
              <a:t>” are combined.The presenter notes also include “</a:t>
            </a:r>
            <a:r>
              <a:rPr lang="en-US" b="1">
                <a:latin typeface="Verdana"/>
                <a:ea typeface="Verdana"/>
                <a:cs typeface="Verdana"/>
                <a:sym typeface="Verdana"/>
              </a:rPr>
              <a:t>To Do</a:t>
            </a:r>
            <a:r>
              <a:rPr lang="en-US">
                <a:latin typeface="Verdana"/>
                <a:ea typeface="Verdana"/>
                <a:cs typeface="Verdana"/>
                <a:sym typeface="Verdana"/>
              </a:rPr>
              <a:t>” prompts and cues for “</a:t>
            </a:r>
            <a:r>
              <a:rPr lang="en-US" b="1">
                <a:latin typeface="Verdana"/>
                <a:ea typeface="Verdana"/>
                <a:cs typeface="Verdana"/>
                <a:sym typeface="Verdana"/>
              </a:rPr>
              <a:t>Handouts</a:t>
            </a:r>
            <a:r>
              <a:rPr lang="en-US">
                <a:latin typeface="Verdana"/>
                <a:ea typeface="Verdana"/>
                <a:cs typeface="Verdana"/>
                <a:sym typeface="Verdana"/>
              </a:rPr>
              <a:t>”.</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Additional activities, examples, videos, etc. are being developed. A presenter may add material from the resources and activities section on the website.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Breaks should be inserted at the discretion of the presenter based on the needs of participants.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217" name="Google Shape;217;g89b02ff916_0_1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a:t>
            </a:r>
            <a:r>
              <a:rPr lang="en-US">
                <a:latin typeface="Verdana"/>
                <a:ea typeface="Verdana"/>
                <a:cs typeface="Verdana"/>
                <a:sym typeface="Verdana"/>
              </a:rPr>
              <a:t> Two articles with lists of strategies to build relationships.  Determine how you would like to engage your staff with these resources.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u="sng">
                <a:latin typeface="Verdana"/>
                <a:ea typeface="Verdana"/>
                <a:cs typeface="Verdana"/>
                <a:sym typeface="Verdana"/>
              </a:rPr>
              <a:t>Strategies for Building Rapport With Students</a:t>
            </a:r>
            <a:r>
              <a:rPr lang="en-US">
                <a:latin typeface="Verdana"/>
                <a:ea typeface="Verdana"/>
                <a:cs typeface="Verdana"/>
                <a:sym typeface="Verdana"/>
              </a:rPr>
              <a:t>:  This article provides a list of 30 strategies to build and maintain relationships with students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u="sng">
                <a:latin typeface="Verdana"/>
                <a:ea typeface="Verdana"/>
                <a:cs typeface="Verdana"/>
                <a:sym typeface="Verdana"/>
              </a:rPr>
              <a:t>Advisory:  22 Ways to Build Relationships</a:t>
            </a:r>
            <a:r>
              <a:rPr lang="en-US">
                <a:latin typeface="Verdana"/>
                <a:ea typeface="Verdana"/>
                <a:cs typeface="Verdana"/>
                <a:sym typeface="Verdana"/>
              </a:rPr>
              <a:t>: Nashville Big Picture High School shares strategies to build intentional relationships with students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  </a:t>
            </a:r>
            <a:r>
              <a:rPr lang="en-US">
                <a:latin typeface="Verdana"/>
                <a:ea typeface="Verdana"/>
                <a:cs typeface="Verdana"/>
                <a:sym typeface="Verdana"/>
              </a:rPr>
              <a:t>Let’s discuss strategies that were shared in the article.</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343" name="Google Shape;34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8ee2b04e2e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g8ee2b04e2e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a:t>
            </a:r>
            <a:r>
              <a:rPr lang="en-US">
                <a:latin typeface="Verdana"/>
                <a:ea typeface="Verdana"/>
                <a:cs typeface="Verdana"/>
                <a:sym typeface="Verdana"/>
              </a:rPr>
              <a:t>: Transition Slide</a:t>
            </a:r>
            <a:endParaRPr>
              <a:latin typeface="Verdana"/>
              <a:ea typeface="Verdana"/>
              <a:cs typeface="Verdana"/>
              <a:sym typeface="Verdana"/>
            </a:endParaRPr>
          </a:p>
        </p:txBody>
      </p:sp>
      <p:sp>
        <p:nvSpPr>
          <p:cNvPr id="350" name="Google Shape;350;g8ee2b04e2e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8ee2b04e2e_0_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g8ee2b04e2e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Know/To Say:</a:t>
            </a:r>
            <a:r>
              <a:rPr lang="en-US">
                <a:latin typeface="Verdana"/>
                <a:ea typeface="Verdana"/>
                <a:cs typeface="Verdana"/>
                <a:sym typeface="Verdana"/>
              </a:rPr>
              <a:t> There will be times when the student/teacher relationship is in need of repair and it is important to reconnect with students during this time. To begin with, practice open and positive communication. Be mindful of your non-verbal language as students are watching and listening to more than your words. When reconnecting with students, provide numerous opportunities for them to experience success and provide immediate behavior specific praise in order to establish a pattern of positive interactions. Finally, continue to engage students in conversations about their individual interests. Refrain from talking about your academic expectations during these conversations and instead focus on engaging them in topics of interest.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p>
        </p:txBody>
      </p:sp>
      <p:sp>
        <p:nvSpPr>
          <p:cNvPr id="356" name="Google Shape;356;g8ee2b04e2e_0_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7352461cda_2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g7352461cda_2_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a:t>
            </a:r>
            <a:r>
              <a:rPr lang="en-US">
                <a:latin typeface="Verdana"/>
                <a:ea typeface="Verdana"/>
                <a:cs typeface="Verdana"/>
                <a:sym typeface="Verdana"/>
              </a:rPr>
              <a:t> Three very good videos to engage staff in discussion about relationships.  Choose one video to use with your staff and engage in discussions.  Many staff like the Gang Member to Graduate video, but if this has been used in other trainings, there are two other choices. Watch the video as a group and then discuss key points.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u="sng">
                <a:latin typeface="Verdana"/>
                <a:ea typeface="Verdana"/>
                <a:cs typeface="Verdana"/>
                <a:sym typeface="Verdana"/>
              </a:rPr>
              <a:t>Strengthening Relationships with Diverse Learners</a:t>
            </a:r>
            <a:r>
              <a:rPr lang="en-US">
                <a:latin typeface="Verdana"/>
                <a:ea typeface="Verdana"/>
                <a:cs typeface="Verdana"/>
                <a:sym typeface="Verdana"/>
              </a:rPr>
              <a:t>: </a:t>
            </a:r>
            <a:r>
              <a:rPr lang="en-US">
                <a:solidFill>
                  <a:srgbClr val="030303"/>
                </a:solidFill>
                <a:latin typeface="Verdana"/>
                <a:ea typeface="Verdana"/>
                <a:cs typeface="Verdana"/>
                <a:sym typeface="Verdana"/>
              </a:rPr>
              <a:t>At North Salem High School, one of the most diverse high schools in Oregon, teachers and school leaders have made building positive relationships with students a school priority. In this video by REL Northwest, two teachers share successful strategies they have used to connect to students and build authentic relationships.  (9:04)</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u="sng">
                <a:latin typeface="Verdana"/>
                <a:ea typeface="Verdana"/>
                <a:cs typeface="Verdana"/>
                <a:sym typeface="Verdana"/>
              </a:rPr>
              <a:t>From Gang Member to Graduate</a:t>
            </a:r>
            <a:r>
              <a:rPr lang="en-US">
                <a:latin typeface="Verdana"/>
                <a:ea typeface="Verdana"/>
                <a:cs typeface="Verdana"/>
                <a:sym typeface="Verdana"/>
              </a:rPr>
              <a:t>: </a:t>
            </a:r>
            <a:r>
              <a:rPr lang="en-US">
                <a:solidFill>
                  <a:srgbClr val="030303"/>
                </a:solidFill>
                <a:latin typeface="Verdana"/>
                <a:ea typeface="Verdana"/>
                <a:cs typeface="Verdana"/>
                <a:sym typeface="Verdana"/>
              </a:rPr>
              <a:t>This the story of DJ Batiste. At the age of four he was kicked out of Head Start. At the age of thirteen he was in Juvenile Detention and still leading a large violent gang in Mississippi. At the age of 17 he was introduced to Conscious Discipline. Now, he leads and teaches from a different point of view and in turn inspires hundreds around the country with the message of Connection instead of Correction.</a:t>
            </a:r>
            <a:r>
              <a:rPr lang="en-US">
                <a:latin typeface="Verdana"/>
                <a:ea typeface="Verdana"/>
                <a:cs typeface="Verdana"/>
                <a:sym typeface="Verdana"/>
              </a:rPr>
              <a:t>   Video shares DJ and the teacher’s points of view regarding behavior. (7:36)</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u="sng">
                <a:latin typeface="Verdana"/>
                <a:ea typeface="Verdana"/>
                <a:cs typeface="Verdana"/>
                <a:sym typeface="Verdana"/>
              </a:rPr>
              <a:t>The Power of Relationships in School</a:t>
            </a:r>
            <a:r>
              <a:rPr lang="en-US">
                <a:latin typeface="Verdana"/>
                <a:ea typeface="Verdana"/>
                <a:cs typeface="Verdana"/>
                <a:sym typeface="Verdana"/>
              </a:rPr>
              <a:t>: Learning environments and importance of building relationships. (3:40)</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  </a:t>
            </a:r>
            <a:r>
              <a:rPr lang="en-US" i="1">
                <a:latin typeface="Verdana"/>
                <a:ea typeface="Verdana"/>
                <a:cs typeface="Verdana"/>
                <a:sym typeface="Verdana"/>
              </a:rPr>
              <a:t>Lead the group in a discussion about the video.  Takeaways?  How to incorporate these strategies with teachers and students?</a:t>
            </a:r>
            <a:endParaRPr i="1">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i="1">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363" name="Google Shape;363;g7352461cda_2_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89b02ff916_0_9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g89b02ff916_0_9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a:t>
            </a:r>
            <a:r>
              <a:rPr lang="en-US">
                <a:latin typeface="Verdana"/>
                <a:ea typeface="Verdana"/>
                <a:cs typeface="Verdana"/>
                <a:sym typeface="Verdana"/>
              </a:rPr>
              <a:t> Three articles that can be used with staff.  Divide up in groups and assign one article to each group or choose one article to use with the whole group, depending on you needs.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u="sng">
                <a:latin typeface="Verdana"/>
                <a:ea typeface="Verdana"/>
                <a:cs typeface="Verdana"/>
                <a:sym typeface="Verdana"/>
              </a:rPr>
              <a:t>Creating a Learning Environment Where All Kids Feel Valued</a:t>
            </a:r>
            <a:r>
              <a:rPr lang="en-US">
                <a:latin typeface="Verdana"/>
                <a:ea typeface="Verdana"/>
                <a:cs typeface="Verdana"/>
                <a:sym typeface="Verdana"/>
              </a:rPr>
              <a:t>:  </a:t>
            </a:r>
            <a:r>
              <a:rPr lang="en-US">
                <a:highlight>
                  <a:srgbClr val="FFFFFF"/>
                </a:highlight>
                <a:latin typeface="Verdana"/>
                <a:ea typeface="Verdana"/>
                <a:cs typeface="Verdana"/>
                <a:sym typeface="Verdana"/>
              </a:rPr>
              <a:t>A five-step exercise on identity and belonging helps middle school students appreciate differences—in themselves and in their peers. </a:t>
            </a:r>
            <a:endParaRPr>
              <a:highlight>
                <a:srgbClr val="FFFFFF"/>
              </a:highlight>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highlight>
                <a:srgbClr val="FFFFFF"/>
              </a:highlight>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u="sng">
                <a:highlight>
                  <a:srgbClr val="FFFFFF"/>
                </a:highlight>
                <a:latin typeface="Verdana"/>
                <a:ea typeface="Verdana"/>
                <a:cs typeface="Verdana"/>
                <a:sym typeface="Verdana"/>
              </a:rPr>
              <a:t>Relationships Matter More Than Rules</a:t>
            </a:r>
            <a:r>
              <a:rPr lang="en-US">
                <a:highlight>
                  <a:srgbClr val="FFFFFF"/>
                </a:highlight>
                <a:latin typeface="Verdana"/>
                <a:ea typeface="Verdana"/>
                <a:cs typeface="Verdana"/>
                <a:sym typeface="Verdana"/>
              </a:rPr>
              <a:t>: </a:t>
            </a:r>
            <a:r>
              <a:rPr lang="en-US">
                <a:solidFill>
                  <a:srgbClr val="000000"/>
                </a:solidFill>
                <a:highlight>
                  <a:srgbClr val="FFFFFF"/>
                </a:highlight>
                <a:latin typeface="Verdana"/>
                <a:ea typeface="Verdana"/>
                <a:cs typeface="Verdana"/>
                <a:sym typeface="Verdana"/>
              </a:rPr>
              <a:t>Community building in the classroom starts on day one. Try these strategies to begin forging strong relationships.</a:t>
            </a:r>
            <a:endParaRPr>
              <a:solidFill>
                <a:srgbClr val="000000"/>
              </a:solidFill>
              <a:highlight>
                <a:srgbClr val="FFFFFF"/>
              </a:highlight>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solidFill>
                <a:srgbClr val="000000"/>
              </a:solidFill>
              <a:highlight>
                <a:srgbClr val="FFFFFF"/>
              </a:highlight>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u="sng">
                <a:solidFill>
                  <a:srgbClr val="000000"/>
                </a:solidFill>
                <a:highlight>
                  <a:srgbClr val="FFFFFF"/>
                </a:highlight>
                <a:latin typeface="Verdana"/>
                <a:ea typeface="Verdana"/>
                <a:cs typeface="Verdana"/>
                <a:sym typeface="Verdana"/>
              </a:rPr>
              <a:t>The Power of Positive Communication</a:t>
            </a:r>
            <a:r>
              <a:rPr lang="en-US">
                <a:solidFill>
                  <a:srgbClr val="000000"/>
                </a:solidFill>
                <a:highlight>
                  <a:srgbClr val="FFFFFF"/>
                </a:highlight>
                <a:latin typeface="Verdana"/>
                <a:ea typeface="Verdana"/>
                <a:cs typeface="Verdana"/>
                <a:sym typeface="Verdana"/>
              </a:rPr>
              <a:t>: Setting a goal of positive contact with every student’s family helped a middle school teacher deepen relationships and boost her own morale.</a:t>
            </a:r>
            <a:endParaRPr sz="500">
              <a:solidFill>
                <a:srgbClr val="000000"/>
              </a:solidFill>
              <a:highlight>
                <a:srgbClr val="FFFFFF"/>
              </a:highlight>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solidFill>
                <a:srgbClr val="000000"/>
              </a:solidFill>
              <a:highlight>
                <a:srgbClr val="FFFFFF"/>
              </a:highlight>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sz="500">
              <a:solidFill>
                <a:srgbClr val="000000"/>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  </a:t>
            </a:r>
            <a:r>
              <a:rPr lang="en-US" b="1" i="1">
                <a:latin typeface="Verdana"/>
                <a:ea typeface="Verdana"/>
                <a:cs typeface="Verdana"/>
                <a:sym typeface="Verdana"/>
              </a:rPr>
              <a:t>Lead a discussion about chosen article(s).</a:t>
            </a:r>
            <a:endParaRPr i="1"/>
          </a:p>
        </p:txBody>
      </p:sp>
      <p:sp>
        <p:nvSpPr>
          <p:cNvPr id="370" name="Google Shape;370;g89b02ff916_0_9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8ee2b04e2e_0_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g8ee2b04e2e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Know/To Say:</a:t>
            </a:r>
            <a:r>
              <a:rPr lang="en-US">
                <a:latin typeface="Verdana"/>
                <a:ea typeface="Verdana"/>
                <a:cs typeface="Verdana"/>
                <a:sym typeface="Verdana"/>
              </a:rPr>
              <a:t> It is important to connect with families as they are an essential support for your students. Engage family members within your school through a variety of strategies such as inviting families into the classroom. Incorporate projects that can highlight family strengths and customs and have families come in to share in the presentation of those. Host parent speakers to honor accomplishments and contributions or invite parents in to engage through a tea or coffee event. In addition to inviting them in, it is important to practice consistent communication. Be proactive and positive with the communication and schedule consistent positive phone calls home.  </a:t>
            </a:r>
            <a:endParaRPr/>
          </a:p>
        </p:txBody>
      </p:sp>
      <p:sp>
        <p:nvSpPr>
          <p:cNvPr id="377" name="Google Shape;377;g8ee2b04e2e_0_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8bda1d8bbd_0_1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g8bda1d8bbd_0_1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 </a:t>
            </a:r>
            <a:r>
              <a:rPr lang="en-US">
                <a:latin typeface="Verdana"/>
                <a:ea typeface="Verdana"/>
                <a:cs typeface="Verdana"/>
                <a:sym typeface="Verdana"/>
              </a:rPr>
              <a:t>Action planning supports engagement in the work and next steps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 </a:t>
            </a: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We’ve now completed the module “Building Relationships”.   This your time to pause and reflect on the “how”. Make a list of several practices that you can easily incorporate into your class/role to develop positive relationships with students.  Commit to using at least one strategy with all of the students in your class(es). Please fill this in on your action plan under objectives and action planning.</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Handout:</a:t>
            </a:r>
            <a:r>
              <a:rPr lang="en-US">
                <a:latin typeface="Verdana"/>
                <a:ea typeface="Verdana"/>
                <a:cs typeface="Verdana"/>
                <a:sym typeface="Verdana"/>
              </a:rPr>
              <a:t> Action Planner </a:t>
            </a:r>
            <a:endParaRPr>
              <a:latin typeface="Verdana"/>
              <a:ea typeface="Verdana"/>
              <a:cs typeface="Verdana"/>
              <a:sym typeface="Verdana"/>
            </a:endParaRPr>
          </a:p>
        </p:txBody>
      </p:sp>
      <p:sp>
        <p:nvSpPr>
          <p:cNvPr id="384" name="Google Shape;384;g8bda1d8bbd_0_19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89e418566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g89e418566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 </a:t>
            </a:r>
            <a:r>
              <a:rPr lang="en-US">
                <a:latin typeface="Verdana"/>
                <a:ea typeface="Verdana"/>
                <a:cs typeface="Verdana"/>
                <a:sym typeface="Verdana"/>
              </a:rPr>
              <a:t>Action planning supports engagement in the work and next steps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 </a:t>
            </a:r>
            <a:r>
              <a:rPr lang="en-US">
                <a:latin typeface="Verdana"/>
                <a:ea typeface="Verdana"/>
                <a:cs typeface="Verdana"/>
                <a:sym typeface="Verdana"/>
              </a:rPr>
              <a:t>We’ve now completed the module “Building Relationships” .  This your time to pause and reflect on the “how”. Are you ready to engage in the work? How will you begin implementation of the work? Please fill this in on your action plan under objectives and action planning.</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b="1">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391" name="Google Shape;391;g89e4185665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89e4185665_0_1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g89e4185665_0_1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8" name="Google Shape;398;g89e4185665_0_1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8ee2b04e2e_1_7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g8ee2b04e2e_1_7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5" name="Google Shape;405;g8ee2b04e2e_1_7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9b02ff916_0_3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89b02ff916_0_3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These supplies are needed for the Trauma Professional Learning Modules.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24" name="Google Shape;224;g89b02ff916_0_3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89b02ff916_0_5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g89b02ff916_0_5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15000"/>
              </a:lnSpc>
              <a:spcBef>
                <a:spcPts val="0"/>
              </a:spcBef>
              <a:spcAft>
                <a:spcPts val="0"/>
              </a:spcAft>
              <a:buSzPts val="1400"/>
              <a:buNone/>
            </a:pPr>
            <a:r>
              <a:rPr lang="en-US">
                <a:latin typeface="Verdana"/>
                <a:ea typeface="Verdana"/>
                <a:cs typeface="Verdana"/>
                <a:sym typeface="Verdana"/>
              </a:rPr>
              <a:t>The Participant and Presenter Materials are located on the vtss-ric website. </a:t>
            </a: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References</a:t>
            </a:r>
            <a:endParaRPr b="1">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31" name="Google Shape;231;g89b02ff916_0_5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VTSS Professional Learning Modules are organized in the same manner. All schools can begin their journey with Module 1 which introduces the foundational knowledge around trauma and trauma sensitive schools. This powerpoint is part of Module 4 that shares strategies on how we create trauma-sensitive, safe and supportive schools.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a:t>
            </a: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Welcome to the learning module, “Building Relationships”. Let’s get started!</a:t>
            </a:r>
            <a:endParaRPr/>
          </a:p>
          <a:p>
            <a:pPr marL="0" lvl="0" indent="0" algn="l" rtl="0">
              <a:lnSpc>
                <a:spcPct val="100000"/>
              </a:lnSpc>
              <a:spcBef>
                <a:spcPts val="0"/>
              </a:spcBef>
              <a:spcAft>
                <a:spcPts val="0"/>
              </a:spcAft>
              <a:buSzPts val="1400"/>
              <a:buNone/>
            </a:pPr>
            <a:endParaRPr/>
          </a:p>
        </p:txBody>
      </p:sp>
      <p:sp>
        <p:nvSpPr>
          <p:cNvPr id="237" name="Google Shape;23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8460ad6f4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g8460ad6f4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 </a:t>
            </a: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Go over the learning intentions targeted for this session</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a:t>
            </a: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During this module we hope you will discuss the importance of relationships, as well as provide strategies to build relationships with your students and their families. </a:t>
            </a:r>
            <a:endParaRPr/>
          </a:p>
          <a:p>
            <a:pPr marL="0" lvl="0" indent="0" algn="l" rtl="0">
              <a:lnSpc>
                <a:spcPct val="100000"/>
              </a:lnSpc>
              <a:spcBef>
                <a:spcPts val="0"/>
              </a:spcBef>
              <a:spcAft>
                <a:spcPts val="0"/>
              </a:spcAft>
              <a:buSzPts val="1400"/>
              <a:buNone/>
            </a:pPr>
            <a:endParaRPr/>
          </a:p>
        </p:txBody>
      </p:sp>
      <p:sp>
        <p:nvSpPr>
          <p:cNvPr id="243" name="Google Shape;243;g8460ad6f4a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8460ad6f4a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g8460ad6f4a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a:t>
            </a:r>
            <a:r>
              <a:rPr lang="en-US">
                <a:latin typeface="Verdana"/>
                <a:ea typeface="Verdana"/>
                <a:cs typeface="Verdana"/>
                <a:sym typeface="Verdana"/>
              </a:rPr>
              <a:t> Students who experienced trauma seek safety and trust from other (2 of the care values discussed in the Trauma Sensitive Environments module).</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 </a:t>
            </a:r>
            <a:r>
              <a:rPr lang="en-US">
                <a:latin typeface="Verdana"/>
                <a:ea typeface="Verdana"/>
                <a:cs typeface="Verdana"/>
                <a:sym typeface="Verdana"/>
              </a:rPr>
              <a:t>Positive teacher-student relationships provide students with a sense of safety and trust.  Once relationships are established, students can thrive in the classroom or school environment.  It only takes one caring adult to be the bridge to success for children who have experienced trauma. </a:t>
            </a:r>
            <a:endParaRPr>
              <a:latin typeface="Verdana"/>
              <a:ea typeface="Verdana"/>
              <a:cs typeface="Verdana"/>
              <a:sym typeface="Verdana"/>
            </a:endParaRPr>
          </a:p>
        </p:txBody>
      </p:sp>
      <p:sp>
        <p:nvSpPr>
          <p:cNvPr id="250" name="Google Shape;250;g8460ad6f4a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8460ad6f4a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g8460ad6f4a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a:t>
            </a:r>
            <a:r>
              <a:rPr lang="en-US">
                <a:latin typeface="Verdana"/>
                <a:ea typeface="Verdana"/>
                <a:cs typeface="Verdana"/>
                <a:sym typeface="Verdana"/>
              </a:rPr>
              <a:t> </a:t>
            </a:r>
            <a:r>
              <a:rPr lang="en-US">
                <a:solidFill>
                  <a:srgbClr val="000000"/>
                </a:solidFill>
                <a:highlight>
                  <a:srgbClr val="FFFFFF"/>
                </a:highlight>
                <a:latin typeface="Verdana"/>
                <a:ea typeface="Verdana"/>
                <a:cs typeface="Verdana"/>
                <a:sym typeface="Verdana"/>
              </a:rPr>
              <a:t>Most effective educators turn to data-driven research when creating a plan of action. In John Hattie’s book, </a:t>
            </a:r>
            <a:r>
              <a:rPr lang="en-US" i="1">
                <a:solidFill>
                  <a:srgbClr val="000000"/>
                </a:solidFill>
                <a:highlight>
                  <a:srgbClr val="FFFFFF"/>
                </a:highlight>
                <a:uFill>
                  <a:noFill/>
                </a:uFill>
                <a:latin typeface="Verdana"/>
                <a:ea typeface="Verdana"/>
                <a:cs typeface="Verdana"/>
                <a:sym typeface="Verdana"/>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Visible Learning, A Synthesis of Over 800 Meta-analysis Relating to Achievement</a:t>
            </a:r>
            <a:r>
              <a:rPr lang="en-US">
                <a:solidFill>
                  <a:srgbClr val="000000"/>
                </a:solidFill>
                <a:highlight>
                  <a:srgbClr val="FFFFFF"/>
                </a:highlight>
                <a:latin typeface="Verdana"/>
                <a:ea typeface="Verdana"/>
                <a:cs typeface="Verdana"/>
                <a:sym typeface="Verdana"/>
              </a:rPr>
              <a:t>, he synthesizes over 800 meta-analyses. Therefore, what indicators make the greatest impact on student achievement?</a:t>
            </a:r>
            <a:endParaRPr>
              <a:solidFill>
                <a:srgbClr val="000000"/>
              </a:solidFill>
              <a:highlight>
                <a:srgbClr val="FFFFFF"/>
              </a:highlight>
              <a:latin typeface="Verdana"/>
              <a:ea typeface="Verdana"/>
              <a:cs typeface="Verdana"/>
              <a:sym typeface="Verdana"/>
            </a:endParaRPr>
          </a:p>
          <a:p>
            <a:pPr marL="0" lvl="0" indent="0" algn="l" rtl="0">
              <a:lnSpc>
                <a:spcPct val="100000"/>
              </a:lnSpc>
              <a:spcBef>
                <a:spcPts val="0"/>
              </a:spcBef>
              <a:spcAft>
                <a:spcPts val="0"/>
              </a:spcAft>
              <a:buSzPts val="1400"/>
              <a:buNone/>
            </a:pPr>
            <a:endParaRPr>
              <a:solidFill>
                <a:srgbClr val="000000"/>
              </a:solidFill>
              <a:highlight>
                <a:srgbClr val="FFFFFF"/>
              </a:highlight>
              <a:latin typeface="Verdana"/>
              <a:ea typeface="Verdana"/>
              <a:cs typeface="Verdana"/>
              <a:sym typeface="Verdana"/>
            </a:endParaRPr>
          </a:p>
          <a:p>
            <a:pPr marL="0" lvl="0" indent="0" algn="l" rtl="0">
              <a:lnSpc>
                <a:spcPct val="115000"/>
              </a:lnSpc>
              <a:spcBef>
                <a:spcPts val="0"/>
              </a:spcBef>
              <a:spcAft>
                <a:spcPts val="0"/>
              </a:spcAft>
              <a:buSzPts val="1400"/>
              <a:buNone/>
            </a:pPr>
            <a:r>
              <a:rPr lang="en-US">
                <a:solidFill>
                  <a:srgbClr val="000000"/>
                </a:solidFill>
                <a:highlight>
                  <a:srgbClr val="FFFFFF"/>
                </a:highlight>
                <a:latin typeface="Verdana"/>
                <a:ea typeface="Verdana"/>
                <a:cs typeface="Verdana"/>
                <a:sym typeface="Verdana"/>
              </a:rPr>
              <a:t>Scores ranged from -0.51 to 1.30. </a:t>
            </a:r>
            <a:r>
              <a:rPr lang="en-US">
                <a:solidFill>
                  <a:srgbClr val="000000"/>
                </a:solidFill>
                <a:highlight>
                  <a:srgbClr val="FFFFFF"/>
                </a:highlight>
                <a:uFill>
                  <a:noFill/>
                </a:uFill>
                <a:latin typeface="Verdana"/>
                <a:ea typeface="Verdana"/>
                <a:cs typeface="Verdana"/>
                <a:sym typeface="Verdana"/>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In his summary of Hattie’s book, Gerry Miller states</a:t>
            </a:r>
            <a:r>
              <a:rPr lang="en-US">
                <a:solidFill>
                  <a:srgbClr val="000000"/>
                </a:solidFill>
                <a:highlight>
                  <a:srgbClr val="FFFFFF"/>
                </a:highlight>
                <a:latin typeface="Verdana"/>
                <a:ea typeface="Verdana"/>
                <a:cs typeface="Verdana"/>
                <a:sym typeface="Verdana"/>
              </a:rPr>
              <a:t>, “An effect size of d=1.0 indicates an increase of one standard deviation on the student achievement. A one standard deviation increase is typically associated with advancing a student’s achievement by 2 to 3 years or improving the rate of learning by 50%. Research shows that these can be expected to have an average effect size of 0.4 (the ‘hinge point’).” Anything below 0.40 won’t have much of an impact on student achievement, while anything above 0.40 will have a direct correlation to student success (Miller, G. p.1).</a:t>
            </a:r>
            <a:endParaRPr>
              <a:solidFill>
                <a:srgbClr val="000000"/>
              </a:solidFill>
              <a:highlight>
                <a:srgbClr val="FFFFFF"/>
              </a:highlight>
              <a:latin typeface="Verdana"/>
              <a:ea typeface="Verdana"/>
              <a:cs typeface="Verdana"/>
              <a:sym typeface="Verdana"/>
            </a:endParaRPr>
          </a:p>
          <a:p>
            <a:pPr marL="0" lvl="0" indent="0" algn="l" rtl="0">
              <a:lnSpc>
                <a:spcPct val="100000"/>
              </a:lnSpc>
              <a:spcBef>
                <a:spcPts val="80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  </a:t>
            </a:r>
            <a:r>
              <a:rPr lang="en-US">
                <a:latin typeface="Verdana"/>
                <a:ea typeface="Verdana"/>
                <a:cs typeface="Verdana"/>
                <a:sym typeface="Verdana"/>
              </a:rPr>
              <a:t>John Hattie conducted research on over 800 meta-analyses to look at which factors impact student achievement.  Research show that an average effect size is 0.4.  Anything below 0.4 won’t have much of an impact, while anything about .4 has been demonstrated to have a direct correlation with student success.  Positive teacher-student relationships has an effect size of 0.72, which indicates how much a strong relationship can impact a student’s success.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257" name="Google Shape;257;g8460ad6f4a_0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8fdc763dc4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8fdc763dc4_0_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a:t>
            </a:r>
            <a:r>
              <a:rPr lang="en-US">
                <a:latin typeface="Verdana"/>
                <a:ea typeface="Verdana"/>
                <a:cs typeface="Verdana"/>
                <a:sym typeface="Verdana"/>
              </a:rPr>
              <a:t> </a:t>
            </a:r>
            <a:r>
              <a:rPr lang="en-US">
                <a:solidFill>
                  <a:srgbClr val="4A4A4A"/>
                </a:solidFill>
                <a:highlight>
                  <a:srgbClr val="FFFFFF"/>
                </a:highlight>
                <a:latin typeface="Verdana"/>
                <a:ea typeface="Verdana"/>
                <a:cs typeface="Verdana"/>
                <a:sym typeface="Verdana"/>
              </a:rPr>
              <a:t>Hattie asserts that time away from school does not result in devastating learning outcomes, he cautions that equity is a far more concerning factor. Hattie highlights that the effect size of technology has been low for the last 50 years, and remains so. “The effect of distance learning is small (.14) but that does not mean it is NOT effective – it means it does not matter whether teachers undertake teaching in situ or from a distance over the internet (or, like when I started in my first university, via the post office)," he says.</a:t>
            </a:r>
            <a:endParaRPr>
              <a:solidFill>
                <a:srgbClr val="4A4A4A"/>
              </a:solidFill>
              <a:highlight>
                <a:srgbClr val="FFFFFF"/>
              </a:highlight>
              <a:latin typeface="Verdana"/>
              <a:ea typeface="Verdana"/>
              <a:cs typeface="Verdana"/>
              <a:sym typeface="Verdana"/>
            </a:endParaRPr>
          </a:p>
          <a:p>
            <a:pPr marL="0" lvl="0" indent="0" algn="l" rtl="0">
              <a:lnSpc>
                <a:spcPct val="100000"/>
              </a:lnSpc>
              <a:spcBef>
                <a:spcPts val="0"/>
              </a:spcBef>
              <a:spcAft>
                <a:spcPts val="0"/>
              </a:spcAft>
              <a:buSzPts val="1400"/>
              <a:buNone/>
            </a:pPr>
            <a:endParaRPr>
              <a:solidFill>
                <a:srgbClr val="4A4A4A"/>
              </a:solidFill>
              <a:highlight>
                <a:srgbClr val="FFFFFF"/>
              </a:highlight>
              <a:latin typeface="Verdana"/>
              <a:ea typeface="Verdana"/>
              <a:cs typeface="Verdana"/>
              <a:sym typeface="Verdana"/>
            </a:endParaRPr>
          </a:p>
          <a:p>
            <a:pPr marL="0" lvl="0" indent="0" algn="l" rtl="0">
              <a:lnSpc>
                <a:spcPct val="100000"/>
              </a:lnSpc>
              <a:spcBef>
                <a:spcPts val="0"/>
              </a:spcBef>
              <a:spcAft>
                <a:spcPts val="0"/>
              </a:spcAft>
              <a:buSzPts val="1400"/>
              <a:buNone/>
            </a:pPr>
            <a:endParaRPr>
              <a:solidFill>
                <a:srgbClr val="000000"/>
              </a:solidFill>
              <a:highlight>
                <a:srgbClr val="FFFFFF"/>
              </a:highlight>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  </a:t>
            </a:r>
            <a:r>
              <a:rPr lang="en-US">
                <a:latin typeface="Verdana"/>
                <a:ea typeface="Verdana"/>
                <a:cs typeface="Verdana"/>
                <a:sym typeface="Verdana"/>
              </a:rPr>
              <a:t>It is not the median that matters it is the message we use that matters. There are different ways to get to student outcomes in distance learning. </a:t>
            </a:r>
            <a:r>
              <a:rPr lang="en-US">
                <a:solidFill>
                  <a:srgbClr val="4A4A4A"/>
                </a:solidFill>
                <a:highlight>
                  <a:srgbClr val="FFFFFF"/>
                </a:highlight>
                <a:latin typeface="Verdana"/>
                <a:ea typeface="Verdana"/>
                <a:cs typeface="Verdana"/>
                <a:sym typeface="Verdana"/>
              </a:rPr>
              <a:t>Hattie emphasises several key points:</a:t>
            </a:r>
            <a:endParaRPr>
              <a:solidFill>
                <a:srgbClr val="4A4A4A"/>
              </a:solidFill>
              <a:highlight>
                <a:srgbClr val="FFFFFF"/>
              </a:highlight>
              <a:latin typeface="Verdana"/>
              <a:ea typeface="Verdana"/>
              <a:cs typeface="Verdana"/>
              <a:sym typeface="Verdana"/>
            </a:endParaRPr>
          </a:p>
          <a:p>
            <a:pPr marL="660400" lvl="0" indent="-304800" algn="l" rtl="0">
              <a:lnSpc>
                <a:spcPct val="115000"/>
              </a:lnSpc>
              <a:spcBef>
                <a:spcPts val="0"/>
              </a:spcBef>
              <a:spcAft>
                <a:spcPts val="0"/>
              </a:spcAft>
              <a:buClr>
                <a:srgbClr val="4A4A4A"/>
              </a:buClr>
              <a:buSzPts val="1200"/>
              <a:buFont typeface="Verdana"/>
              <a:buChar char="●"/>
            </a:pPr>
            <a:r>
              <a:rPr lang="en-US">
                <a:solidFill>
                  <a:srgbClr val="4A4A4A"/>
                </a:solidFill>
                <a:highlight>
                  <a:srgbClr val="FFFFFF"/>
                </a:highlight>
                <a:latin typeface="Verdana"/>
                <a:ea typeface="Verdana"/>
                <a:cs typeface="Verdana"/>
                <a:sym typeface="Verdana"/>
              </a:rPr>
              <a:t>Optimising social interaction between peers and teachers</a:t>
            </a:r>
            <a:endParaRPr>
              <a:solidFill>
                <a:srgbClr val="4A4A4A"/>
              </a:solidFill>
              <a:highlight>
                <a:srgbClr val="FFFFFF"/>
              </a:highlight>
              <a:latin typeface="Verdana"/>
              <a:ea typeface="Verdana"/>
              <a:cs typeface="Verdana"/>
              <a:sym typeface="Verdana"/>
            </a:endParaRPr>
          </a:p>
          <a:p>
            <a:pPr marL="660400" lvl="0" indent="-304800" algn="l" rtl="0">
              <a:lnSpc>
                <a:spcPct val="115000"/>
              </a:lnSpc>
              <a:spcBef>
                <a:spcPts val="0"/>
              </a:spcBef>
              <a:spcAft>
                <a:spcPts val="0"/>
              </a:spcAft>
              <a:buClr>
                <a:srgbClr val="4A4A4A"/>
              </a:buClr>
              <a:buSzPts val="1200"/>
              <a:buFont typeface="Verdana"/>
              <a:buChar char="●"/>
            </a:pPr>
            <a:r>
              <a:rPr lang="en-US">
                <a:solidFill>
                  <a:srgbClr val="4A4A4A"/>
                </a:solidFill>
                <a:highlight>
                  <a:srgbClr val="FFFFFF"/>
                </a:highlight>
                <a:latin typeface="Verdana"/>
                <a:ea typeface="Verdana"/>
                <a:cs typeface="Verdana"/>
                <a:sym typeface="Verdana"/>
              </a:rPr>
              <a:t>Listen to student feedback carefully as you do not have the usual classroom cues to look out for</a:t>
            </a:r>
            <a:endParaRPr>
              <a:solidFill>
                <a:srgbClr val="4A4A4A"/>
              </a:solidFill>
              <a:highlight>
                <a:srgbClr val="FFFFFF"/>
              </a:highlight>
              <a:latin typeface="Verdana"/>
              <a:ea typeface="Verdana"/>
              <a:cs typeface="Verdana"/>
              <a:sym typeface="Verdana"/>
            </a:endParaRPr>
          </a:p>
          <a:p>
            <a:pPr marL="660400" lvl="0" indent="-304800" algn="l" rtl="0">
              <a:lnSpc>
                <a:spcPct val="115000"/>
              </a:lnSpc>
              <a:spcBef>
                <a:spcPts val="0"/>
              </a:spcBef>
              <a:spcAft>
                <a:spcPts val="0"/>
              </a:spcAft>
              <a:buClr>
                <a:srgbClr val="4A4A4A"/>
              </a:buClr>
              <a:buSzPts val="1200"/>
              <a:buFont typeface="Verdana"/>
              <a:buChar char="●"/>
            </a:pPr>
            <a:r>
              <a:rPr lang="en-US">
                <a:solidFill>
                  <a:srgbClr val="4A4A4A"/>
                </a:solidFill>
                <a:highlight>
                  <a:srgbClr val="FFFFFF"/>
                </a:highlight>
                <a:latin typeface="Verdana"/>
                <a:ea typeface="Verdana"/>
                <a:cs typeface="Verdana"/>
                <a:sym typeface="Verdana"/>
              </a:rPr>
              <a:t>Balance “precious knowledge with deep learning”</a:t>
            </a:r>
            <a:endParaRPr>
              <a:solidFill>
                <a:srgbClr val="4A4A4A"/>
              </a:solidFill>
              <a:highlight>
                <a:srgbClr val="FFFFFF"/>
              </a:highlight>
              <a:latin typeface="Verdana"/>
              <a:ea typeface="Verdana"/>
              <a:cs typeface="Verdana"/>
              <a:sym typeface="Verdana"/>
            </a:endParaRPr>
          </a:p>
          <a:p>
            <a:pPr marL="660400" lvl="0" indent="-304800" algn="l" rtl="0">
              <a:lnSpc>
                <a:spcPct val="115000"/>
              </a:lnSpc>
              <a:spcBef>
                <a:spcPts val="0"/>
              </a:spcBef>
              <a:spcAft>
                <a:spcPts val="0"/>
              </a:spcAft>
              <a:buClr>
                <a:srgbClr val="4A4A4A"/>
              </a:buClr>
              <a:buSzPts val="1200"/>
              <a:buFont typeface="Verdana"/>
              <a:buChar char="●"/>
            </a:pPr>
            <a:r>
              <a:rPr lang="en-US">
                <a:solidFill>
                  <a:srgbClr val="4A4A4A"/>
                </a:solidFill>
                <a:highlight>
                  <a:srgbClr val="FFFFFF"/>
                </a:highlight>
                <a:latin typeface="Verdana"/>
                <a:ea typeface="Verdana"/>
                <a:cs typeface="Verdana"/>
                <a:sym typeface="Verdana"/>
              </a:rPr>
              <a:t>Understand what it is to be a learner online</a:t>
            </a:r>
            <a:endParaRPr>
              <a:solidFill>
                <a:srgbClr val="4A4A4A"/>
              </a:solidFill>
              <a:highlight>
                <a:srgbClr val="FFFFFF"/>
              </a:highlight>
              <a:latin typeface="Verdana"/>
              <a:ea typeface="Verdana"/>
              <a:cs typeface="Verdana"/>
              <a:sym typeface="Verdana"/>
            </a:endParaRPr>
          </a:p>
          <a:p>
            <a:pPr marL="660400" lvl="0" indent="-304800" algn="l" rtl="0">
              <a:lnSpc>
                <a:spcPct val="115000"/>
              </a:lnSpc>
              <a:spcBef>
                <a:spcPts val="0"/>
              </a:spcBef>
              <a:spcAft>
                <a:spcPts val="0"/>
              </a:spcAft>
              <a:buClr>
                <a:srgbClr val="4A4A4A"/>
              </a:buClr>
              <a:buSzPts val="1200"/>
              <a:buFont typeface="Verdana"/>
              <a:buChar char="●"/>
            </a:pPr>
            <a:r>
              <a:rPr lang="en-US">
                <a:solidFill>
                  <a:srgbClr val="4A4A4A"/>
                </a:solidFill>
                <a:highlight>
                  <a:srgbClr val="FFFFFF"/>
                </a:highlight>
                <a:latin typeface="Verdana"/>
                <a:ea typeface="Verdana"/>
                <a:cs typeface="Verdana"/>
                <a:sym typeface="Verdana"/>
              </a:rPr>
              <a:t>Question how you can know your impact as an educator from afar</a:t>
            </a:r>
            <a:endParaRPr>
              <a:solidFill>
                <a:srgbClr val="4A4A4A"/>
              </a:solidFill>
              <a:highlight>
                <a:srgbClr val="FFFFFF"/>
              </a:highlight>
              <a:latin typeface="Verdana"/>
              <a:ea typeface="Verdana"/>
              <a:cs typeface="Verdana"/>
              <a:sym typeface="Verdana"/>
            </a:endParaRPr>
          </a:p>
          <a:p>
            <a:pPr marL="660400" lvl="0" indent="-304800" algn="l" rtl="0">
              <a:lnSpc>
                <a:spcPct val="115000"/>
              </a:lnSpc>
              <a:spcBef>
                <a:spcPts val="0"/>
              </a:spcBef>
              <a:spcAft>
                <a:spcPts val="0"/>
              </a:spcAft>
              <a:buClr>
                <a:srgbClr val="4A4A4A"/>
              </a:buClr>
              <a:buSzPts val="1200"/>
              <a:buFont typeface="Verdana"/>
              <a:buChar char="●"/>
            </a:pPr>
            <a:r>
              <a:rPr lang="en-US">
                <a:solidFill>
                  <a:srgbClr val="4A4A4A"/>
                </a:solidFill>
                <a:highlight>
                  <a:srgbClr val="FFFFFF"/>
                </a:highlight>
                <a:latin typeface="Verdana"/>
                <a:ea typeface="Verdana"/>
                <a:cs typeface="Verdana"/>
                <a:sym typeface="Verdana"/>
              </a:rPr>
              <a:t>Collaborate more with other teachers to share ideas, observations and tips</a:t>
            </a:r>
            <a:endParaRPr>
              <a:solidFill>
                <a:srgbClr val="4A4A4A"/>
              </a:solidFill>
              <a:highlight>
                <a:srgbClr val="FFFFFF"/>
              </a:highlight>
              <a:latin typeface="Verdana"/>
              <a:ea typeface="Verdana"/>
              <a:cs typeface="Verdana"/>
              <a:sym typeface="Verdana"/>
            </a:endParaRPr>
          </a:p>
          <a:p>
            <a:pPr marL="0" lvl="0" indent="0" algn="l" rtl="0">
              <a:lnSpc>
                <a:spcPct val="100000"/>
              </a:lnSpc>
              <a:spcBef>
                <a:spcPts val="420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265" name="Google Shape;265;g8fdc763dc4_0_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9"/>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 name="Google Shape;17;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19"/>
          <p:cNvSpPr txBox="1">
            <a:spLocks noGrp="1"/>
          </p:cNvSpPr>
          <p:nvPr>
            <p:ph type="title"/>
          </p:nvPr>
        </p:nvSpPr>
        <p:spPr>
          <a:xfrm>
            <a:off x="228600" y="228600"/>
            <a:ext cx="8686799" cy="1143000"/>
          </a:xfrm>
          <a:prstGeom prst="rect">
            <a:avLst/>
          </a:prstGeom>
          <a:solidFill>
            <a:srgbClr val="A9DCF2">
              <a:alpha val="67058"/>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105775"/>
              </a:buClr>
              <a:buSzPts val="4000"/>
              <a:buFont typeface="Verdana"/>
              <a:buNone/>
              <a:defRPr sz="4000">
                <a:solidFill>
                  <a:srgbClr val="1057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1" name="Google Shape;21;p19"/>
          <p:cNvPicPr preferRelativeResize="0"/>
          <p:nvPr/>
        </p:nvPicPr>
        <p:blipFill rotWithShape="1">
          <a:blip r:embed="rId2">
            <a:alphaModFix/>
          </a:blip>
          <a:srcRect/>
          <a:stretch/>
        </p:blipFill>
        <p:spPr>
          <a:xfrm>
            <a:off x="8053977" y="6277285"/>
            <a:ext cx="1092200" cy="52325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One Content">
  <p:cSld name="2_One Content">
    <p:spTree>
      <p:nvGrpSpPr>
        <p:cNvPr id="1" name="Shape 85"/>
        <p:cNvGrpSpPr/>
        <p:nvPr/>
      </p:nvGrpSpPr>
      <p:grpSpPr>
        <a:xfrm>
          <a:off x="0" y="0"/>
          <a:ext cx="0" cy="0"/>
          <a:chOff x="0" y="0"/>
          <a:chExt cx="0" cy="0"/>
        </a:xfrm>
      </p:grpSpPr>
      <p:sp>
        <p:nvSpPr>
          <p:cNvPr id="86" name="Google Shape;86;p22"/>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2"/>
          <p:cNvSpPr txBox="1">
            <a:spLocks noGrp="1"/>
          </p:cNvSpPr>
          <p:nvPr>
            <p:ph type="body" idx="1"/>
          </p:nvPr>
        </p:nvSpPr>
        <p:spPr>
          <a:xfrm>
            <a:off x="457201" y="1600200"/>
            <a:ext cx="8229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88" name="Google Shape;88;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91" name="Google Shape;91;p22" descr="Decorative image of college students/professionals around a table" title="Decorative image"/>
          <p:cNvPicPr preferRelativeResize="0"/>
          <p:nvPr/>
        </p:nvPicPr>
        <p:blipFill rotWithShape="1">
          <a:blip r:embed="rId2">
            <a:alphaModFix/>
          </a:blip>
          <a:srcRect t="21433"/>
          <a:stretch/>
        </p:blipFill>
        <p:spPr>
          <a:xfrm>
            <a:off x="1" y="5118100"/>
            <a:ext cx="9144000" cy="1739900"/>
          </a:xfrm>
          <a:prstGeom prst="rect">
            <a:avLst/>
          </a:prstGeom>
          <a:noFill/>
          <a:ln w="38100" cap="flat" cmpd="sng">
            <a:solidFill>
              <a:schemeClr val="accent5"/>
            </a:solidFill>
            <a:prstDash val="dash"/>
            <a:round/>
            <a:headEnd type="none" w="sm" len="sm"/>
            <a:tailEnd type="none" w="sm" len="sm"/>
          </a:ln>
        </p:spPr>
      </p:pic>
      <p:pic>
        <p:nvPicPr>
          <p:cNvPr id="92" name="Google Shape;92;p22"/>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3"/>
        <p:cNvGrpSpPr/>
        <p:nvPr/>
      </p:nvGrpSpPr>
      <p:grpSpPr>
        <a:xfrm>
          <a:off x="0" y="0"/>
          <a:ext cx="0" cy="0"/>
          <a:chOff x="0" y="0"/>
          <a:chExt cx="0" cy="0"/>
        </a:xfrm>
      </p:grpSpPr>
      <p:sp>
        <p:nvSpPr>
          <p:cNvPr id="94" name="Google Shape;94;p23"/>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3"/>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96" name="Google Shape;96;p23"/>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97" name="Google Shape;97;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00" name="Google Shape;100;p23" descr="Decorative image of smiling students shoulder-to-shoulder"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101" name="Google Shape;101;p23"/>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2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05" name="Google Shape;105;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08" name="Google Shape;108;p24"/>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09" name="Google Shape;109;p24" descr="Decorative image of professionals working around a table" title="Decorative image"/>
          <p:cNvPicPr preferRelativeResize="0"/>
          <p:nvPr/>
        </p:nvPicPr>
        <p:blipFill rotWithShape="1">
          <a:blip r:embed="rId2">
            <a:alphaModFix/>
          </a:blip>
          <a:srcRect/>
          <a:stretch/>
        </p:blipFill>
        <p:spPr>
          <a:xfrm>
            <a:off x="-1" y="0"/>
            <a:ext cx="9144001" cy="2214563"/>
          </a:xfrm>
          <a:prstGeom prst="rect">
            <a:avLst/>
          </a:prstGeom>
          <a:noFill/>
          <a:ln>
            <a:noFill/>
          </a:ln>
          <a:effectLst>
            <a:reflection stA="52000" endA="300" endPos="35000" sy="-100000" algn="bl" rotWithShape="0"/>
          </a:effectLst>
        </p:spPr>
      </p:pic>
      <p:pic>
        <p:nvPicPr>
          <p:cNvPr id="110" name="Google Shape;110;p24"/>
          <p:cNvPicPr preferRelativeResize="0"/>
          <p:nvPr/>
        </p:nvPicPr>
        <p:blipFill rotWithShape="1">
          <a:blip r:embed="rId3">
            <a:alphaModFix/>
          </a:blip>
          <a:srcRect/>
          <a:stretch/>
        </p:blipFill>
        <p:spPr>
          <a:xfrm>
            <a:off x="76200" y="76200"/>
            <a:ext cx="990600" cy="47457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11"/>
        <p:cNvGrpSpPr/>
        <p:nvPr/>
      </p:nvGrpSpPr>
      <p:grpSpPr>
        <a:xfrm>
          <a:off x="0" y="0"/>
          <a:ext cx="0" cy="0"/>
          <a:chOff x="0" y="0"/>
          <a:chExt cx="0" cy="0"/>
        </a:xfrm>
      </p:grpSpPr>
      <p:sp>
        <p:nvSpPr>
          <p:cNvPr id="112" name="Google Shape;112;p2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14" name="Google Shape;114;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17" name="Google Shape;117;p25"/>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18" name="Google Shape;118;p25" descr="Decorative image of professionals around a table"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119" name="Google Shape;119;p25"/>
          <p:cNvPicPr preferRelativeResize="0"/>
          <p:nvPr/>
        </p:nvPicPr>
        <p:blipFill rotWithShape="1">
          <a:blip r:embed="rId3">
            <a:alphaModFix/>
          </a:blip>
          <a:srcRect/>
          <a:stretch/>
        </p:blipFill>
        <p:spPr>
          <a:xfrm>
            <a:off x="76200" y="55789"/>
            <a:ext cx="1559301" cy="74703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20"/>
        <p:cNvGrpSpPr/>
        <p:nvPr/>
      </p:nvGrpSpPr>
      <p:grpSpPr>
        <a:xfrm>
          <a:off x="0" y="0"/>
          <a:ext cx="0" cy="0"/>
          <a:chOff x="0" y="0"/>
          <a:chExt cx="0" cy="0"/>
        </a:xfrm>
      </p:grpSpPr>
      <p:sp>
        <p:nvSpPr>
          <p:cNvPr id="121" name="Google Shape;121;p2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2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23" name="Google Shape;123;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26" name="Google Shape;126;p26"/>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27" name="Google Shape;127;p26" descr="Decorative image of smiling teenagers at a library"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128" name="Google Shape;128;p26"/>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29"/>
        <p:cNvGrpSpPr/>
        <p:nvPr/>
      </p:nvGrpSpPr>
      <p:grpSpPr>
        <a:xfrm>
          <a:off x="0" y="0"/>
          <a:ext cx="0" cy="0"/>
          <a:chOff x="0" y="0"/>
          <a:chExt cx="0" cy="0"/>
        </a:xfrm>
      </p:grpSpPr>
      <p:sp>
        <p:nvSpPr>
          <p:cNvPr id="130" name="Google Shape;130;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32" name="Google Shape;132;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35" name="Google Shape;135;p27"/>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36" name="Google Shape;136;p27" descr="Decorative image of smiling professionals around a computer" title="Decorative image"/>
          <p:cNvPicPr preferRelativeResize="0"/>
          <p:nvPr/>
        </p:nvPicPr>
        <p:blipFill rotWithShape="1">
          <a:blip r:embed="rId2">
            <a:alphaModFix/>
          </a:blip>
          <a:srcRect/>
          <a:stretch/>
        </p:blipFill>
        <p:spPr>
          <a:xfrm>
            <a:off x="1" y="0"/>
            <a:ext cx="9143997" cy="2214562"/>
          </a:xfrm>
          <a:prstGeom prst="rect">
            <a:avLst/>
          </a:prstGeom>
          <a:noFill/>
          <a:ln>
            <a:noFill/>
          </a:ln>
          <a:effectLst>
            <a:reflection stA="52000" endA="300" endPos="35000" sy="-100000" algn="bl" rotWithShape="0"/>
          </a:effectLst>
        </p:spPr>
      </p:pic>
      <p:pic>
        <p:nvPicPr>
          <p:cNvPr id="137" name="Google Shape;137;p27"/>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8"/>
        <p:cNvGrpSpPr/>
        <p:nvPr/>
      </p:nvGrpSpPr>
      <p:grpSpPr>
        <a:xfrm>
          <a:off x="0" y="0"/>
          <a:ext cx="0" cy="0"/>
          <a:chOff x="0" y="0"/>
          <a:chExt cx="0" cy="0"/>
        </a:xfrm>
      </p:grpSpPr>
      <p:sp>
        <p:nvSpPr>
          <p:cNvPr id="139" name="Google Shape;139;p28"/>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000"/>
              <a:buFont typeface="Verdana"/>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28"/>
          <p:cNvSpPr txBox="1">
            <a:spLocks noGrp="1"/>
          </p:cNvSpPr>
          <p:nvPr>
            <p:ph type="body" idx="1"/>
          </p:nvPr>
        </p:nvSpPr>
        <p:spPr>
          <a:xfrm>
            <a:off x="914400" y="1524000"/>
            <a:ext cx="3582988" cy="650875"/>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41" name="Google Shape;141;p2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42" name="Google Shape;142;p28"/>
          <p:cNvSpPr txBox="1">
            <a:spLocks noGrp="1"/>
          </p:cNvSpPr>
          <p:nvPr>
            <p:ph type="body" idx="3"/>
          </p:nvPr>
        </p:nvSpPr>
        <p:spPr>
          <a:xfrm>
            <a:off x="5105400" y="1535113"/>
            <a:ext cx="3581400" cy="639762"/>
          </a:xfrm>
          <a:prstGeom prst="rect">
            <a:avLst/>
          </a:prstGeom>
          <a:solidFill>
            <a:srgbClr val="E8F7EB"/>
          </a:solidFill>
          <a:ln>
            <a:noFill/>
          </a:ln>
        </p:spPr>
        <p:txBody>
          <a:bodyPr spcFirstLastPara="1" wrap="square" lIns="91425" tIns="45700" rIns="91425" bIns="45700" anchor="b" anchorCtr="0">
            <a:norm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43" name="Google Shape;143;p28"/>
          <p:cNvSpPr txBox="1">
            <a:spLocks noGrp="1"/>
          </p:cNvSpPr>
          <p:nvPr>
            <p:ph type="body" idx="4"/>
          </p:nvPr>
        </p:nvSpPr>
        <p:spPr>
          <a:xfrm>
            <a:off x="4648200" y="2174875"/>
            <a:ext cx="4038600"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44" name="Google Shape;144;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47" name="Google Shape;147;p28"/>
          <p:cNvSpPr/>
          <p:nvPr/>
        </p:nvSpPr>
        <p:spPr>
          <a:xfrm>
            <a:off x="457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48" name="Google Shape;148;p28"/>
          <p:cNvSpPr/>
          <p:nvPr/>
        </p:nvSpPr>
        <p:spPr>
          <a:xfrm>
            <a:off x="4648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49" name="Google Shape;149;p28"/>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150"/>
        <p:cNvGrpSpPr/>
        <p:nvPr/>
      </p:nvGrpSpPr>
      <p:grpSpPr>
        <a:xfrm>
          <a:off x="0" y="0"/>
          <a:ext cx="0" cy="0"/>
          <a:chOff x="0" y="0"/>
          <a:chExt cx="0" cy="0"/>
        </a:xfrm>
      </p:grpSpPr>
      <p:sp>
        <p:nvSpPr>
          <p:cNvPr id="151" name="Google Shape;15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4"/>
        <p:cNvGrpSpPr/>
        <p:nvPr/>
      </p:nvGrpSpPr>
      <p:grpSpPr>
        <a:xfrm>
          <a:off x="0" y="0"/>
          <a:ext cx="0" cy="0"/>
          <a:chOff x="0" y="0"/>
          <a:chExt cx="0" cy="0"/>
        </a:xfrm>
      </p:grpSpPr>
      <p:sp>
        <p:nvSpPr>
          <p:cNvPr id="155" name="Google Shape;155;p32"/>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32"/>
          <p:cNvSpPr txBox="1">
            <a:spLocks noGrp="1"/>
          </p:cNvSpPr>
          <p:nvPr>
            <p:ph type="body" idx="1"/>
          </p:nvPr>
        </p:nvSpPr>
        <p:spPr>
          <a:xfrm>
            <a:off x="3575050" y="273050"/>
            <a:ext cx="5111750" cy="5853113"/>
          </a:xfrm>
          <a:prstGeom prst="rect">
            <a:avLst/>
          </a:prstGeom>
          <a:solidFill>
            <a:schemeClr val="lt1"/>
          </a:solidFill>
          <a:ln w="38100" cap="flat" cmpd="sng">
            <a:solidFill>
              <a:schemeClr val="accent5"/>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57" name="Google Shape;157;p32"/>
          <p:cNvSpPr txBox="1">
            <a:spLocks noGrp="1"/>
          </p:cNvSpPr>
          <p:nvPr>
            <p:ph type="body" idx="2"/>
          </p:nvPr>
        </p:nvSpPr>
        <p:spPr>
          <a:xfrm>
            <a:off x="457200" y="1435100"/>
            <a:ext cx="3008313" cy="4691063"/>
          </a:xfrm>
          <a:prstGeom prst="rect">
            <a:avLst/>
          </a:prstGeom>
          <a:solidFill>
            <a:srgbClr val="E8F7EB"/>
          </a:solidFill>
          <a:ln>
            <a:noFill/>
          </a:ln>
        </p:spPr>
        <p:txBody>
          <a:bodyPr spcFirstLastPara="1" wrap="square" lIns="91425" tIns="45700" rIns="91425" bIns="45700" anchor="t" anchorCtr="0">
            <a:normAutofit/>
          </a:bodyPr>
          <a:lstStyle>
            <a:lvl1pPr marL="457200" lvl="0" indent="-228600" algn="l">
              <a:lnSpc>
                <a:spcPct val="100000"/>
              </a:lnSpc>
              <a:spcBef>
                <a:spcPts val="480"/>
              </a:spcBef>
              <a:spcAft>
                <a:spcPts val="0"/>
              </a:spcAft>
              <a:buClr>
                <a:schemeClr val="dk1"/>
              </a:buClr>
              <a:buSzPts val="2400"/>
              <a:buNone/>
              <a:defRPr sz="2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58" name="Google Shape;158;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61" name="Google Shape;161;p32"/>
          <p:cNvSpPr/>
          <p:nvPr/>
        </p:nvSpPr>
        <p:spPr>
          <a:xfrm>
            <a:off x="457200" y="273362"/>
            <a:ext cx="457200" cy="11612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62" name="Google Shape;162;p32"/>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3"/>
        <p:cNvGrpSpPr/>
        <p:nvPr/>
      </p:nvGrpSpPr>
      <p:grpSpPr>
        <a:xfrm>
          <a:off x="0" y="0"/>
          <a:ext cx="0" cy="0"/>
          <a:chOff x="0" y="0"/>
          <a:chExt cx="0" cy="0"/>
        </a:xfrm>
      </p:grpSpPr>
      <p:sp>
        <p:nvSpPr>
          <p:cNvPr id="164" name="Google Shape;164;p33"/>
          <p:cNvSpPr txBox="1">
            <a:spLocks noGrp="1"/>
          </p:cNvSpPr>
          <p:nvPr>
            <p:ph type="title"/>
          </p:nvPr>
        </p:nvSpPr>
        <p:spPr>
          <a:xfrm>
            <a:off x="2743200" y="4800600"/>
            <a:ext cx="4535488" cy="566738"/>
          </a:xfrm>
          <a:prstGeom prst="rect">
            <a:avLst/>
          </a:prstGeom>
          <a:solidFill>
            <a:schemeClr val="lt1"/>
          </a:solid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33"/>
          <p:cNvSpPr>
            <a:spLocks noGrp="1"/>
          </p:cNvSpPr>
          <p:nvPr>
            <p:ph type="pic" idx="2"/>
          </p:nvPr>
        </p:nvSpPr>
        <p:spPr>
          <a:xfrm>
            <a:off x="1792288" y="612775"/>
            <a:ext cx="5486400" cy="4114800"/>
          </a:xfrm>
          <a:prstGeom prst="rect">
            <a:avLst/>
          </a:prstGeom>
          <a:solidFill>
            <a:schemeClr val="lt1"/>
          </a:solidFill>
          <a:ln w="57150" cap="flat" cmpd="sng">
            <a:solidFill>
              <a:schemeClr val="accent5"/>
            </a:solidFill>
            <a:prstDash val="dash"/>
            <a:round/>
            <a:headEnd type="none" w="sm" len="sm"/>
            <a:tailEnd type="none" w="sm" len="sm"/>
          </a:ln>
        </p:spPr>
      </p:sp>
      <p:sp>
        <p:nvSpPr>
          <p:cNvPr id="166" name="Google Shape;166;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69" name="Google Shape;169;p33"/>
          <p:cNvSpPr/>
          <p:nvPr/>
        </p:nvSpPr>
        <p:spPr>
          <a:xfrm>
            <a:off x="1828800" y="4800600"/>
            <a:ext cx="914400" cy="609600"/>
          </a:xfrm>
          <a:prstGeom prst="rect">
            <a:avLst/>
          </a:prstGeom>
          <a:solidFill>
            <a:srgbClr val="A9DC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70" name="Google Shape;170;p33"/>
          <p:cNvSpPr txBox="1">
            <a:spLocks noGrp="1"/>
          </p:cNvSpPr>
          <p:nvPr>
            <p:ph type="body" idx="1"/>
          </p:nvPr>
        </p:nvSpPr>
        <p:spPr>
          <a:xfrm>
            <a:off x="1828800" y="5368925"/>
            <a:ext cx="5449888" cy="804862"/>
          </a:xfrm>
          <a:prstGeom prst="rect">
            <a:avLst/>
          </a:prstGeom>
          <a:solidFill>
            <a:srgbClr val="E5E5E5"/>
          </a:solid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pic>
        <p:nvPicPr>
          <p:cNvPr id="171" name="Google Shape;171;p33"/>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2"/>
        <p:cNvGrpSpPr/>
        <p:nvPr/>
      </p:nvGrpSpPr>
      <p:grpSpPr>
        <a:xfrm>
          <a:off x="0" y="0"/>
          <a:ext cx="0" cy="0"/>
          <a:chOff x="0" y="0"/>
          <a:chExt cx="0" cy="0"/>
        </a:xfrm>
      </p:grpSpPr>
      <p:pic>
        <p:nvPicPr>
          <p:cNvPr id="23" name="Google Shape;23;p37" descr="Decorative image of smiling professionals" title="Decorative image"/>
          <p:cNvPicPr preferRelativeResize="0"/>
          <p:nvPr/>
        </p:nvPicPr>
        <p:blipFill rotWithShape="1">
          <a:blip r:embed="rId2">
            <a:alphaModFix/>
          </a:blip>
          <a:srcRect/>
          <a:stretch/>
        </p:blipFill>
        <p:spPr>
          <a:xfrm>
            <a:off x="0" y="1596854"/>
            <a:ext cx="9147018" cy="2769116"/>
          </a:xfrm>
          <a:prstGeom prst="rect">
            <a:avLst/>
          </a:prstGeom>
          <a:noFill/>
          <a:ln>
            <a:noFill/>
          </a:ln>
        </p:spPr>
      </p:pic>
      <p:sp>
        <p:nvSpPr>
          <p:cNvPr id="24" name="Google Shape;24;p37"/>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6" name="Google Shape;26;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9" name="Google Shape;29;p37"/>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72"/>
        <p:cNvGrpSpPr/>
        <p:nvPr/>
      </p:nvGrpSpPr>
      <p:grpSpPr>
        <a:xfrm>
          <a:off x="0" y="0"/>
          <a:ext cx="0" cy="0"/>
          <a:chOff x="0" y="0"/>
          <a:chExt cx="0" cy="0"/>
        </a:xfrm>
      </p:grpSpPr>
      <p:pic>
        <p:nvPicPr>
          <p:cNvPr id="173" name="Google Shape;173;p34" descr="Decorative image of kids smiling" title="Decorative image"/>
          <p:cNvPicPr preferRelativeResize="0"/>
          <p:nvPr/>
        </p:nvPicPr>
        <p:blipFill rotWithShape="1">
          <a:blip r:embed="rId2">
            <a:alphaModFix/>
          </a:blip>
          <a:srcRect/>
          <a:stretch/>
        </p:blipFill>
        <p:spPr>
          <a:xfrm>
            <a:off x="0" y="1873765"/>
            <a:ext cx="9147018" cy="2215293"/>
          </a:xfrm>
          <a:prstGeom prst="rect">
            <a:avLst/>
          </a:prstGeom>
          <a:noFill/>
          <a:ln>
            <a:noFill/>
          </a:ln>
        </p:spPr>
      </p:pic>
      <p:sp>
        <p:nvSpPr>
          <p:cNvPr id="174" name="Google Shape;174;p34"/>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34"/>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76" name="Google Shape;176;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79" name="Google Shape;179;p34"/>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80"/>
        <p:cNvGrpSpPr/>
        <p:nvPr/>
      </p:nvGrpSpPr>
      <p:grpSpPr>
        <a:xfrm>
          <a:off x="0" y="0"/>
          <a:ext cx="0" cy="0"/>
          <a:chOff x="0" y="0"/>
          <a:chExt cx="0" cy="0"/>
        </a:xfrm>
      </p:grpSpPr>
      <p:pic>
        <p:nvPicPr>
          <p:cNvPr id="181" name="Google Shape;181;p36" descr="Decorative image of professionals around a computer"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182" name="Google Shape;182;p36"/>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36"/>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4" name="Google Shape;184;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87" name="Google Shape;187;p36"/>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88"/>
        <p:cNvGrpSpPr/>
        <p:nvPr/>
      </p:nvGrpSpPr>
      <p:grpSpPr>
        <a:xfrm>
          <a:off x="0" y="0"/>
          <a:ext cx="0" cy="0"/>
          <a:chOff x="0" y="0"/>
          <a:chExt cx="0" cy="0"/>
        </a:xfrm>
      </p:grpSpPr>
      <p:sp>
        <p:nvSpPr>
          <p:cNvPr id="189" name="Google Shape;189;p38"/>
          <p:cNvSpPr txBox="1">
            <a:spLocks noGrp="1"/>
          </p:cNvSpPr>
          <p:nvPr>
            <p:ph type="ctrTitle"/>
          </p:nvPr>
        </p:nvSpPr>
        <p:spPr>
          <a:xfrm>
            <a:off x="928464" y="1600200"/>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p38"/>
          <p:cNvSpPr txBox="1">
            <a:spLocks noGrp="1"/>
          </p:cNvSpPr>
          <p:nvPr>
            <p:ph type="subTitle" idx="1"/>
          </p:nvPr>
        </p:nvSpPr>
        <p:spPr>
          <a:xfrm>
            <a:off x="1348319" y="3429000"/>
            <a:ext cx="6400800" cy="914400"/>
          </a:xfrm>
          <a:prstGeom prst="rect">
            <a:avLst/>
          </a:prstGeom>
          <a:solidFill>
            <a:schemeClr val="lt1">
              <a:alpha val="67058"/>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91" name="Google Shape;191;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94" name="Google Shape;194;p38"/>
          <p:cNvPicPr preferRelativeResize="0"/>
          <p:nvPr/>
        </p:nvPicPr>
        <p:blipFill rotWithShape="1">
          <a:blip r:embed="rId2">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95"/>
        <p:cNvGrpSpPr/>
        <p:nvPr/>
      </p:nvGrpSpPr>
      <p:grpSpPr>
        <a:xfrm>
          <a:off x="0" y="0"/>
          <a:ext cx="0" cy="0"/>
          <a:chOff x="0" y="0"/>
          <a:chExt cx="0" cy="0"/>
        </a:xfrm>
      </p:grpSpPr>
      <p:sp>
        <p:nvSpPr>
          <p:cNvPr id="196" name="Google Shape;196;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p39"/>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8" name="Google Shape;198;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01"/>
        <p:cNvGrpSpPr/>
        <p:nvPr/>
      </p:nvGrpSpPr>
      <p:grpSpPr>
        <a:xfrm>
          <a:off x="0" y="0"/>
          <a:ext cx="0" cy="0"/>
          <a:chOff x="0" y="0"/>
          <a:chExt cx="0" cy="0"/>
        </a:xfrm>
      </p:grpSpPr>
      <p:sp>
        <p:nvSpPr>
          <p:cNvPr id="202" name="Google Shape;202;p40"/>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4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4" name="Google Shape;204;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30"/>
        <p:cNvGrpSpPr/>
        <p:nvPr/>
      </p:nvGrpSpPr>
      <p:grpSpPr>
        <a:xfrm>
          <a:off x="0" y="0"/>
          <a:ext cx="0" cy="0"/>
          <a:chOff x="0" y="0"/>
          <a:chExt cx="0" cy="0"/>
        </a:xfrm>
      </p:grpSpPr>
      <p:pic>
        <p:nvPicPr>
          <p:cNvPr id="31" name="Google Shape;31;p35" descr="Decorative image of teenage students sitting around a table"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32" name="Google Shape;32;p35"/>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5"/>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4" name="Google Shape;34;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37" name="Google Shape;37;p35"/>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One Content">
  <p:cSld name="3_One Content">
    <p:spTree>
      <p:nvGrpSpPr>
        <p:cNvPr id="1" name="Shape 38"/>
        <p:cNvGrpSpPr/>
        <p:nvPr/>
      </p:nvGrpSpPr>
      <p:grpSpPr>
        <a:xfrm>
          <a:off x="0" y="0"/>
          <a:ext cx="0" cy="0"/>
          <a:chOff x="0" y="0"/>
          <a:chExt cx="0" cy="0"/>
        </a:xfrm>
      </p:grpSpPr>
      <p:sp>
        <p:nvSpPr>
          <p:cNvPr id="39" name="Google Shape;39;p21"/>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1"/>
          <p:cNvSpPr txBox="1">
            <a:spLocks noGrp="1"/>
          </p:cNvSpPr>
          <p:nvPr>
            <p:ph type="body" idx="1"/>
          </p:nvPr>
        </p:nvSpPr>
        <p:spPr>
          <a:xfrm>
            <a:off x="457200" y="1600200"/>
            <a:ext cx="8229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44" name="Google Shape;44;p21" descr="Decorative image of professionals around a computer" title="Decorative image"/>
          <p:cNvPicPr preferRelativeResize="0"/>
          <p:nvPr/>
        </p:nvPicPr>
        <p:blipFill rotWithShape="1">
          <a:blip r:embed="rId2">
            <a:alphaModFix/>
          </a:blip>
          <a:srcRect t="5950" b="16056"/>
          <a:stretch/>
        </p:blipFill>
        <p:spPr>
          <a:xfrm>
            <a:off x="0" y="5130800"/>
            <a:ext cx="9144000" cy="1727200"/>
          </a:xfrm>
          <a:prstGeom prst="rect">
            <a:avLst/>
          </a:prstGeom>
          <a:noFill/>
          <a:ln w="38100" cap="flat" cmpd="sng">
            <a:solidFill>
              <a:schemeClr val="accent5"/>
            </a:solidFill>
            <a:prstDash val="dash"/>
            <a:round/>
            <a:headEnd type="none" w="sm" len="sm"/>
            <a:tailEnd type="none" w="sm" len="sm"/>
          </a:ln>
        </p:spPr>
      </p:pic>
      <p:pic>
        <p:nvPicPr>
          <p:cNvPr id="45" name="Google Shape;45;p21"/>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29"/>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51" name="Google Shape;51;p29"/>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52"/>
        <p:cNvGrpSpPr/>
        <p:nvPr/>
      </p:nvGrpSpPr>
      <p:grpSpPr>
        <a:xfrm>
          <a:off x="0" y="0"/>
          <a:ext cx="0" cy="0"/>
          <a:chOff x="0" y="0"/>
          <a:chExt cx="0" cy="0"/>
        </a:xfrm>
      </p:grpSpPr>
      <p:sp>
        <p:nvSpPr>
          <p:cNvPr id="53" name="Google Shape;53;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56" name="Google Shape;56;p30"/>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AUTOLAYOUT">
    <p:bg>
      <p:bgPr>
        <a:solidFill>
          <a:srgbClr val="FFFFFF"/>
        </a:solidFill>
        <a:effectLst/>
      </p:bgPr>
    </p:bg>
    <p:spTree>
      <p:nvGrpSpPr>
        <p:cNvPr id="1" name="Shape 57"/>
        <p:cNvGrpSpPr/>
        <p:nvPr/>
      </p:nvGrpSpPr>
      <p:grpSpPr>
        <a:xfrm>
          <a:off x="0" y="0"/>
          <a:ext cx="0" cy="0"/>
          <a:chOff x="0" y="0"/>
          <a:chExt cx="0" cy="0"/>
        </a:xfrm>
      </p:grpSpPr>
      <p:sp>
        <p:nvSpPr>
          <p:cNvPr id="58" name="Google Shape;58;g8bda1d8bbd_0_398"/>
          <p:cNvSpPr/>
          <p:nvPr/>
        </p:nvSpPr>
        <p:spPr>
          <a:xfrm>
            <a:off x="0" y="0"/>
            <a:ext cx="9144000" cy="6858000"/>
          </a:xfrm>
          <a:prstGeom prst="rect">
            <a:avLst/>
          </a:prstGeom>
          <a:solidFill>
            <a:srgbClr val="C5E7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g8bda1d8bbd_0_398"/>
          <p:cNvSpPr/>
          <p:nvPr/>
        </p:nvSpPr>
        <p:spPr>
          <a:xfrm>
            <a:off x="3047650" y="0"/>
            <a:ext cx="6096300" cy="6858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g8bda1d8bbd_0_398"/>
          <p:cNvSpPr/>
          <p:nvPr/>
        </p:nvSpPr>
        <p:spPr>
          <a:xfrm>
            <a:off x="205218" y="268390"/>
            <a:ext cx="408900" cy="509100"/>
          </a:xfrm>
          <a:prstGeom prst="flowChartDelay">
            <a:avLst/>
          </a:prstGeom>
          <a:solidFill>
            <a:srgbClr val="C5E7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g8bda1d8bbd_0_398"/>
          <p:cNvSpPr/>
          <p:nvPr/>
        </p:nvSpPr>
        <p:spPr>
          <a:xfrm>
            <a:off x="205218" y="268390"/>
            <a:ext cx="408900" cy="509100"/>
          </a:xfrm>
          <a:prstGeom prst="flowChartDelay">
            <a:avLst/>
          </a:prstGeom>
          <a:solidFill>
            <a:srgbClr val="FFFFF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g8bda1d8bbd_0_398"/>
          <p:cNvSpPr/>
          <p:nvPr/>
        </p:nvSpPr>
        <p:spPr>
          <a:xfrm>
            <a:off x="100882" y="268390"/>
            <a:ext cx="408900" cy="509100"/>
          </a:xfrm>
          <a:prstGeom prst="flowChartDelay">
            <a:avLst/>
          </a:prstGeom>
          <a:solidFill>
            <a:srgbClr val="C5E7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g8bda1d8bbd_0_398"/>
          <p:cNvSpPr/>
          <p:nvPr/>
        </p:nvSpPr>
        <p:spPr>
          <a:xfrm>
            <a:off x="100882" y="268390"/>
            <a:ext cx="408900" cy="509100"/>
          </a:xfrm>
          <a:prstGeom prst="flowChartDelay">
            <a:avLst/>
          </a:prstGeom>
          <a:solidFill>
            <a:srgbClr val="FFFFFF">
              <a:alpha val="1803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g8bda1d8bbd_0_398"/>
          <p:cNvSpPr/>
          <p:nvPr/>
        </p:nvSpPr>
        <p:spPr>
          <a:xfrm>
            <a:off x="319" y="268390"/>
            <a:ext cx="408900" cy="509100"/>
          </a:xfrm>
          <a:prstGeom prst="flowChartDelay">
            <a:avLst/>
          </a:prstGeom>
          <a:solidFill>
            <a:srgbClr val="C5E7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g8bda1d8bbd_0_398"/>
          <p:cNvSpPr/>
          <p:nvPr/>
        </p:nvSpPr>
        <p:spPr>
          <a:xfrm>
            <a:off x="319" y="268390"/>
            <a:ext cx="408900" cy="509100"/>
          </a:xfrm>
          <a:prstGeom prst="flowChartDelay">
            <a:avLst/>
          </a:prstGeom>
          <a:solidFill>
            <a:srgbClr val="FFFFFF">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g8bda1d8bbd_0_398"/>
          <p:cNvSpPr txBox="1">
            <a:spLocks noGrp="1"/>
          </p:cNvSpPr>
          <p:nvPr>
            <p:ph type="title"/>
          </p:nvPr>
        </p:nvSpPr>
        <p:spPr>
          <a:xfrm>
            <a:off x="233600" y="1106067"/>
            <a:ext cx="2566200" cy="11901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4000"/>
              <a:buNone/>
              <a:defRPr sz="2100" b="1">
                <a:solidFill>
                  <a:schemeClr val="lt1"/>
                </a:solidFill>
              </a:defRPr>
            </a:lvl1pPr>
            <a:lvl2pPr lvl="1" algn="l">
              <a:lnSpc>
                <a:spcPct val="100000"/>
              </a:lnSpc>
              <a:spcBef>
                <a:spcPts val="0"/>
              </a:spcBef>
              <a:spcAft>
                <a:spcPts val="0"/>
              </a:spcAft>
              <a:buSzPts val="1400"/>
              <a:buNone/>
              <a:defRPr sz="2100" b="1">
                <a:solidFill>
                  <a:schemeClr val="lt1"/>
                </a:solidFill>
              </a:defRPr>
            </a:lvl2pPr>
            <a:lvl3pPr lvl="2" algn="l">
              <a:lnSpc>
                <a:spcPct val="100000"/>
              </a:lnSpc>
              <a:spcBef>
                <a:spcPts val="0"/>
              </a:spcBef>
              <a:spcAft>
                <a:spcPts val="0"/>
              </a:spcAft>
              <a:buSzPts val="1400"/>
              <a:buNone/>
              <a:defRPr sz="2100" b="1">
                <a:solidFill>
                  <a:schemeClr val="lt1"/>
                </a:solidFill>
              </a:defRPr>
            </a:lvl3pPr>
            <a:lvl4pPr lvl="3" algn="l">
              <a:lnSpc>
                <a:spcPct val="100000"/>
              </a:lnSpc>
              <a:spcBef>
                <a:spcPts val="0"/>
              </a:spcBef>
              <a:spcAft>
                <a:spcPts val="0"/>
              </a:spcAft>
              <a:buSzPts val="1400"/>
              <a:buNone/>
              <a:defRPr sz="2100" b="1">
                <a:solidFill>
                  <a:schemeClr val="lt1"/>
                </a:solidFill>
              </a:defRPr>
            </a:lvl4pPr>
            <a:lvl5pPr lvl="4" algn="l">
              <a:lnSpc>
                <a:spcPct val="100000"/>
              </a:lnSpc>
              <a:spcBef>
                <a:spcPts val="0"/>
              </a:spcBef>
              <a:spcAft>
                <a:spcPts val="0"/>
              </a:spcAft>
              <a:buSzPts val="1400"/>
              <a:buNone/>
              <a:defRPr sz="2100" b="1">
                <a:solidFill>
                  <a:schemeClr val="lt1"/>
                </a:solidFill>
              </a:defRPr>
            </a:lvl5pPr>
            <a:lvl6pPr lvl="5" algn="l">
              <a:lnSpc>
                <a:spcPct val="100000"/>
              </a:lnSpc>
              <a:spcBef>
                <a:spcPts val="0"/>
              </a:spcBef>
              <a:spcAft>
                <a:spcPts val="0"/>
              </a:spcAft>
              <a:buSzPts val="1400"/>
              <a:buNone/>
              <a:defRPr sz="2100" b="1">
                <a:solidFill>
                  <a:schemeClr val="lt1"/>
                </a:solidFill>
              </a:defRPr>
            </a:lvl6pPr>
            <a:lvl7pPr lvl="6" algn="l">
              <a:lnSpc>
                <a:spcPct val="100000"/>
              </a:lnSpc>
              <a:spcBef>
                <a:spcPts val="0"/>
              </a:spcBef>
              <a:spcAft>
                <a:spcPts val="0"/>
              </a:spcAft>
              <a:buSzPts val="1400"/>
              <a:buNone/>
              <a:defRPr sz="2100" b="1">
                <a:solidFill>
                  <a:schemeClr val="lt1"/>
                </a:solidFill>
              </a:defRPr>
            </a:lvl7pPr>
            <a:lvl8pPr lvl="7" algn="l">
              <a:lnSpc>
                <a:spcPct val="100000"/>
              </a:lnSpc>
              <a:spcBef>
                <a:spcPts val="0"/>
              </a:spcBef>
              <a:spcAft>
                <a:spcPts val="0"/>
              </a:spcAft>
              <a:buSzPts val="1400"/>
              <a:buNone/>
              <a:defRPr sz="2100" b="1">
                <a:solidFill>
                  <a:schemeClr val="lt1"/>
                </a:solidFill>
              </a:defRPr>
            </a:lvl8pPr>
            <a:lvl9pPr lvl="8" algn="l">
              <a:lnSpc>
                <a:spcPct val="100000"/>
              </a:lnSpc>
              <a:spcBef>
                <a:spcPts val="0"/>
              </a:spcBef>
              <a:spcAft>
                <a:spcPts val="0"/>
              </a:spcAft>
              <a:buSzPts val="1400"/>
              <a:buNone/>
              <a:defRPr sz="2100" b="1">
                <a:solidFill>
                  <a:schemeClr val="lt1"/>
                </a:solidFill>
              </a:defRPr>
            </a:lvl9pPr>
          </a:lstStyle>
          <a:p>
            <a:endParaRPr/>
          </a:p>
        </p:txBody>
      </p:sp>
      <p:sp>
        <p:nvSpPr>
          <p:cNvPr id="67" name="Google Shape;67;g8bda1d8bbd_0_398"/>
          <p:cNvSpPr txBox="1">
            <a:spLocks noGrp="1"/>
          </p:cNvSpPr>
          <p:nvPr>
            <p:ph type="body" idx="1"/>
          </p:nvPr>
        </p:nvSpPr>
        <p:spPr>
          <a:xfrm>
            <a:off x="233600" y="2397733"/>
            <a:ext cx="2566200" cy="3969600"/>
          </a:xfrm>
          <a:prstGeom prst="rect">
            <a:avLst/>
          </a:prstGeom>
          <a:noFill/>
          <a:ln>
            <a:noFill/>
          </a:ln>
        </p:spPr>
        <p:txBody>
          <a:bodyPr spcFirstLastPara="1" wrap="square" lIns="91425" tIns="45700" rIns="91425" bIns="45700" anchor="t" anchorCtr="0">
            <a:noAutofit/>
          </a:bodyPr>
          <a:lstStyle>
            <a:lvl1pPr marL="457200" lvl="0" indent="-317500" algn="l">
              <a:lnSpc>
                <a:spcPct val="115000"/>
              </a:lnSpc>
              <a:spcBef>
                <a:spcPts val="640"/>
              </a:spcBef>
              <a:spcAft>
                <a:spcPts val="0"/>
              </a:spcAft>
              <a:buClr>
                <a:schemeClr val="lt1"/>
              </a:buClr>
              <a:buSzPts val="1400"/>
              <a:buChar char="•"/>
              <a:defRPr sz="1400">
                <a:solidFill>
                  <a:schemeClr val="lt1"/>
                </a:solidFill>
              </a:defRPr>
            </a:lvl1pPr>
            <a:lvl2pPr marL="914400" lvl="1" indent="-304800" algn="l">
              <a:lnSpc>
                <a:spcPct val="115000"/>
              </a:lnSpc>
              <a:spcBef>
                <a:spcPts val="1600"/>
              </a:spcBef>
              <a:spcAft>
                <a:spcPts val="0"/>
              </a:spcAft>
              <a:buClr>
                <a:schemeClr val="lt1"/>
              </a:buClr>
              <a:buSzPts val="1200"/>
              <a:buChar char="–"/>
              <a:defRPr sz="1200">
                <a:solidFill>
                  <a:schemeClr val="lt1"/>
                </a:solidFill>
              </a:defRPr>
            </a:lvl2pPr>
            <a:lvl3pPr marL="1371600" lvl="2" indent="-304800" algn="l">
              <a:lnSpc>
                <a:spcPct val="115000"/>
              </a:lnSpc>
              <a:spcBef>
                <a:spcPts val="1600"/>
              </a:spcBef>
              <a:spcAft>
                <a:spcPts val="0"/>
              </a:spcAft>
              <a:buClr>
                <a:schemeClr val="lt1"/>
              </a:buClr>
              <a:buSzPts val="1200"/>
              <a:buChar char="•"/>
              <a:defRPr sz="1200">
                <a:solidFill>
                  <a:schemeClr val="lt1"/>
                </a:solidFill>
              </a:defRPr>
            </a:lvl3pPr>
            <a:lvl4pPr marL="1828800" lvl="3" indent="-304800" algn="l">
              <a:lnSpc>
                <a:spcPct val="115000"/>
              </a:lnSpc>
              <a:spcBef>
                <a:spcPts val="1600"/>
              </a:spcBef>
              <a:spcAft>
                <a:spcPts val="0"/>
              </a:spcAft>
              <a:buClr>
                <a:schemeClr val="lt1"/>
              </a:buClr>
              <a:buSzPts val="1200"/>
              <a:buChar char="–"/>
              <a:defRPr sz="1200">
                <a:solidFill>
                  <a:schemeClr val="lt1"/>
                </a:solidFill>
              </a:defRPr>
            </a:lvl4pPr>
            <a:lvl5pPr marL="2286000" lvl="4" indent="-304800" algn="l">
              <a:lnSpc>
                <a:spcPct val="115000"/>
              </a:lnSpc>
              <a:spcBef>
                <a:spcPts val="1600"/>
              </a:spcBef>
              <a:spcAft>
                <a:spcPts val="0"/>
              </a:spcAft>
              <a:buClr>
                <a:schemeClr val="lt1"/>
              </a:buClr>
              <a:buSzPts val="1200"/>
              <a:buChar char="»"/>
              <a:defRPr sz="1200">
                <a:solidFill>
                  <a:schemeClr val="lt1"/>
                </a:solidFill>
              </a:defRPr>
            </a:lvl5pPr>
            <a:lvl6pPr marL="2743200" lvl="5" indent="-304800" algn="l">
              <a:lnSpc>
                <a:spcPct val="115000"/>
              </a:lnSpc>
              <a:spcBef>
                <a:spcPts val="1600"/>
              </a:spcBef>
              <a:spcAft>
                <a:spcPts val="0"/>
              </a:spcAft>
              <a:buClr>
                <a:schemeClr val="lt1"/>
              </a:buClr>
              <a:buSzPts val="1200"/>
              <a:buChar char="•"/>
              <a:defRPr sz="1200">
                <a:solidFill>
                  <a:schemeClr val="lt1"/>
                </a:solidFill>
              </a:defRPr>
            </a:lvl6pPr>
            <a:lvl7pPr marL="3200400" lvl="6" indent="-304800" algn="l">
              <a:lnSpc>
                <a:spcPct val="115000"/>
              </a:lnSpc>
              <a:spcBef>
                <a:spcPts val="1600"/>
              </a:spcBef>
              <a:spcAft>
                <a:spcPts val="0"/>
              </a:spcAft>
              <a:buClr>
                <a:schemeClr val="lt1"/>
              </a:buClr>
              <a:buSzPts val="1200"/>
              <a:buChar char="•"/>
              <a:defRPr sz="1200">
                <a:solidFill>
                  <a:schemeClr val="lt1"/>
                </a:solidFill>
              </a:defRPr>
            </a:lvl7pPr>
            <a:lvl8pPr marL="3657600" lvl="7" indent="-304800" algn="l">
              <a:lnSpc>
                <a:spcPct val="115000"/>
              </a:lnSpc>
              <a:spcBef>
                <a:spcPts val="1600"/>
              </a:spcBef>
              <a:spcAft>
                <a:spcPts val="0"/>
              </a:spcAft>
              <a:buClr>
                <a:schemeClr val="lt1"/>
              </a:buClr>
              <a:buSzPts val="1200"/>
              <a:buChar char="•"/>
              <a:defRPr sz="1200">
                <a:solidFill>
                  <a:schemeClr val="lt1"/>
                </a:solidFill>
              </a:defRPr>
            </a:lvl8pPr>
            <a:lvl9pPr marL="4114800" lvl="8" indent="-304800" algn="l">
              <a:lnSpc>
                <a:spcPct val="115000"/>
              </a:lnSpc>
              <a:spcBef>
                <a:spcPts val="1600"/>
              </a:spcBef>
              <a:spcAft>
                <a:spcPts val="1600"/>
              </a:spcAft>
              <a:buClr>
                <a:schemeClr val="lt1"/>
              </a:buClr>
              <a:buSzPts val="1200"/>
              <a:buChar char="•"/>
              <a:defRPr sz="1200">
                <a:solidFill>
                  <a:schemeClr val="lt1"/>
                </a:solidFill>
              </a:defRPr>
            </a:lvl9pPr>
          </a:lstStyle>
          <a:p>
            <a:endParaRPr/>
          </a:p>
        </p:txBody>
      </p:sp>
      <p:sp>
        <p:nvSpPr>
          <p:cNvPr id="68" name="Google Shape;68;g8bda1d8bbd_0_398"/>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9"/>
        <p:cNvGrpSpPr/>
        <p:nvPr/>
      </p:nvGrpSpPr>
      <p:grpSpPr>
        <a:xfrm>
          <a:off x="0" y="0"/>
          <a:ext cx="0" cy="0"/>
          <a:chOff x="0" y="0"/>
          <a:chExt cx="0" cy="0"/>
        </a:xfrm>
      </p:grpSpPr>
      <p:pic>
        <p:nvPicPr>
          <p:cNvPr id="70" name="Google Shape;70;p18"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71" name="Google Shape;71;p18"/>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8"/>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73" name="Google Shape;73;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76" name="Google Shape;76;p18"/>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One Content">
  <p:cSld name="1_One Conte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0"/>
          <p:cNvSpPr txBox="1">
            <a:spLocks noGrp="1"/>
          </p:cNvSpPr>
          <p:nvPr>
            <p:ph type="body" idx="1"/>
          </p:nvPr>
        </p:nvSpPr>
        <p:spPr>
          <a:xfrm>
            <a:off x="533400" y="1600200"/>
            <a:ext cx="81534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80" name="Google Shape;8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83" name="Google Shape;83;p20" descr="Decorative image of smiling kids"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84" name="Google Shape;84;p20"/>
          <p:cNvPicPr preferRelativeResize="0"/>
          <p:nvPr/>
        </p:nvPicPr>
        <p:blipFill rotWithShape="1">
          <a:blip r:embed="rId3">
            <a:alphaModFix/>
          </a:blip>
          <a:srcRect/>
          <a:stretch/>
        </p:blipFill>
        <p:spPr>
          <a:xfrm>
            <a:off x="76200" y="152400"/>
            <a:ext cx="2590800" cy="124120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12" name="Google Shape;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3" name="Google Shape;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Zzvd3VpNCXE"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s://www.imdetermined.org/quick-links/one-pager/"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edutopia.org/article/take-care-me-list"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thoughtco.com/strategies-for-building-rapport-with-students-3194262"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hyperlink" Target="https://www.edutopia.org/practice/advisory-22-ways-build-relationships-educational-succes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youtu.be/AWliHzJVVeQ"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hyperlink" Target="https://www.edutopia.org/video/power-relationships-schools" TargetMode="External"/><Relationship Id="rId4" Type="http://schemas.openxmlformats.org/officeDocument/2006/relationships/hyperlink" Target="https://youtu.be/DRJYJrs7Fso"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edutopia.org/article/creating-learning-environment-where-all-kids-feel-valued"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hyperlink" Target="https://www.edutopia.org/article/power-positive-communication" TargetMode="External"/><Relationship Id="rId4" Type="http://schemas.openxmlformats.org/officeDocument/2006/relationships/hyperlink" Target="https://www.edutopia.org/article/relationships-matter-more-rule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8" Type="http://schemas.openxmlformats.org/officeDocument/2006/relationships/hyperlink" Target="https://www.thoughtco.com/strategies-for-building-rapport-with-students-3194262" TargetMode="External"/><Relationship Id="rId3" Type="http://schemas.openxmlformats.org/officeDocument/2006/relationships/hyperlink" Target="https://meteoreducation.com/teacher-student-relationships/" TargetMode="External"/><Relationship Id="rId7" Type="http://schemas.openxmlformats.org/officeDocument/2006/relationships/hyperlink" Target="https://www.edutopia.org/article/take-care-me-list"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s://www.imdetermined.org/quick-links/one-pager/" TargetMode="External"/><Relationship Id="rId5" Type="http://schemas.openxmlformats.org/officeDocument/2006/relationships/hyperlink" Target="https://www.youtube.com/watch?v=Zzvd3VpNCXE" TargetMode="External"/><Relationship Id="rId4" Type="http://schemas.openxmlformats.org/officeDocument/2006/relationships/hyperlink" Target="https://visible-learning.org/" TargetMode="External"/><Relationship Id="rId9" Type="http://schemas.openxmlformats.org/officeDocument/2006/relationships/hyperlink" Target="https://www.edutopia.org/practice/advisory-22-ways-build-relationships-educational-success"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edutopia.org/article/power-positive-communication" TargetMode="External"/><Relationship Id="rId3" Type="http://schemas.openxmlformats.org/officeDocument/2006/relationships/hyperlink" Target="https://www.youtube.com/watch?v=AWliHzJVVeQ&amp;feature=youtu.be" TargetMode="External"/><Relationship Id="rId7" Type="http://schemas.openxmlformats.org/officeDocument/2006/relationships/hyperlink" Target="https://www.edutopia.org/article/relationships-matter-more-rules"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hyperlink" Target="https://www.edutopia.org/article/creating-learning-environment-where-all-kids-feel-valued" TargetMode="External"/><Relationship Id="rId5" Type="http://schemas.openxmlformats.org/officeDocument/2006/relationships/hyperlink" Target="https://www.edutopia.org/video/power-relationships-schools" TargetMode="External"/><Relationship Id="rId4" Type="http://schemas.openxmlformats.org/officeDocument/2006/relationships/hyperlink" Target="https://www.youtube.com/watch?v=DRJYJrs7Fso&amp;feature=youtu.b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meteoreducation.com/teacher-student-relationships/"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visible-learning.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211"/>
        <p:cNvGrpSpPr/>
        <p:nvPr/>
      </p:nvGrpSpPr>
      <p:grpSpPr>
        <a:xfrm>
          <a:off x="0" y="0"/>
          <a:ext cx="0" cy="0"/>
          <a:chOff x="0" y="0"/>
          <a:chExt cx="0" cy="0"/>
        </a:xfrm>
      </p:grpSpPr>
      <p:sp>
        <p:nvSpPr>
          <p:cNvPr id="212" name="Google Shape;212;g89b02ff916_0_0"/>
          <p:cNvSpPr txBox="1">
            <a:spLocks noGrp="1"/>
          </p:cNvSpPr>
          <p:nvPr>
            <p:ph type="body" idx="1"/>
          </p:nvPr>
        </p:nvSpPr>
        <p:spPr>
          <a:xfrm>
            <a:off x="228600" y="1487350"/>
            <a:ext cx="8802000" cy="5270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600"/>
              </a:spcBef>
              <a:spcAft>
                <a:spcPts val="0"/>
              </a:spcAft>
              <a:buSzPts val="1800"/>
              <a:buNone/>
            </a:pPr>
            <a:r>
              <a:rPr lang="en-US" sz="2400"/>
              <a:t>This Module was designed to be used in the following manner.</a:t>
            </a:r>
            <a:endParaRPr sz="2400"/>
          </a:p>
          <a:p>
            <a:pPr marL="457200" lvl="0" indent="-381000" algn="l" rtl="0">
              <a:lnSpc>
                <a:spcPct val="115000"/>
              </a:lnSpc>
              <a:spcBef>
                <a:spcPts val="600"/>
              </a:spcBef>
              <a:spcAft>
                <a:spcPts val="0"/>
              </a:spcAft>
              <a:buSzPts val="2400"/>
              <a:buChar char="●"/>
            </a:pPr>
            <a:r>
              <a:rPr lang="en-US" sz="2400"/>
              <a:t>The audience for this Module is division and </a:t>
            </a:r>
            <a:r>
              <a:rPr lang="en-US"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school</a:t>
            </a:r>
            <a:r>
              <a:rPr lang="en-US" sz="2400"/>
              <a:t> teams. </a:t>
            </a:r>
            <a:endParaRPr sz="2400"/>
          </a:p>
          <a:p>
            <a:pPr marL="457200" lvl="0" indent="-381000" algn="l" rtl="0">
              <a:lnSpc>
                <a:spcPct val="115000"/>
              </a:lnSpc>
              <a:spcBef>
                <a:spcPts val="0"/>
              </a:spcBef>
              <a:spcAft>
                <a:spcPts val="0"/>
              </a:spcAft>
              <a:buSzPts val="2400"/>
              <a:buChar char="●"/>
            </a:pPr>
            <a:r>
              <a:rPr lang="en-US" sz="2400"/>
              <a:t>This Module is meant for whole staff, team, and division presentations.</a:t>
            </a:r>
            <a:endParaRPr sz="2400"/>
          </a:p>
          <a:p>
            <a:pPr marL="457200" lvl="0" indent="-381000" algn="l" rtl="0">
              <a:lnSpc>
                <a:spcPct val="115000"/>
              </a:lnSpc>
              <a:spcBef>
                <a:spcPts val="0"/>
              </a:spcBef>
              <a:spcAft>
                <a:spcPts val="0"/>
              </a:spcAft>
              <a:buSzPts val="2400"/>
              <a:buChar char="●"/>
            </a:pPr>
            <a:r>
              <a:rPr lang="en-US" sz="2400"/>
              <a:t>Following this training, participants should complete the </a:t>
            </a:r>
            <a:r>
              <a:rPr lang="en-US" sz="2400" i="1"/>
              <a:t>Action Plan </a:t>
            </a:r>
            <a:r>
              <a:rPr lang="en-US" sz="2400"/>
              <a:t>document to determine next steps.</a:t>
            </a:r>
            <a:endParaRPr sz="2400"/>
          </a:p>
          <a:p>
            <a:pPr marL="457200" lvl="0" indent="-381000" algn="l" rtl="0">
              <a:lnSpc>
                <a:spcPct val="115000"/>
              </a:lnSpc>
              <a:spcBef>
                <a:spcPts val="0"/>
              </a:spcBef>
              <a:spcAft>
                <a:spcPts val="0"/>
              </a:spcAft>
              <a:buSzPts val="2400"/>
              <a:buChar char="●"/>
            </a:pPr>
            <a:r>
              <a:rPr lang="en-US" sz="2400"/>
              <a:t>There are eight sections in this module. Teams are not required to complete all components of the  Modules. Instead, participants will complete only those Modules that fit the needs of their school. </a:t>
            </a:r>
            <a:endParaRPr sz="2400"/>
          </a:p>
          <a:p>
            <a:pPr marL="0" lvl="0" indent="0" algn="l" rtl="0">
              <a:lnSpc>
                <a:spcPct val="100000"/>
              </a:lnSpc>
              <a:spcBef>
                <a:spcPts val="360"/>
              </a:spcBef>
              <a:spcAft>
                <a:spcPts val="0"/>
              </a:spcAft>
              <a:buSzPts val="1800"/>
              <a:buNone/>
            </a:pPr>
            <a:endParaRPr/>
          </a:p>
        </p:txBody>
      </p:sp>
      <p:sp>
        <p:nvSpPr>
          <p:cNvPr id="213" name="Google Shape;213;g89b02ff916_0_0"/>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#1</a:t>
            </a:r>
            <a:endParaRPr>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g7352461cda_2_40" descr="Picture of quote by Jame Comer:  &quot;No significant learning happens without a significant relationship.&quot;&#10;" title="Quote"/>
          <p:cNvPicPr preferRelativeResize="0"/>
          <p:nvPr/>
        </p:nvPicPr>
        <p:blipFill rotWithShape="1">
          <a:blip r:embed="rId3">
            <a:alphaModFix/>
          </a:blip>
          <a:srcRect/>
          <a:stretch/>
        </p:blipFill>
        <p:spPr>
          <a:xfrm>
            <a:off x="888274" y="1875826"/>
            <a:ext cx="7492652" cy="4232956"/>
          </a:xfrm>
          <a:prstGeom prst="rect">
            <a:avLst/>
          </a:prstGeom>
          <a:noFill/>
          <a:ln>
            <a:noFill/>
          </a:ln>
        </p:spPr>
      </p:pic>
      <p:sp>
        <p:nvSpPr>
          <p:cNvPr id="275" name="Google Shape;275;g7352461cda_2_40"/>
          <p:cNvSpPr txBox="1">
            <a:spLocks noGrp="1"/>
          </p:cNvSpPr>
          <p:nvPr>
            <p:ph type="title"/>
          </p:nvPr>
        </p:nvSpPr>
        <p:spPr>
          <a:xfrm>
            <a:off x="228600" y="228600"/>
            <a:ext cx="8686799" cy="1143000"/>
          </a:xfrm>
          <a:prstGeom prst="rect">
            <a:avLst/>
          </a:prstGeom>
          <a:solidFill>
            <a:srgbClr val="A9DCF2">
              <a:alpha val="67058"/>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105775"/>
              </a:buClr>
              <a:buSzPts val="4000"/>
              <a:buFont typeface="Verdana"/>
              <a:buNone/>
            </a:pPr>
            <a:r>
              <a:rPr lang="en-US">
                <a:solidFill>
                  <a:schemeClr val="dk1"/>
                </a:solidFill>
              </a:rPr>
              <a:t>Relationships</a:t>
            </a:r>
            <a:endParaRPr>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g775c265e42_0_4" descr="San Bernardino City Unified School District Demonstration Teachers speak about the importance of getting to know your students in their classrooms, and offer practical suggestions on how this can can be accomplished. &#10;This video is a part of a series of five videos inspired by the PAR (Peer Assistance and Review) Start Strong Training that takes place before every school year with the focus on building relationships.&#10;&#10;For additional ideas or support on how you can build positive relationships with the students in your classroom, please contact a:&#10;TIP Mentor &#10;http://sbcusd.com/district_offices/human_resources_division/employee_development/teacher_development/teacher_induction_program___t_i_p_/meet_the_team/&#10;Demonstration Teacher &#10;http://sbcusd.com/district_offices/human_resources_division/employee_development/teacher_development/demonstration_teacher_program/&#10;PAR Consulting Teacher&#10;http://sbcusd.com/district_offices/human_resources_division/employee_development/teacher_development/peer_assistance_review___p_a_r_/meet_the_team/" title="Relationship Building: Getting To Know Your Students">
            <a:hlinkClick r:id="rId3"/>
          </p:cNvPr>
          <p:cNvPicPr preferRelativeResize="0"/>
          <p:nvPr/>
        </p:nvPicPr>
        <p:blipFill rotWithShape="1">
          <a:blip r:embed="rId4">
            <a:alphaModFix/>
          </a:blip>
          <a:srcRect/>
          <a:stretch/>
        </p:blipFill>
        <p:spPr>
          <a:xfrm>
            <a:off x="1711738" y="1781475"/>
            <a:ext cx="5720525" cy="4290400"/>
          </a:xfrm>
          <a:prstGeom prst="rect">
            <a:avLst/>
          </a:prstGeom>
          <a:noFill/>
          <a:ln>
            <a:noFill/>
          </a:ln>
        </p:spPr>
      </p:pic>
      <p:sp>
        <p:nvSpPr>
          <p:cNvPr id="282" name="Google Shape;282;g775c265e42_0_4"/>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Video: Building Relationships</a:t>
            </a:r>
            <a:endParaRPr>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g775c265e42_0_13" descr="Picture to indicate activity of turn and talk with a partner" title="Turn and Talk"/>
          <p:cNvPicPr preferRelativeResize="0"/>
          <p:nvPr/>
        </p:nvPicPr>
        <p:blipFill rotWithShape="1">
          <a:blip r:embed="rId3">
            <a:alphaModFix/>
          </a:blip>
          <a:srcRect/>
          <a:stretch/>
        </p:blipFill>
        <p:spPr>
          <a:xfrm>
            <a:off x="3085500" y="4106527"/>
            <a:ext cx="3379400" cy="2531275"/>
          </a:xfrm>
          <a:prstGeom prst="rect">
            <a:avLst/>
          </a:prstGeom>
          <a:noFill/>
          <a:ln>
            <a:noFill/>
          </a:ln>
        </p:spPr>
      </p:pic>
      <p:sp>
        <p:nvSpPr>
          <p:cNvPr id="289" name="Google Shape;289;g775c265e42_0_13"/>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2900"/>
              <a:t>What strategies have you used to successfully build relationships?</a:t>
            </a:r>
            <a:endParaRPr sz="2900"/>
          </a:p>
          <a:p>
            <a:pPr marL="0" lvl="0" indent="0" algn="l" rtl="0">
              <a:lnSpc>
                <a:spcPct val="100000"/>
              </a:lnSpc>
              <a:spcBef>
                <a:spcPts val="360"/>
              </a:spcBef>
              <a:spcAft>
                <a:spcPts val="0"/>
              </a:spcAft>
              <a:buSzPts val="1800"/>
              <a:buNone/>
            </a:pPr>
            <a:endParaRPr sz="2900"/>
          </a:p>
          <a:p>
            <a:pPr marL="0" lvl="0" indent="0" algn="l" rtl="0">
              <a:lnSpc>
                <a:spcPct val="100000"/>
              </a:lnSpc>
              <a:spcBef>
                <a:spcPts val="360"/>
              </a:spcBef>
              <a:spcAft>
                <a:spcPts val="0"/>
              </a:spcAft>
              <a:buSzPts val="1800"/>
              <a:buNone/>
            </a:pPr>
            <a:r>
              <a:rPr lang="en-US" sz="2900"/>
              <a:t>What challenges have you faced with to building relationships? </a:t>
            </a:r>
            <a:r>
              <a:rPr lang="en-US"/>
              <a:t> </a:t>
            </a:r>
            <a:endParaRPr/>
          </a:p>
        </p:txBody>
      </p:sp>
      <p:sp>
        <p:nvSpPr>
          <p:cNvPr id="290" name="Google Shape;290;g775c265e42_0_13"/>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Discussion</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7fae8a96bf_0_18"/>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360"/>
              </a:spcBef>
              <a:spcAft>
                <a:spcPts val="0"/>
              </a:spcAft>
              <a:buSzPts val="1400"/>
              <a:buChar char="❏"/>
            </a:pPr>
            <a:r>
              <a:rPr lang="en-US" sz="2800"/>
              <a:t>be intentional about getting to know your students</a:t>
            </a:r>
            <a:endParaRPr sz="2800"/>
          </a:p>
          <a:p>
            <a:pPr marL="457200" lvl="0" indent="0" algn="l" rtl="0">
              <a:lnSpc>
                <a:spcPct val="100000"/>
              </a:lnSpc>
              <a:spcBef>
                <a:spcPts val="360"/>
              </a:spcBef>
              <a:spcAft>
                <a:spcPts val="0"/>
              </a:spcAft>
              <a:buSzPts val="1800"/>
              <a:buNone/>
            </a:pPr>
            <a:endParaRPr sz="2800"/>
          </a:p>
          <a:p>
            <a:pPr marL="457200" lvl="0" indent="-317500" algn="l" rtl="0">
              <a:lnSpc>
                <a:spcPct val="100000"/>
              </a:lnSpc>
              <a:spcBef>
                <a:spcPts val="360"/>
              </a:spcBef>
              <a:spcAft>
                <a:spcPts val="0"/>
              </a:spcAft>
              <a:buSzPts val="1400"/>
              <a:buChar char="❏"/>
            </a:pPr>
            <a:r>
              <a:rPr lang="en-US" sz="2800"/>
              <a:t>interact in a responsive &amp; respectful manner</a:t>
            </a:r>
            <a:endParaRPr sz="2800"/>
          </a:p>
          <a:p>
            <a:pPr marL="457200" lvl="0" indent="0" algn="l" rtl="0">
              <a:lnSpc>
                <a:spcPct val="100000"/>
              </a:lnSpc>
              <a:spcBef>
                <a:spcPts val="360"/>
              </a:spcBef>
              <a:spcAft>
                <a:spcPts val="0"/>
              </a:spcAft>
              <a:buSzPts val="1800"/>
              <a:buNone/>
            </a:pPr>
            <a:endParaRPr sz="2800"/>
          </a:p>
          <a:p>
            <a:pPr marL="457200" lvl="0" indent="-317500" algn="l" rtl="0">
              <a:lnSpc>
                <a:spcPct val="100000"/>
              </a:lnSpc>
              <a:spcBef>
                <a:spcPts val="360"/>
              </a:spcBef>
              <a:spcAft>
                <a:spcPts val="0"/>
              </a:spcAft>
              <a:buSzPts val="1400"/>
              <a:buChar char="❏"/>
            </a:pPr>
            <a:r>
              <a:rPr lang="en-US" sz="2800"/>
              <a:t>be authentic with students</a:t>
            </a:r>
            <a:endParaRPr sz="2800"/>
          </a:p>
        </p:txBody>
      </p:sp>
      <p:sp>
        <p:nvSpPr>
          <p:cNvPr id="297" name="Google Shape;297;g7fae8a96bf_0_18"/>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Key Considerations</a:t>
            </a:r>
            <a:endParaRPr>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8fdc763dc4_0_15"/>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a:t>Dynamism - Look and sound passionate and prepared</a:t>
            </a:r>
            <a:endParaRPr/>
          </a:p>
          <a:p>
            <a:pPr marL="457200" lvl="0" indent="-342900" algn="l" rtl="0">
              <a:lnSpc>
                <a:spcPct val="100000"/>
              </a:lnSpc>
              <a:spcBef>
                <a:spcPts val="0"/>
              </a:spcBef>
              <a:spcAft>
                <a:spcPts val="0"/>
              </a:spcAft>
              <a:buSzPts val="1800"/>
              <a:buChar char="●"/>
            </a:pPr>
            <a:r>
              <a:rPr lang="en-US"/>
              <a:t>Immediacy - Accessibility and relatability</a:t>
            </a:r>
            <a:endParaRPr/>
          </a:p>
          <a:p>
            <a:pPr marL="457200" lvl="0" indent="-342900" algn="l" rtl="0">
              <a:lnSpc>
                <a:spcPct val="100000"/>
              </a:lnSpc>
              <a:spcBef>
                <a:spcPts val="0"/>
              </a:spcBef>
              <a:spcAft>
                <a:spcPts val="0"/>
              </a:spcAft>
              <a:buSzPts val="1800"/>
              <a:buChar char="●"/>
            </a:pPr>
            <a:r>
              <a:rPr lang="en-US"/>
              <a:t>Connection</a:t>
            </a:r>
            <a:endParaRPr/>
          </a:p>
          <a:p>
            <a:pPr marL="457200" lvl="0" indent="-342900" algn="l" rtl="0">
              <a:lnSpc>
                <a:spcPct val="100000"/>
              </a:lnSpc>
              <a:spcBef>
                <a:spcPts val="0"/>
              </a:spcBef>
              <a:spcAft>
                <a:spcPts val="0"/>
              </a:spcAft>
              <a:buSzPts val="1800"/>
              <a:buChar char="●"/>
            </a:pPr>
            <a:r>
              <a:rPr lang="en-US"/>
              <a:t>Teacher clarity</a:t>
            </a:r>
            <a:endParaRPr/>
          </a:p>
          <a:p>
            <a:pPr marL="457200" lvl="0" indent="-342900" algn="l" rtl="0">
              <a:lnSpc>
                <a:spcPct val="100000"/>
              </a:lnSpc>
              <a:spcBef>
                <a:spcPts val="0"/>
              </a:spcBef>
              <a:spcAft>
                <a:spcPts val="0"/>
              </a:spcAft>
              <a:buSzPts val="1800"/>
              <a:buChar char="●"/>
            </a:pPr>
            <a:r>
              <a:rPr lang="en-US"/>
              <a:t>Engagement</a:t>
            </a:r>
            <a:endParaRPr/>
          </a:p>
          <a:p>
            <a:pPr marL="457200" lvl="0" indent="-342900" algn="l" rtl="0">
              <a:lnSpc>
                <a:spcPct val="100000"/>
              </a:lnSpc>
              <a:spcBef>
                <a:spcPts val="0"/>
              </a:spcBef>
              <a:spcAft>
                <a:spcPts val="0"/>
              </a:spcAft>
              <a:buSzPts val="1800"/>
              <a:buChar char="●"/>
            </a:pPr>
            <a:r>
              <a:rPr lang="en-US"/>
              <a:t>Feedback</a:t>
            </a:r>
            <a:endParaRPr/>
          </a:p>
          <a:p>
            <a:pPr marL="0" lvl="0" indent="0" algn="l" rtl="0">
              <a:lnSpc>
                <a:spcPct val="100000"/>
              </a:lnSpc>
              <a:spcBef>
                <a:spcPts val="360"/>
              </a:spcBef>
              <a:spcAft>
                <a:spcPts val="0"/>
              </a:spcAft>
              <a:buSzPts val="1800"/>
              <a:buNone/>
            </a:pPr>
            <a:endParaRPr/>
          </a:p>
          <a:p>
            <a:pPr marL="0" lvl="0" indent="0" algn="l" rtl="0">
              <a:lnSpc>
                <a:spcPct val="100000"/>
              </a:lnSpc>
              <a:spcBef>
                <a:spcPts val="360"/>
              </a:spcBef>
              <a:spcAft>
                <a:spcPts val="0"/>
              </a:spcAft>
              <a:buSzPts val="1800"/>
              <a:buNone/>
            </a:pPr>
            <a:endParaRPr/>
          </a:p>
        </p:txBody>
      </p:sp>
      <p:sp>
        <p:nvSpPr>
          <p:cNvPr id="304" name="Google Shape;304;g8fdc763dc4_0_15"/>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Building Relationships from a Distance</a:t>
            </a:r>
            <a:endParaRPr>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8bda1d8bbd_0_1"/>
          <p:cNvSpPr txBox="1">
            <a:spLocks noGrp="1"/>
          </p:cNvSpPr>
          <p:nvPr>
            <p:ph type="ctrTitle"/>
          </p:nvPr>
        </p:nvSpPr>
        <p:spPr>
          <a:xfrm>
            <a:off x="953254" y="3671154"/>
            <a:ext cx="7240500" cy="1470000"/>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400"/>
              <a:buNone/>
            </a:pPr>
            <a:r>
              <a:rPr lang="en-US" sz="4000">
                <a:solidFill>
                  <a:srgbClr val="000000"/>
                </a:solidFill>
              </a:rPr>
              <a:t>Strategies to Build Relationships</a:t>
            </a:r>
            <a:endParaRPr>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g8ee2b04e2e_0_18" descr="Picture of the One Pager from I'm Determined project" title="One-pager"/>
          <p:cNvPicPr preferRelativeResize="0"/>
          <p:nvPr/>
        </p:nvPicPr>
        <p:blipFill rotWithShape="1">
          <a:blip r:embed="rId3">
            <a:alphaModFix/>
          </a:blip>
          <a:srcRect/>
          <a:stretch/>
        </p:blipFill>
        <p:spPr>
          <a:xfrm>
            <a:off x="4239200" y="1801700"/>
            <a:ext cx="4676200" cy="3948791"/>
          </a:xfrm>
          <a:prstGeom prst="rect">
            <a:avLst/>
          </a:prstGeom>
          <a:noFill/>
          <a:ln>
            <a:noFill/>
          </a:ln>
        </p:spPr>
      </p:pic>
      <p:sp>
        <p:nvSpPr>
          <p:cNvPr id="317" name="Google Shape;317;g8ee2b04e2e_0_18"/>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endParaRPr/>
          </a:p>
          <a:p>
            <a:pPr marL="457200" lvl="0" indent="-342900" algn="l" rtl="0">
              <a:lnSpc>
                <a:spcPct val="115000"/>
              </a:lnSpc>
              <a:spcBef>
                <a:spcPts val="360"/>
              </a:spcBef>
              <a:spcAft>
                <a:spcPts val="0"/>
              </a:spcAft>
              <a:buSzPts val="1800"/>
              <a:buChar char="•"/>
            </a:pPr>
            <a:r>
              <a:rPr lang="en-US"/>
              <a:t>Surveys</a:t>
            </a:r>
            <a:endParaRPr/>
          </a:p>
          <a:p>
            <a:pPr marL="457200" lvl="0" indent="-342900" algn="l" rtl="0">
              <a:lnSpc>
                <a:spcPct val="115000"/>
              </a:lnSpc>
              <a:spcBef>
                <a:spcPts val="0"/>
              </a:spcBef>
              <a:spcAft>
                <a:spcPts val="0"/>
              </a:spcAft>
              <a:buSzPts val="1800"/>
              <a:buChar char="•"/>
            </a:pPr>
            <a:r>
              <a:rPr lang="en-US"/>
              <a:t>Questionnaires</a:t>
            </a:r>
            <a:endParaRPr/>
          </a:p>
          <a:p>
            <a:pPr marL="457200" lvl="0" indent="-342900" algn="l" rtl="0">
              <a:lnSpc>
                <a:spcPct val="115000"/>
              </a:lnSpc>
              <a:spcBef>
                <a:spcPts val="0"/>
              </a:spcBef>
              <a:spcAft>
                <a:spcPts val="0"/>
              </a:spcAft>
              <a:buSzPts val="1800"/>
              <a:buChar char="•"/>
            </a:pPr>
            <a:r>
              <a:rPr lang="en-US"/>
              <a:t>Letters</a:t>
            </a:r>
            <a:endParaRPr/>
          </a:p>
          <a:p>
            <a:pPr marL="457200" lvl="0" indent="-342900" algn="l" rtl="0">
              <a:lnSpc>
                <a:spcPct val="115000"/>
              </a:lnSpc>
              <a:spcBef>
                <a:spcPts val="0"/>
              </a:spcBef>
              <a:spcAft>
                <a:spcPts val="0"/>
              </a:spcAft>
              <a:buSzPts val="1800"/>
              <a:buChar char="•"/>
            </a:pPr>
            <a:r>
              <a:rPr lang="en-US"/>
              <a:t>Projects</a:t>
            </a:r>
            <a:endParaRPr/>
          </a:p>
          <a:p>
            <a:pPr marL="457200" lvl="0" indent="-342900" algn="l" rtl="0">
              <a:lnSpc>
                <a:spcPct val="115000"/>
              </a:lnSpc>
              <a:spcBef>
                <a:spcPts val="0"/>
              </a:spcBef>
              <a:spcAft>
                <a:spcPts val="0"/>
              </a:spcAft>
              <a:buSzPts val="1800"/>
              <a:buChar char="•"/>
            </a:pPr>
            <a:r>
              <a:rPr lang="en-US"/>
              <a:t>Student of the </a:t>
            </a:r>
            <a:endParaRPr/>
          </a:p>
          <a:p>
            <a:pPr marL="457200" lvl="0" indent="0" algn="l" rtl="0">
              <a:lnSpc>
                <a:spcPct val="115000"/>
              </a:lnSpc>
              <a:spcBef>
                <a:spcPts val="360"/>
              </a:spcBef>
              <a:spcAft>
                <a:spcPts val="0"/>
              </a:spcAft>
              <a:buSzPts val="1800"/>
              <a:buNone/>
            </a:pPr>
            <a:r>
              <a:rPr lang="en-US"/>
              <a:t>week</a:t>
            </a:r>
            <a:endParaRPr/>
          </a:p>
          <a:p>
            <a:pPr marL="0" lvl="0" indent="0" algn="l" rtl="0">
              <a:lnSpc>
                <a:spcPct val="100000"/>
              </a:lnSpc>
              <a:spcBef>
                <a:spcPts val="640"/>
              </a:spcBef>
              <a:spcAft>
                <a:spcPts val="0"/>
              </a:spcAft>
              <a:buSzPts val="1800"/>
              <a:buNone/>
            </a:pPr>
            <a:endParaRPr/>
          </a:p>
          <a:p>
            <a:pPr marL="0" lvl="0" indent="0" algn="l" rtl="0">
              <a:lnSpc>
                <a:spcPct val="100000"/>
              </a:lnSpc>
              <a:spcBef>
                <a:spcPts val="640"/>
              </a:spcBef>
              <a:spcAft>
                <a:spcPts val="0"/>
              </a:spcAft>
              <a:buClr>
                <a:schemeClr val="dk1"/>
              </a:buClr>
              <a:buSzPts val="1100"/>
              <a:buFont typeface="Arial"/>
              <a:buNone/>
            </a:pPr>
            <a:r>
              <a:rPr lang="en-US" sz="1500" u="sng">
                <a:solidFill>
                  <a:schemeClr val="hlink"/>
                </a:solidFill>
                <a:latin typeface="Arial"/>
                <a:ea typeface="Arial"/>
                <a:cs typeface="Arial"/>
                <a:sym typeface="Arial"/>
                <a:hlinkClick r:id="rId4"/>
              </a:rPr>
              <a:t>https://www.imdetermined.org/quick-links/one-pager</a:t>
            </a:r>
            <a:endParaRPr sz="3600"/>
          </a:p>
        </p:txBody>
      </p:sp>
      <p:sp>
        <p:nvSpPr>
          <p:cNvPr id="318" name="Google Shape;318;g8ee2b04e2e_0_18"/>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Get To Know Your Students</a:t>
            </a:r>
            <a:endParaRPr>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8ee2b04e2e_0_33"/>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419100" algn="l" rtl="0">
              <a:lnSpc>
                <a:spcPct val="100000"/>
              </a:lnSpc>
              <a:spcBef>
                <a:spcPts val="360"/>
              </a:spcBef>
              <a:spcAft>
                <a:spcPts val="0"/>
              </a:spcAft>
              <a:buSzPts val="3000"/>
              <a:buChar char="•"/>
            </a:pPr>
            <a:r>
              <a:rPr lang="en-US" sz="3000"/>
              <a:t>ask students to fill a page with specific things you can do to take care of them as learners.</a:t>
            </a:r>
            <a:endParaRPr sz="3000"/>
          </a:p>
          <a:p>
            <a:pPr marL="457200" lvl="0" indent="-419100" algn="l" rtl="0">
              <a:lnSpc>
                <a:spcPct val="100000"/>
              </a:lnSpc>
              <a:spcBef>
                <a:spcPts val="0"/>
              </a:spcBef>
              <a:spcAft>
                <a:spcPts val="0"/>
              </a:spcAft>
              <a:buSzPts val="3000"/>
              <a:buChar char="•"/>
            </a:pPr>
            <a:r>
              <a:rPr lang="en-US" sz="3000"/>
              <a:t>model this by having your own “Take Care of Me List” that highlights things you need from them as students</a:t>
            </a:r>
            <a:endParaRPr sz="3000"/>
          </a:p>
          <a:p>
            <a:pPr marL="457200" lvl="0" indent="-419100" algn="l" rtl="0">
              <a:lnSpc>
                <a:spcPct val="100000"/>
              </a:lnSpc>
              <a:spcBef>
                <a:spcPts val="0"/>
              </a:spcBef>
              <a:spcAft>
                <a:spcPts val="0"/>
              </a:spcAft>
              <a:buSzPts val="3000"/>
              <a:buChar char="•"/>
            </a:pPr>
            <a:r>
              <a:rPr lang="en-US" sz="3000"/>
              <a:t>read them all and write a short response</a:t>
            </a:r>
            <a:endParaRPr sz="3000"/>
          </a:p>
          <a:p>
            <a:pPr marL="0" lvl="0" indent="0" algn="l" rtl="0">
              <a:lnSpc>
                <a:spcPct val="100000"/>
              </a:lnSpc>
              <a:spcBef>
                <a:spcPts val="360"/>
              </a:spcBef>
              <a:spcAft>
                <a:spcPts val="0"/>
              </a:spcAft>
              <a:buSzPts val="1800"/>
              <a:buNone/>
            </a:pPr>
            <a:r>
              <a:rPr lang="en-US" sz="2500"/>
              <a:t>Link to article: </a:t>
            </a:r>
            <a:r>
              <a:rPr lang="en-US" sz="2500" u="sng">
                <a:solidFill>
                  <a:schemeClr val="hlink"/>
                </a:solidFill>
                <a:hlinkClick r:id="rId3"/>
              </a:rPr>
              <a:t>The Take Care of Me List</a:t>
            </a:r>
            <a:endParaRPr sz="2500"/>
          </a:p>
        </p:txBody>
      </p:sp>
      <p:sp>
        <p:nvSpPr>
          <p:cNvPr id="325" name="Google Shape;325;g8ee2b04e2e_0_33"/>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The “Take Care of Me List”</a:t>
            </a:r>
            <a:endParaRPr>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Google Shape;331;g7fae8a96bf_0_0" descr="picture representing a strategy for building relationships, specifically, eating with the teacher" title="Picture"/>
          <p:cNvPicPr preferRelativeResize="0"/>
          <p:nvPr/>
        </p:nvPicPr>
        <p:blipFill rotWithShape="1">
          <a:blip r:embed="rId3">
            <a:alphaModFix/>
          </a:blip>
          <a:srcRect/>
          <a:stretch/>
        </p:blipFill>
        <p:spPr>
          <a:xfrm>
            <a:off x="6584850" y="3428996"/>
            <a:ext cx="2267625" cy="1703975"/>
          </a:xfrm>
          <a:prstGeom prst="rect">
            <a:avLst/>
          </a:prstGeom>
          <a:noFill/>
          <a:ln>
            <a:noFill/>
          </a:ln>
        </p:spPr>
      </p:pic>
      <p:sp>
        <p:nvSpPr>
          <p:cNvPr id="332" name="Google Shape;332;g7fae8a96bf_0_0"/>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360"/>
              </a:spcBef>
              <a:spcAft>
                <a:spcPts val="0"/>
              </a:spcAft>
              <a:buSzPts val="2800"/>
              <a:buChar char="•"/>
            </a:pPr>
            <a:r>
              <a:rPr lang="en-US" sz="2800"/>
              <a:t>take the first five minutes of class to engage students in casual conversations</a:t>
            </a:r>
            <a:endParaRPr sz="2800"/>
          </a:p>
          <a:p>
            <a:pPr marL="914400" lvl="1" indent="-406400" algn="l" rtl="0">
              <a:lnSpc>
                <a:spcPct val="100000"/>
              </a:lnSpc>
              <a:spcBef>
                <a:spcPts val="0"/>
              </a:spcBef>
              <a:spcAft>
                <a:spcPts val="0"/>
              </a:spcAft>
              <a:buSzPts val="2800"/>
              <a:buChar char="–"/>
            </a:pPr>
            <a:r>
              <a:rPr lang="en-US"/>
              <a:t>gaming, music, tv shows, sports, movies, etc.</a:t>
            </a:r>
            <a:endParaRPr sz="2800"/>
          </a:p>
          <a:p>
            <a:pPr marL="457200" lvl="0" indent="-406400" algn="l" rtl="0">
              <a:lnSpc>
                <a:spcPct val="100000"/>
              </a:lnSpc>
              <a:spcBef>
                <a:spcPts val="0"/>
              </a:spcBef>
              <a:spcAft>
                <a:spcPts val="0"/>
              </a:spcAft>
              <a:buSzPts val="2800"/>
              <a:buChar char="•"/>
            </a:pPr>
            <a:r>
              <a:rPr lang="en-US" sz="2800"/>
              <a:t>set up times for “office hours” </a:t>
            </a:r>
            <a:endParaRPr sz="2800"/>
          </a:p>
          <a:p>
            <a:pPr marL="457200" lvl="0" indent="0" algn="l" rtl="0">
              <a:lnSpc>
                <a:spcPct val="100000"/>
              </a:lnSpc>
              <a:spcBef>
                <a:spcPts val="360"/>
              </a:spcBef>
              <a:spcAft>
                <a:spcPts val="0"/>
              </a:spcAft>
              <a:buSzPts val="1800"/>
              <a:buNone/>
            </a:pPr>
            <a:r>
              <a:rPr lang="en-US" sz="2800"/>
              <a:t>or lunch groups</a:t>
            </a:r>
            <a:endParaRPr sz="2800"/>
          </a:p>
          <a:p>
            <a:pPr marL="457200" lvl="0" indent="-406400" algn="l" rtl="0">
              <a:lnSpc>
                <a:spcPct val="100000"/>
              </a:lnSpc>
              <a:spcBef>
                <a:spcPts val="360"/>
              </a:spcBef>
              <a:spcAft>
                <a:spcPts val="0"/>
              </a:spcAft>
              <a:buSzPts val="2800"/>
              <a:buChar char="•"/>
            </a:pPr>
            <a:r>
              <a:rPr lang="en-US" sz="2800"/>
              <a:t>attend extra-curricular </a:t>
            </a:r>
            <a:endParaRPr sz="2800"/>
          </a:p>
          <a:p>
            <a:pPr marL="457200" lvl="0" indent="0" algn="l" rtl="0">
              <a:lnSpc>
                <a:spcPct val="100000"/>
              </a:lnSpc>
              <a:spcBef>
                <a:spcPts val="360"/>
              </a:spcBef>
              <a:spcAft>
                <a:spcPts val="0"/>
              </a:spcAft>
              <a:buSzPts val="1800"/>
              <a:buNone/>
            </a:pPr>
            <a:r>
              <a:rPr lang="en-US" sz="2800"/>
              <a:t>activities</a:t>
            </a:r>
            <a:endParaRPr sz="2800"/>
          </a:p>
          <a:p>
            <a:pPr marL="457200" lvl="0" indent="-406400" algn="l" rtl="0">
              <a:lnSpc>
                <a:spcPct val="100000"/>
              </a:lnSpc>
              <a:spcBef>
                <a:spcPts val="360"/>
              </a:spcBef>
              <a:spcAft>
                <a:spcPts val="0"/>
              </a:spcAft>
              <a:buSzPts val="2800"/>
              <a:buChar char="•"/>
            </a:pPr>
            <a:r>
              <a:rPr lang="en-US" sz="2800"/>
              <a:t>set up community building structures like class meetings or cooperative group activities </a:t>
            </a:r>
            <a:endParaRPr sz="2800"/>
          </a:p>
        </p:txBody>
      </p:sp>
      <p:sp>
        <p:nvSpPr>
          <p:cNvPr id="333" name="Google Shape;333;g7fae8a96bf_0_0"/>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Strategies to Connect with Students</a:t>
            </a:r>
            <a:endParaRPr>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8fdc763dc4_0_21"/>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a:t>Send messages to families</a:t>
            </a:r>
            <a:endParaRPr/>
          </a:p>
          <a:p>
            <a:pPr marL="457200" lvl="0" indent="-342900" algn="l" rtl="0">
              <a:lnSpc>
                <a:spcPct val="100000"/>
              </a:lnSpc>
              <a:spcBef>
                <a:spcPts val="0"/>
              </a:spcBef>
              <a:spcAft>
                <a:spcPts val="0"/>
              </a:spcAft>
              <a:buSzPts val="1800"/>
              <a:buChar char="●"/>
            </a:pPr>
            <a:r>
              <a:rPr lang="en-US"/>
              <a:t>Ask intriguing questions in advance of instruction</a:t>
            </a:r>
            <a:endParaRPr/>
          </a:p>
          <a:p>
            <a:pPr marL="457200" lvl="0" indent="-342900" algn="l" rtl="0">
              <a:lnSpc>
                <a:spcPct val="100000"/>
              </a:lnSpc>
              <a:spcBef>
                <a:spcPts val="0"/>
              </a:spcBef>
              <a:spcAft>
                <a:spcPts val="0"/>
              </a:spcAft>
              <a:buSzPts val="1800"/>
              <a:buChar char="●"/>
            </a:pPr>
            <a:r>
              <a:rPr lang="en-US"/>
              <a:t>Post photos of students and assignments to your LMS</a:t>
            </a:r>
            <a:endParaRPr/>
          </a:p>
          <a:p>
            <a:pPr marL="457200" lvl="0" indent="-342900" algn="l" rtl="0">
              <a:lnSpc>
                <a:spcPct val="100000"/>
              </a:lnSpc>
              <a:spcBef>
                <a:spcPts val="0"/>
              </a:spcBef>
              <a:spcAft>
                <a:spcPts val="0"/>
              </a:spcAft>
              <a:buSzPts val="1800"/>
              <a:buChar char="●"/>
            </a:pPr>
            <a:r>
              <a:rPr lang="en-US"/>
              <a:t>Customize directions for assignments in a short video</a:t>
            </a:r>
            <a:endParaRPr/>
          </a:p>
          <a:p>
            <a:pPr marL="457200" lvl="0" indent="-342900" algn="l" rtl="0">
              <a:lnSpc>
                <a:spcPct val="100000"/>
              </a:lnSpc>
              <a:spcBef>
                <a:spcPts val="0"/>
              </a:spcBef>
              <a:spcAft>
                <a:spcPts val="0"/>
              </a:spcAft>
              <a:buSzPts val="1800"/>
              <a:buChar char="●"/>
            </a:pPr>
            <a:r>
              <a:rPr lang="en-US"/>
              <a:t>Personalize feedback on assignment using Google Voice comments</a:t>
            </a:r>
            <a:endParaRPr/>
          </a:p>
          <a:p>
            <a:pPr marL="0" lvl="0" indent="0" algn="l" rtl="0">
              <a:lnSpc>
                <a:spcPct val="100000"/>
              </a:lnSpc>
              <a:spcBef>
                <a:spcPts val="360"/>
              </a:spcBef>
              <a:spcAft>
                <a:spcPts val="0"/>
              </a:spcAft>
              <a:buSzPts val="1800"/>
              <a:buNone/>
            </a:pPr>
            <a:endParaRPr/>
          </a:p>
          <a:p>
            <a:pPr marL="0" lvl="0" indent="0" algn="l" rtl="0">
              <a:lnSpc>
                <a:spcPct val="100000"/>
              </a:lnSpc>
              <a:spcBef>
                <a:spcPts val="360"/>
              </a:spcBef>
              <a:spcAft>
                <a:spcPts val="0"/>
              </a:spcAft>
              <a:buSzPts val="1800"/>
              <a:buNone/>
            </a:pPr>
            <a:endParaRPr/>
          </a:p>
        </p:txBody>
      </p:sp>
      <p:sp>
        <p:nvSpPr>
          <p:cNvPr id="340" name="Google Shape;340;g8fdc763dc4_0_21"/>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Connection in a Virtual Session</a:t>
            </a:r>
            <a:endParaRPr>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218"/>
        <p:cNvGrpSpPr/>
        <p:nvPr/>
      </p:nvGrpSpPr>
      <p:grpSpPr>
        <a:xfrm>
          <a:off x="0" y="0"/>
          <a:ext cx="0" cy="0"/>
          <a:chOff x="0" y="0"/>
          <a:chExt cx="0" cy="0"/>
        </a:xfrm>
      </p:grpSpPr>
      <p:sp>
        <p:nvSpPr>
          <p:cNvPr id="219" name="Google Shape;219;g89b02ff916_0_192"/>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a:t>In person training</a:t>
            </a:r>
            <a:endParaRPr/>
          </a:p>
          <a:p>
            <a:pPr marL="457200" lvl="0" indent="-342900" algn="l" rtl="0">
              <a:lnSpc>
                <a:spcPct val="100000"/>
              </a:lnSpc>
              <a:spcBef>
                <a:spcPts val="0"/>
              </a:spcBef>
              <a:spcAft>
                <a:spcPts val="0"/>
              </a:spcAft>
              <a:buSzPts val="1800"/>
              <a:buChar char="●"/>
            </a:pPr>
            <a:r>
              <a:rPr lang="en-US"/>
              <a:t>Presenter notes and information</a:t>
            </a:r>
            <a:endParaRPr/>
          </a:p>
        </p:txBody>
      </p:sp>
      <p:sp>
        <p:nvSpPr>
          <p:cNvPr id="220" name="Google Shape;220;g89b02ff916_0_192"/>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#2</a:t>
            </a:r>
            <a:endParaRPr>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
          <p:cNvSpPr txBox="1">
            <a:spLocks noGrp="1"/>
          </p:cNvSpPr>
          <p:nvPr>
            <p:ph type="body" idx="1"/>
          </p:nvPr>
        </p:nvSpPr>
        <p:spPr>
          <a:xfrm>
            <a:off x="457200" y="1600199"/>
            <a:ext cx="8229600" cy="5087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200"/>
              <a:buNone/>
            </a:pPr>
            <a:r>
              <a:rPr lang="en-US" u="sng">
                <a:solidFill>
                  <a:schemeClr val="hlink"/>
                </a:solidFill>
                <a:hlinkClick r:id="rId3"/>
              </a:rPr>
              <a:t>Strategies for Building Rapport With Students</a:t>
            </a:r>
            <a:endParaRPr/>
          </a:p>
          <a:p>
            <a:pPr marL="0" lvl="0" indent="0" algn="l" rtl="0">
              <a:lnSpc>
                <a:spcPct val="100000"/>
              </a:lnSpc>
              <a:spcBef>
                <a:spcPts val="0"/>
              </a:spcBef>
              <a:spcAft>
                <a:spcPts val="0"/>
              </a:spcAft>
              <a:buClr>
                <a:schemeClr val="dk1"/>
              </a:buClr>
              <a:buSzPts val="3200"/>
              <a:buNone/>
            </a:pPr>
            <a:endParaRPr sz="2400"/>
          </a:p>
          <a:p>
            <a:pPr marL="0" lvl="0" indent="0" algn="l" rtl="0">
              <a:lnSpc>
                <a:spcPct val="100000"/>
              </a:lnSpc>
              <a:spcBef>
                <a:spcPts val="0"/>
              </a:spcBef>
              <a:spcAft>
                <a:spcPts val="0"/>
              </a:spcAft>
              <a:buClr>
                <a:schemeClr val="dk1"/>
              </a:buClr>
              <a:buSzPts val="3200"/>
              <a:buNone/>
            </a:pPr>
            <a:r>
              <a:rPr lang="en-US" u="sng">
                <a:solidFill>
                  <a:schemeClr val="hlink"/>
                </a:solidFill>
                <a:hlinkClick r:id="rId4"/>
              </a:rPr>
              <a:t>Advisory: 22 Ways to Build Relationships</a:t>
            </a:r>
            <a:endParaRPr/>
          </a:p>
        </p:txBody>
      </p:sp>
      <p:sp>
        <p:nvSpPr>
          <p:cNvPr id="346" name="Google Shape;346;p2"/>
          <p:cNvSpPr txBox="1">
            <a:spLocks noGrp="1"/>
          </p:cNvSpPr>
          <p:nvPr>
            <p:ph type="title"/>
          </p:nvPr>
        </p:nvSpPr>
        <p:spPr>
          <a:xfrm>
            <a:off x="228600" y="228600"/>
            <a:ext cx="8686799" cy="1143000"/>
          </a:xfrm>
          <a:prstGeom prst="rect">
            <a:avLst/>
          </a:prstGeom>
          <a:solidFill>
            <a:srgbClr val="A9DCF2">
              <a:alpha val="67058"/>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105775"/>
              </a:buClr>
              <a:buSzPts val="4000"/>
              <a:buFont typeface="Verdana"/>
              <a:buNone/>
            </a:pPr>
            <a:r>
              <a:rPr lang="en-US">
                <a:solidFill>
                  <a:srgbClr val="000000"/>
                </a:solidFill>
              </a:rPr>
              <a:t>More Suggestions</a:t>
            </a:r>
            <a:endParaRPr>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8ee2b04e2e_0_6"/>
          <p:cNvSpPr txBox="1">
            <a:spLocks noGrp="1"/>
          </p:cNvSpPr>
          <p:nvPr>
            <p:ph type="ctrTitle"/>
          </p:nvPr>
        </p:nvSpPr>
        <p:spPr>
          <a:xfrm>
            <a:off x="953254" y="3671154"/>
            <a:ext cx="7240500" cy="1470000"/>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400"/>
              <a:buNone/>
            </a:pPr>
            <a:r>
              <a:rPr lang="en-US" sz="4000">
                <a:solidFill>
                  <a:srgbClr val="000000"/>
                </a:solidFill>
              </a:rPr>
              <a:t>Strategies to Repair Relationships</a:t>
            </a:r>
            <a:endParaRPr>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8ee2b04e2e_0_43"/>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Reconnect with Student</a:t>
            </a:r>
            <a:endParaRPr>
              <a:solidFill>
                <a:srgbClr val="000000"/>
              </a:solidFill>
            </a:endParaRPr>
          </a:p>
        </p:txBody>
      </p:sp>
      <p:sp>
        <p:nvSpPr>
          <p:cNvPr id="359" name="Google Shape;359;g8ee2b04e2e_0_43"/>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a:t>Practice open and positive communication</a:t>
            </a:r>
            <a:endParaRPr/>
          </a:p>
          <a:p>
            <a:pPr marL="457200" lvl="0" indent="-342900" algn="l" rtl="0">
              <a:lnSpc>
                <a:spcPct val="100000"/>
              </a:lnSpc>
              <a:spcBef>
                <a:spcPts val="0"/>
              </a:spcBef>
              <a:spcAft>
                <a:spcPts val="0"/>
              </a:spcAft>
              <a:buSzPts val="1800"/>
              <a:buChar char="•"/>
            </a:pPr>
            <a:r>
              <a:rPr lang="en-US"/>
              <a:t>Be mindful of your non-verbal language</a:t>
            </a:r>
            <a:endParaRPr/>
          </a:p>
          <a:p>
            <a:pPr marL="457200" lvl="0" indent="-342900" algn="l" rtl="0">
              <a:lnSpc>
                <a:spcPct val="100000"/>
              </a:lnSpc>
              <a:spcBef>
                <a:spcPts val="0"/>
              </a:spcBef>
              <a:spcAft>
                <a:spcPts val="0"/>
              </a:spcAft>
              <a:buSzPts val="1800"/>
              <a:buChar char="•"/>
            </a:pPr>
            <a:r>
              <a:rPr lang="en-US"/>
              <a:t>Provide opportunities for student success </a:t>
            </a:r>
            <a:endParaRPr/>
          </a:p>
          <a:p>
            <a:pPr marL="457200" lvl="0" indent="-342900" algn="l" rtl="0">
              <a:lnSpc>
                <a:spcPct val="100000"/>
              </a:lnSpc>
              <a:spcBef>
                <a:spcPts val="0"/>
              </a:spcBef>
              <a:spcAft>
                <a:spcPts val="0"/>
              </a:spcAft>
              <a:buSzPts val="1800"/>
              <a:buChar char="•"/>
            </a:pPr>
            <a:r>
              <a:rPr lang="en-US"/>
              <a:t>Provide behavior specific praise</a:t>
            </a:r>
            <a:endParaRPr/>
          </a:p>
          <a:p>
            <a:pPr marL="457200" lvl="0" indent="-342900" algn="l" rtl="0">
              <a:lnSpc>
                <a:spcPct val="100000"/>
              </a:lnSpc>
              <a:spcBef>
                <a:spcPts val="0"/>
              </a:spcBef>
              <a:spcAft>
                <a:spcPts val="0"/>
              </a:spcAft>
              <a:buSzPts val="1800"/>
              <a:buChar char="•"/>
            </a:pPr>
            <a:r>
              <a:rPr lang="en-US"/>
              <a:t>Engage in conversations about their interests without discussing school expectations</a:t>
            </a:r>
            <a:endParaRPr/>
          </a:p>
          <a:p>
            <a:pPr marL="0" lvl="0" indent="0" algn="l" rtl="0">
              <a:lnSpc>
                <a:spcPct val="100000"/>
              </a:lnSpc>
              <a:spcBef>
                <a:spcPts val="360"/>
              </a:spcBef>
              <a:spcAft>
                <a:spcPts val="0"/>
              </a:spcAft>
              <a:buSzPts val="1800"/>
              <a:buNone/>
            </a:pPr>
            <a:endParaRPr/>
          </a:p>
          <a:p>
            <a:pPr marL="0" lvl="0" indent="0" algn="l" rtl="0">
              <a:lnSpc>
                <a:spcPct val="100000"/>
              </a:lnSpc>
              <a:spcBef>
                <a:spcPts val="360"/>
              </a:spcBef>
              <a:spcAft>
                <a:spcPts val="0"/>
              </a:spcAft>
              <a:buSzPts val="180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7352461cda_2_34"/>
          <p:cNvSpPr txBox="1">
            <a:spLocks noGrp="1"/>
          </p:cNvSpPr>
          <p:nvPr>
            <p:ph type="body" idx="1"/>
          </p:nvPr>
        </p:nvSpPr>
        <p:spPr>
          <a:xfrm>
            <a:off x="457200" y="1600200"/>
            <a:ext cx="8229600" cy="4724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2800"/>
              <a:t>The following videos provide additional considerations and discussion points to use with your team or faculty:</a:t>
            </a:r>
            <a:endParaRPr sz="2800"/>
          </a:p>
          <a:p>
            <a:pPr marL="0" lvl="0" indent="0" algn="l" rtl="0">
              <a:lnSpc>
                <a:spcPct val="100000"/>
              </a:lnSpc>
              <a:spcBef>
                <a:spcPts val="360"/>
              </a:spcBef>
              <a:spcAft>
                <a:spcPts val="0"/>
              </a:spcAft>
              <a:buSzPts val="1800"/>
              <a:buNone/>
            </a:pPr>
            <a:endParaRPr sz="2800"/>
          </a:p>
          <a:p>
            <a:pPr marL="457200" lvl="0" indent="-406400" algn="l" rtl="0">
              <a:lnSpc>
                <a:spcPct val="100000"/>
              </a:lnSpc>
              <a:spcBef>
                <a:spcPts val="360"/>
              </a:spcBef>
              <a:spcAft>
                <a:spcPts val="0"/>
              </a:spcAft>
              <a:buSzPts val="2800"/>
              <a:buChar char="•"/>
            </a:pPr>
            <a:r>
              <a:rPr lang="en-US" sz="2800" u="sng">
                <a:solidFill>
                  <a:schemeClr val="hlink"/>
                </a:solidFill>
                <a:hlinkClick r:id="rId3"/>
              </a:rPr>
              <a:t>Strengthening Relationships with Diverse Learners</a:t>
            </a:r>
            <a:endParaRPr sz="2800"/>
          </a:p>
          <a:p>
            <a:pPr marL="0" lvl="0" indent="0" algn="l" rtl="0">
              <a:lnSpc>
                <a:spcPct val="100000"/>
              </a:lnSpc>
              <a:spcBef>
                <a:spcPts val="360"/>
              </a:spcBef>
              <a:spcAft>
                <a:spcPts val="0"/>
              </a:spcAft>
              <a:buSzPts val="1800"/>
              <a:buNone/>
            </a:pPr>
            <a:endParaRPr sz="2800"/>
          </a:p>
          <a:p>
            <a:pPr marL="457200" lvl="0" indent="-406400" algn="l" rtl="0">
              <a:lnSpc>
                <a:spcPct val="100000"/>
              </a:lnSpc>
              <a:spcBef>
                <a:spcPts val="360"/>
              </a:spcBef>
              <a:spcAft>
                <a:spcPts val="0"/>
              </a:spcAft>
              <a:buSzPts val="2800"/>
              <a:buChar char="•"/>
            </a:pPr>
            <a:r>
              <a:rPr lang="en-US" sz="2800" u="sng">
                <a:solidFill>
                  <a:schemeClr val="hlink"/>
                </a:solidFill>
                <a:hlinkClick r:id="rId4"/>
              </a:rPr>
              <a:t>From Gang Member to Graduate</a:t>
            </a:r>
            <a:endParaRPr sz="2800"/>
          </a:p>
          <a:p>
            <a:pPr marL="457200" lvl="0" indent="0" algn="l" rtl="0">
              <a:lnSpc>
                <a:spcPct val="100000"/>
              </a:lnSpc>
              <a:spcBef>
                <a:spcPts val="360"/>
              </a:spcBef>
              <a:spcAft>
                <a:spcPts val="0"/>
              </a:spcAft>
              <a:buSzPts val="1800"/>
              <a:buNone/>
            </a:pPr>
            <a:endParaRPr sz="2800"/>
          </a:p>
          <a:p>
            <a:pPr marL="457200" lvl="0" indent="-406400" algn="l" rtl="0">
              <a:lnSpc>
                <a:spcPct val="100000"/>
              </a:lnSpc>
              <a:spcBef>
                <a:spcPts val="360"/>
              </a:spcBef>
              <a:spcAft>
                <a:spcPts val="0"/>
              </a:spcAft>
              <a:buSzPts val="2800"/>
              <a:buChar char="•"/>
            </a:pPr>
            <a:r>
              <a:rPr lang="en-US" sz="2800" u="sng">
                <a:solidFill>
                  <a:schemeClr val="hlink"/>
                </a:solidFill>
                <a:hlinkClick r:id="rId5"/>
              </a:rPr>
              <a:t>The Power of Relationships in Schools</a:t>
            </a:r>
            <a:endParaRPr sz="2800"/>
          </a:p>
          <a:p>
            <a:pPr marL="0" lvl="0" indent="0" algn="l" rtl="0">
              <a:lnSpc>
                <a:spcPct val="100000"/>
              </a:lnSpc>
              <a:spcBef>
                <a:spcPts val="360"/>
              </a:spcBef>
              <a:spcAft>
                <a:spcPts val="0"/>
              </a:spcAft>
              <a:buSzPts val="1800"/>
              <a:buNone/>
            </a:pPr>
            <a:endParaRPr sz="2800"/>
          </a:p>
          <a:p>
            <a:pPr marL="0" lvl="0" indent="0" algn="l" rtl="0">
              <a:lnSpc>
                <a:spcPct val="100000"/>
              </a:lnSpc>
              <a:spcBef>
                <a:spcPts val="360"/>
              </a:spcBef>
              <a:spcAft>
                <a:spcPts val="0"/>
              </a:spcAft>
              <a:buSzPts val="1800"/>
              <a:buNone/>
            </a:pPr>
            <a:endParaRPr sz="2800"/>
          </a:p>
        </p:txBody>
      </p:sp>
      <p:sp>
        <p:nvSpPr>
          <p:cNvPr id="366" name="Google Shape;366;g7352461cda_2_34"/>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Videos for Discussion</a:t>
            </a:r>
            <a:endParaRPr>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g89b02ff916_0_961"/>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u="sng">
                <a:solidFill>
                  <a:schemeClr val="hlink"/>
                </a:solidFill>
                <a:hlinkClick r:id="rId3"/>
              </a:rPr>
              <a:t>Creating a Learning Environment Where All Kids Feel Valued</a:t>
            </a:r>
            <a:endParaRPr/>
          </a:p>
          <a:p>
            <a:pPr marL="0" lvl="0" indent="0" algn="l" rtl="0">
              <a:lnSpc>
                <a:spcPct val="100000"/>
              </a:lnSpc>
              <a:spcBef>
                <a:spcPts val="360"/>
              </a:spcBef>
              <a:spcAft>
                <a:spcPts val="0"/>
              </a:spcAft>
              <a:buSzPts val="1800"/>
              <a:buNone/>
            </a:pPr>
            <a:endParaRPr/>
          </a:p>
          <a:p>
            <a:pPr marL="0" lvl="0" indent="0" algn="l" rtl="0">
              <a:lnSpc>
                <a:spcPct val="100000"/>
              </a:lnSpc>
              <a:spcBef>
                <a:spcPts val="360"/>
              </a:spcBef>
              <a:spcAft>
                <a:spcPts val="0"/>
              </a:spcAft>
              <a:buSzPts val="1800"/>
              <a:buNone/>
            </a:pPr>
            <a:r>
              <a:rPr lang="en-US" u="sng">
                <a:solidFill>
                  <a:schemeClr val="hlink"/>
                </a:solidFill>
                <a:hlinkClick r:id="rId4"/>
              </a:rPr>
              <a:t>Relationships Matter More Than Rules</a:t>
            </a:r>
            <a:endParaRPr/>
          </a:p>
          <a:p>
            <a:pPr marL="0" lvl="0" indent="0" algn="l" rtl="0">
              <a:lnSpc>
                <a:spcPct val="100000"/>
              </a:lnSpc>
              <a:spcBef>
                <a:spcPts val="360"/>
              </a:spcBef>
              <a:spcAft>
                <a:spcPts val="0"/>
              </a:spcAft>
              <a:buSzPts val="1800"/>
              <a:buNone/>
            </a:pPr>
            <a:endParaRPr/>
          </a:p>
          <a:p>
            <a:pPr marL="0" lvl="0" indent="0" algn="l" rtl="0">
              <a:lnSpc>
                <a:spcPct val="100000"/>
              </a:lnSpc>
              <a:spcBef>
                <a:spcPts val="360"/>
              </a:spcBef>
              <a:spcAft>
                <a:spcPts val="0"/>
              </a:spcAft>
              <a:buSzPts val="1800"/>
              <a:buNone/>
            </a:pPr>
            <a:r>
              <a:rPr lang="en-US" u="sng">
                <a:solidFill>
                  <a:schemeClr val="hlink"/>
                </a:solidFill>
                <a:hlinkClick r:id="rId5"/>
              </a:rPr>
              <a:t>The Power of Positive Communication</a:t>
            </a:r>
            <a:endParaRPr/>
          </a:p>
          <a:p>
            <a:pPr marL="0" lvl="0" indent="0" algn="l" rtl="0">
              <a:lnSpc>
                <a:spcPct val="100000"/>
              </a:lnSpc>
              <a:spcBef>
                <a:spcPts val="360"/>
              </a:spcBef>
              <a:spcAft>
                <a:spcPts val="0"/>
              </a:spcAft>
              <a:buSzPts val="1800"/>
              <a:buNone/>
            </a:pPr>
            <a:endParaRPr/>
          </a:p>
          <a:p>
            <a:pPr marL="0" lvl="0" indent="0" algn="l" rtl="0">
              <a:lnSpc>
                <a:spcPct val="100000"/>
              </a:lnSpc>
              <a:spcBef>
                <a:spcPts val="360"/>
              </a:spcBef>
              <a:spcAft>
                <a:spcPts val="0"/>
              </a:spcAft>
              <a:buSzPts val="1800"/>
              <a:buNone/>
            </a:pPr>
            <a:endParaRPr/>
          </a:p>
        </p:txBody>
      </p:sp>
      <p:sp>
        <p:nvSpPr>
          <p:cNvPr id="373" name="Google Shape;373;g89b02ff916_0_961"/>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Articles for Discussion</a:t>
            </a:r>
            <a:endParaRPr>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g8ee2b04e2e_0_49"/>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Connect with Families</a:t>
            </a:r>
            <a:endParaRPr>
              <a:solidFill>
                <a:srgbClr val="000000"/>
              </a:solidFill>
            </a:endParaRPr>
          </a:p>
        </p:txBody>
      </p:sp>
      <p:sp>
        <p:nvSpPr>
          <p:cNvPr id="380" name="Google Shape;380;g8ee2b04e2e_0_49"/>
          <p:cNvSpPr txBox="1">
            <a:spLocks noGrp="1"/>
          </p:cNvSpPr>
          <p:nvPr>
            <p:ph type="body" idx="1"/>
          </p:nvPr>
        </p:nvSpPr>
        <p:spPr>
          <a:xfrm>
            <a:off x="457200" y="1600200"/>
            <a:ext cx="8229600" cy="47619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a:t>Engage families within your school</a:t>
            </a:r>
            <a:endParaRPr/>
          </a:p>
          <a:p>
            <a:pPr marL="914400" lvl="1" indent="-342900" algn="l" rtl="0">
              <a:lnSpc>
                <a:spcPct val="100000"/>
              </a:lnSpc>
              <a:spcBef>
                <a:spcPts val="0"/>
              </a:spcBef>
              <a:spcAft>
                <a:spcPts val="0"/>
              </a:spcAft>
              <a:buSzPts val="1800"/>
              <a:buChar char="–"/>
            </a:pPr>
            <a:r>
              <a:rPr lang="en-US"/>
              <a:t>Invite them into the classroom</a:t>
            </a:r>
            <a:endParaRPr/>
          </a:p>
          <a:p>
            <a:pPr marL="914400" lvl="1" indent="-342900" algn="l" rtl="0">
              <a:lnSpc>
                <a:spcPct val="100000"/>
              </a:lnSpc>
              <a:spcBef>
                <a:spcPts val="0"/>
              </a:spcBef>
              <a:spcAft>
                <a:spcPts val="0"/>
              </a:spcAft>
              <a:buSzPts val="1800"/>
              <a:buChar char="–"/>
            </a:pPr>
            <a:r>
              <a:rPr lang="en-US"/>
              <a:t>Have them involved in projects</a:t>
            </a:r>
            <a:endParaRPr/>
          </a:p>
          <a:p>
            <a:pPr marL="914400" lvl="1" indent="-342900" algn="l" rtl="0">
              <a:lnSpc>
                <a:spcPct val="100000"/>
              </a:lnSpc>
              <a:spcBef>
                <a:spcPts val="0"/>
              </a:spcBef>
              <a:spcAft>
                <a:spcPts val="0"/>
              </a:spcAft>
              <a:buSzPts val="1800"/>
              <a:buChar char="–"/>
            </a:pPr>
            <a:r>
              <a:rPr lang="en-US"/>
              <a:t>Honor their accomplishments and contributions</a:t>
            </a:r>
            <a:endParaRPr/>
          </a:p>
          <a:p>
            <a:pPr marL="914400" lvl="1" indent="-342900" algn="l" rtl="0">
              <a:lnSpc>
                <a:spcPct val="100000"/>
              </a:lnSpc>
              <a:spcBef>
                <a:spcPts val="0"/>
              </a:spcBef>
              <a:spcAft>
                <a:spcPts val="0"/>
              </a:spcAft>
              <a:buSzPts val="1800"/>
              <a:buChar char="–"/>
            </a:pPr>
            <a:r>
              <a:rPr lang="en-US"/>
              <a:t>Host a parent tea or coffee</a:t>
            </a:r>
            <a:endParaRPr/>
          </a:p>
          <a:p>
            <a:pPr marL="914400" lvl="0" indent="0" algn="l" rtl="0">
              <a:lnSpc>
                <a:spcPct val="100000"/>
              </a:lnSpc>
              <a:spcBef>
                <a:spcPts val="360"/>
              </a:spcBef>
              <a:spcAft>
                <a:spcPts val="0"/>
              </a:spcAft>
              <a:buSzPts val="1800"/>
              <a:buNone/>
            </a:pPr>
            <a:endParaRPr/>
          </a:p>
          <a:p>
            <a:pPr marL="457200" lvl="0" indent="-342900" algn="l" rtl="0">
              <a:lnSpc>
                <a:spcPct val="100000"/>
              </a:lnSpc>
              <a:spcBef>
                <a:spcPts val="360"/>
              </a:spcBef>
              <a:spcAft>
                <a:spcPts val="0"/>
              </a:spcAft>
              <a:buSzPts val="1800"/>
              <a:buChar char="•"/>
            </a:pPr>
            <a:r>
              <a:rPr lang="en-US"/>
              <a:t>Practice consistent communication</a:t>
            </a:r>
            <a:endParaRPr/>
          </a:p>
          <a:p>
            <a:pPr marL="914400" lvl="1" indent="-342900" algn="l" rtl="0">
              <a:lnSpc>
                <a:spcPct val="100000"/>
              </a:lnSpc>
              <a:spcBef>
                <a:spcPts val="0"/>
              </a:spcBef>
              <a:spcAft>
                <a:spcPts val="0"/>
              </a:spcAft>
              <a:buSzPts val="1800"/>
              <a:buChar char="–"/>
            </a:pPr>
            <a:r>
              <a:rPr lang="en-US"/>
              <a:t>Be proactive and positive</a:t>
            </a:r>
            <a:endParaRPr/>
          </a:p>
          <a:p>
            <a:pPr marL="914400" lvl="1" indent="-342900" algn="l" rtl="0">
              <a:lnSpc>
                <a:spcPct val="100000"/>
              </a:lnSpc>
              <a:spcBef>
                <a:spcPts val="0"/>
              </a:spcBef>
              <a:spcAft>
                <a:spcPts val="0"/>
              </a:spcAft>
              <a:buSzPts val="1800"/>
              <a:buChar char="–"/>
            </a:pPr>
            <a:r>
              <a:rPr lang="en-US"/>
              <a:t>Positive phone calls home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g8bda1d8bbd_0_193"/>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640"/>
              </a:spcBef>
              <a:spcAft>
                <a:spcPts val="0"/>
              </a:spcAft>
              <a:buSzPts val="1400"/>
              <a:buNone/>
            </a:pPr>
            <a:r>
              <a:rPr lang="en-US" sz="2700">
                <a:solidFill>
                  <a:schemeClr val="dk2"/>
                </a:solidFill>
              </a:rPr>
              <a:t>How will you adjust your practices to support learning for students who have experienced trauma?</a:t>
            </a:r>
            <a:endParaRPr sz="2700">
              <a:solidFill>
                <a:schemeClr val="dk2"/>
              </a:solidFill>
            </a:endParaRPr>
          </a:p>
          <a:p>
            <a:pPr marL="0" lvl="0" indent="0" algn="l" rtl="0">
              <a:lnSpc>
                <a:spcPct val="115000"/>
              </a:lnSpc>
              <a:spcBef>
                <a:spcPts val="640"/>
              </a:spcBef>
              <a:spcAft>
                <a:spcPts val="0"/>
              </a:spcAft>
              <a:buSzPts val="1400"/>
              <a:buNone/>
            </a:pPr>
            <a:endParaRPr sz="2700">
              <a:solidFill>
                <a:schemeClr val="dk2"/>
              </a:solidFill>
            </a:endParaRPr>
          </a:p>
          <a:p>
            <a:pPr marL="0" lvl="0" indent="0" algn="l" rtl="0">
              <a:spcBef>
                <a:spcPts val="360"/>
              </a:spcBef>
              <a:spcAft>
                <a:spcPts val="0"/>
              </a:spcAft>
              <a:buClr>
                <a:schemeClr val="dk1"/>
              </a:buClr>
              <a:buSzPts val="1100"/>
              <a:buFont typeface="Arial"/>
              <a:buNone/>
            </a:pPr>
            <a:r>
              <a:rPr lang="en-US" sz="2700"/>
              <a:t>How will you involve families and students in practices? </a:t>
            </a:r>
            <a:endParaRPr sz="2700">
              <a:solidFill>
                <a:schemeClr val="dk2"/>
              </a:solidFill>
            </a:endParaRPr>
          </a:p>
          <a:p>
            <a:pPr marL="0" lvl="0" indent="0" algn="ctr" rtl="0">
              <a:lnSpc>
                <a:spcPct val="115000"/>
              </a:lnSpc>
              <a:spcBef>
                <a:spcPts val="1600"/>
              </a:spcBef>
              <a:spcAft>
                <a:spcPts val="0"/>
              </a:spcAft>
              <a:buSzPts val="1400"/>
              <a:buNone/>
            </a:pPr>
            <a:endParaRPr sz="2700" i="1">
              <a:solidFill>
                <a:schemeClr val="dk2"/>
              </a:solidFill>
            </a:endParaRPr>
          </a:p>
          <a:p>
            <a:pPr marL="0" lvl="0" indent="0" algn="ctr" rtl="0">
              <a:lnSpc>
                <a:spcPct val="115000"/>
              </a:lnSpc>
              <a:spcBef>
                <a:spcPts val="1600"/>
              </a:spcBef>
              <a:spcAft>
                <a:spcPts val="1600"/>
              </a:spcAft>
              <a:buSzPts val="1400"/>
              <a:buNone/>
            </a:pPr>
            <a:r>
              <a:rPr lang="en-US" sz="2700" i="1">
                <a:solidFill>
                  <a:schemeClr val="dk2"/>
                </a:solidFill>
              </a:rPr>
              <a:t>Fill this in on your  Action Plan under “Objectives and Action Planning”</a:t>
            </a:r>
            <a:endParaRPr sz="2700" i="1">
              <a:solidFill>
                <a:schemeClr val="dk2"/>
              </a:solidFill>
            </a:endParaRPr>
          </a:p>
        </p:txBody>
      </p:sp>
      <p:sp>
        <p:nvSpPr>
          <p:cNvPr id="387" name="Google Shape;387;g8bda1d8bbd_0_193"/>
          <p:cNvSpPr txBox="1">
            <a:spLocks noGrp="1"/>
          </p:cNvSpPr>
          <p:nvPr>
            <p:ph type="title"/>
          </p:nvPr>
        </p:nvSpPr>
        <p:spPr>
          <a:xfrm>
            <a:off x="228600" y="228600"/>
            <a:ext cx="8686800" cy="1143000"/>
          </a:xfrm>
          <a:prstGeom prst="rect">
            <a:avLst/>
          </a:prstGeom>
          <a:solidFill>
            <a:srgbClr val="C5E7F6"/>
          </a:solid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4000"/>
              <a:buNone/>
            </a:pPr>
            <a:r>
              <a:rPr lang="en-US" sz="3300" b="1">
                <a:solidFill>
                  <a:schemeClr val="dk2"/>
                </a:solidFill>
              </a:rPr>
              <a:t>Team Talk: Review the “How”</a:t>
            </a:r>
            <a:endParaRPr sz="3300" b="1">
              <a:solidFill>
                <a:schemeClr val="dk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393" name="Google Shape;393;g89e4185665_0_0" descr="picture of the action planne that has been provided to use as you go through the modules&#10;" title="Action Planner"/>
          <p:cNvPicPr preferRelativeResize="0"/>
          <p:nvPr/>
        </p:nvPicPr>
        <p:blipFill rotWithShape="1">
          <a:blip r:embed="rId3">
            <a:alphaModFix/>
          </a:blip>
          <a:srcRect/>
          <a:stretch/>
        </p:blipFill>
        <p:spPr>
          <a:xfrm>
            <a:off x="259225" y="1482000"/>
            <a:ext cx="7382724" cy="5302050"/>
          </a:xfrm>
          <a:prstGeom prst="rect">
            <a:avLst/>
          </a:prstGeom>
          <a:noFill/>
          <a:ln>
            <a:noFill/>
          </a:ln>
        </p:spPr>
      </p:pic>
      <p:sp>
        <p:nvSpPr>
          <p:cNvPr id="394" name="Google Shape;394;g89e4185665_0_0"/>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Action Planning</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g89e4185665_0_192"/>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Resources/References</a:t>
            </a:r>
            <a:endParaRPr>
              <a:solidFill>
                <a:srgbClr val="000000"/>
              </a:solidFill>
            </a:endParaRPr>
          </a:p>
        </p:txBody>
      </p:sp>
      <p:sp>
        <p:nvSpPr>
          <p:cNvPr id="401" name="Google Shape;401;g89e4185665_0_192"/>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1800" u="sng">
                <a:solidFill>
                  <a:schemeClr val="hlink"/>
                </a:solidFill>
                <a:hlinkClick r:id="rId3"/>
              </a:rPr>
              <a:t>https://meteoreducation.com/teacher-student-relationships/</a:t>
            </a:r>
            <a:endParaRPr sz="1800"/>
          </a:p>
          <a:p>
            <a:pPr marL="0" lvl="0" indent="0" algn="l" rtl="0">
              <a:lnSpc>
                <a:spcPct val="100000"/>
              </a:lnSpc>
              <a:spcBef>
                <a:spcPts val="360"/>
              </a:spcBef>
              <a:spcAft>
                <a:spcPts val="0"/>
              </a:spcAft>
              <a:buSzPts val="1800"/>
              <a:buNone/>
            </a:pPr>
            <a:endParaRPr sz="1800"/>
          </a:p>
          <a:p>
            <a:pPr marL="0" lvl="0" indent="0" algn="l" rtl="0">
              <a:lnSpc>
                <a:spcPct val="100000"/>
              </a:lnSpc>
              <a:spcBef>
                <a:spcPts val="360"/>
              </a:spcBef>
              <a:spcAft>
                <a:spcPts val="0"/>
              </a:spcAft>
              <a:buSzPts val="1800"/>
              <a:buNone/>
            </a:pPr>
            <a:r>
              <a:rPr lang="en-US" sz="1800" u="sng">
                <a:solidFill>
                  <a:schemeClr val="hlink"/>
                </a:solidFill>
                <a:hlinkClick r:id="rId4"/>
              </a:rPr>
              <a:t>https://visible-learning.org/</a:t>
            </a:r>
            <a:endParaRPr sz="1800"/>
          </a:p>
          <a:p>
            <a:pPr marL="0" lvl="0" indent="0" algn="l" rtl="0">
              <a:lnSpc>
                <a:spcPct val="100000"/>
              </a:lnSpc>
              <a:spcBef>
                <a:spcPts val="360"/>
              </a:spcBef>
              <a:spcAft>
                <a:spcPts val="0"/>
              </a:spcAft>
              <a:buSzPts val="1800"/>
              <a:buNone/>
            </a:pPr>
            <a:endParaRPr sz="1800"/>
          </a:p>
          <a:p>
            <a:pPr marL="0" lvl="0" indent="0" algn="l" rtl="0">
              <a:lnSpc>
                <a:spcPct val="100000"/>
              </a:lnSpc>
              <a:spcBef>
                <a:spcPts val="360"/>
              </a:spcBef>
              <a:spcAft>
                <a:spcPts val="0"/>
              </a:spcAft>
              <a:buSzPts val="1800"/>
              <a:buNone/>
            </a:pPr>
            <a:r>
              <a:rPr lang="en-US" sz="1800" u="sng">
                <a:solidFill>
                  <a:schemeClr val="hlink"/>
                </a:solidFill>
                <a:hlinkClick r:id="rId5"/>
              </a:rPr>
              <a:t>https://www.youtube.com/watch?v=Zzvd3VpNCXE</a:t>
            </a:r>
            <a:endParaRPr sz="2500"/>
          </a:p>
          <a:p>
            <a:pPr marL="0" lvl="0" indent="0" algn="l" rtl="0">
              <a:lnSpc>
                <a:spcPct val="100000"/>
              </a:lnSpc>
              <a:spcBef>
                <a:spcPts val="360"/>
              </a:spcBef>
              <a:spcAft>
                <a:spcPts val="0"/>
              </a:spcAft>
              <a:buSzPts val="1800"/>
              <a:buNone/>
            </a:pPr>
            <a:endParaRPr sz="1800"/>
          </a:p>
          <a:p>
            <a:pPr marL="0" lvl="0" indent="0" algn="l" rtl="0">
              <a:lnSpc>
                <a:spcPct val="100000"/>
              </a:lnSpc>
              <a:spcBef>
                <a:spcPts val="640"/>
              </a:spcBef>
              <a:spcAft>
                <a:spcPts val="0"/>
              </a:spcAft>
              <a:buSzPts val="1800"/>
              <a:buNone/>
            </a:pPr>
            <a:r>
              <a:rPr lang="en-US" sz="1800" u="sng">
                <a:solidFill>
                  <a:schemeClr val="hlink"/>
                </a:solidFill>
                <a:hlinkClick r:id="rId6"/>
              </a:rPr>
              <a:t>https://www.imdetermined.org/quick-links/one-pager</a:t>
            </a:r>
            <a:endParaRPr sz="1800"/>
          </a:p>
          <a:p>
            <a:pPr marL="0" lvl="0" indent="0" algn="l" rtl="0">
              <a:lnSpc>
                <a:spcPct val="100000"/>
              </a:lnSpc>
              <a:spcBef>
                <a:spcPts val="640"/>
              </a:spcBef>
              <a:spcAft>
                <a:spcPts val="0"/>
              </a:spcAft>
              <a:buClr>
                <a:schemeClr val="dk1"/>
              </a:buClr>
              <a:buSzPts val="1100"/>
              <a:buFont typeface="Arial"/>
              <a:buNone/>
            </a:pPr>
            <a:endParaRPr sz="1800"/>
          </a:p>
          <a:p>
            <a:pPr marL="0" lvl="0" indent="0" algn="l" rtl="0">
              <a:lnSpc>
                <a:spcPct val="100000"/>
              </a:lnSpc>
              <a:spcBef>
                <a:spcPts val="360"/>
              </a:spcBef>
              <a:spcAft>
                <a:spcPts val="0"/>
              </a:spcAft>
              <a:buSzPts val="1800"/>
              <a:buNone/>
            </a:pPr>
            <a:r>
              <a:rPr lang="en-US" sz="1800" u="sng">
                <a:solidFill>
                  <a:schemeClr val="hlink"/>
                </a:solidFill>
                <a:hlinkClick r:id="rId7"/>
              </a:rPr>
              <a:t>https://www.edutopia.org/article/take-care-me-list</a:t>
            </a:r>
            <a:endParaRPr sz="1800"/>
          </a:p>
          <a:p>
            <a:pPr marL="0" lvl="0" indent="0" algn="l" rtl="0">
              <a:lnSpc>
                <a:spcPct val="100000"/>
              </a:lnSpc>
              <a:spcBef>
                <a:spcPts val="360"/>
              </a:spcBef>
              <a:spcAft>
                <a:spcPts val="0"/>
              </a:spcAft>
              <a:buSzPts val="1800"/>
              <a:buNone/>
            </a:pPr>
            <a:endParaRPr sz="1800"/>
          </a:p>
          <a:p>
            <a:pPr marL="0" lvl="0" indent="0" algn="l" rtl="0">
              <a:lnSpc>
                <a:spcPct val="100000"/>
              </a:lnSpc>
              <a:spcBef>
                <a:spcPts val="360"/>
              </a:spcBef>
              <a:spcAft>
                <a:spcPts val="0"/>
              </a:spcAft>
              <a:buSzPts val="1800"/>
              <a:buNone/>
            </a:pPr>
            <a:r>
              <a:rPr lang="en-US" sz="1800" u="sng">
                <a:solidFill>
                  <a:schemeClr val="hlink"/>
                </a:solidFill>
                <a:hlinkClick r:id="rId8"/>
              </a:rPr>
              <a:t>https://www.thoughtco.com/strategies-for-building-rapport-with-students-3194262</a:t>
            </a:r>
            <a:endParaRPr sz="1800"/>
          </a:p>
          <a:p>
            <a:pPr marL="0" lvl="0" indent="0" algn="l" rtl="0">
              <a:lnSpc>
                <a:spcPct val="100000"/>
              </a:lnSpc>
              <a:spcBef>
                <a:spcPts val="360"/>
              </a:spcBef>
              <a:spcAft>
                <a:spcPts val="0"/>
              </a:spcAft>
              <a:buSzPts val="1800"/>
              <a:buNone/>
            </a:pPr>
            <a:endParaRPr sz="1800"/>
          </a:p>
          <a:p>
            <a:pPr marL="0" lvl="0" indent="0" algn="l" rtl="0">
              <a:lnSpc>
                <a:spcPct val="100000"/>
              </a:lnSpc>
              <a:spcBef>
                <a:spcPts val="360"/>
              </a:spcBef>
              <a:spcAft>
                <a:spcPts val="0"/>
              </a:spcAft>
              <a:buSzPts val="1800"/>
              <a:buNone/>
            </a:pPr>
            <a:r>
              <a:rPr lang="en-US" sz="1800" u="sng">
                <a:solidFill>
                  <a:schemeClr val="hlink"/>
                </a:solidFill>
                <a:hlinkClick r:id="rId9"/>
              </a:rPr>
              <a:t>https://www.edutopia.org/practice/advisory-22-ways-build-relationships-educational-success</a:t>
            </a:r>
            <a:endParaRPr sz="1800"/>
          </a:p>
          <a:p>
            <a:pPr marL="0" lvl="0" indent="0" algn="l" rtl="0">
              <a:lnSpc>
                <a:spcPct val="100000"/>
              </a:lnSpc>
              <a:spcBef>
                <a:spcPts val="360"/>
              </a:spcBef>
              <a:spcAft>
                <a:spcPts val="0"/>
              </a:spcAft>
              <a:buSzPts val="1800"/>
              <a:buNone/>
            </a:pPr>
            <a:endParaRPr sz="1800"/>
          </a:p>
          <a:p>
            <a:pPr marL="0" lvl="0" indent="0" algn="l" rtl="0">
              <a:lnSpc>
                <a:spcPct val="100000"/>
              </a:lnSpc>
              <a:spcBef>
                <a:spcPts val="360"/>
              </a:spcBef>
              <a:spcAft>
                <a:spcPts val="0"/>
              </a:spcAft>
              <a:buSzPts val="1800"/>
              <a:buNone/>
            </a:pPr>
            <a:endParaRPr sz="1800"/>
          </a:p>
          <a:p>
            <a:pPr marL="0" lvl="0" indent="0" algn="l" rtl="0">
              <a:lnSpc>
                <a:spcPct val="100000"/>
              </a:lnSpc>
              <a:spcBef>
                <a:spcPts val="360"/>
              </a:spcBef>
              <a:spcAft>
                <a:spcPts val="0"/>
              </a:spcAft>
              <a:buSzPts val="1800"/>
              <a:buNone/>
            </a:pPr>
            <a:endParaRPr sz="1800"/>
          </a:p>
          <a:p>
            <a:pPr marL="0" lvl="0" indent="0" algn="l" rtl="0">
              <a:lnSpc>
                <a:spcPct val="100000"/>
              </a:lnSpc>
              <a:spcBef>
                <a:spcPts val="360"/>
              </a:spcBef>
              <a:spcAft>
                <a:spcPts val="0"/>
              </a:spcAft>
              <a:buSzPts val="1800"/>
              <a:buNone/>
            </a:pPr>
            <a:endParaRPr sz="1800"/>
          </a:p>
          <a:p>
            <a:pPr marL="0" lvl="0" indent="0" algn="l" rtl="0">
              <a:lnSpc>
                <a:spcPct val="100000"/>
              </a:lnSpc>
              <a:spcBef>
                <a:spcPts val="360"/>
              </a:spcBef>
              <a:spcAft>
                <a:spcPts val="0"/>
              </a:spcAft>
              <a:buSzPts val="1800"/>
              <a:buNone/>
            </a:pPr>
            <a:endParaRPr sz="1800"/>
          </a:p>
          <a:p>
            <a:pPr marL="0" lvl="0" indent="0" algn="l" rtl="0">
              <a:lnSpc>
                <a:spcPct val="100000"/>
              </a:lnSpc>
              <a:spcBef>
                <a:spcPts val="360"/>
              </a:spcBef>
              <a:spcAft>
                <a:spcPts val="0"/>
              </a:spcAft>
              <a:buSzPts val="1800"/>
              <a:buNone/>
            </a:pPr>
            <a:endParaRPr sz="1800"/>
          </a:p>
          <a:p>
            <a:pPr marL="0" lvl="0" indent="0" algn="l" rtl="0">
              <a:lnSpc>
                <a:spcPct val="100000"/>
              </a:lnSpc>
              <a:spcBef>
                <a:spcPts val="360"/>
              </a:spcBef>
              <a:spcAft>
                <a:spcPts val="0"/>
              </a:spcAft>
              <a:buClr>
                <a:schemeClr val="dk1"/>
              </a:buClr>
              <a:buSzPts val="1100"/>
              <a:buFont typeface="Arial"/>
              <a:buNone/>
            </a:pPr>
            <a:endParaRPr sz="1800"/>
          </a:p>
          <a:p>
            <a:pPr marL="0" lvl="0" indent="0" algn="l" rtl="0">
              <a:lnSpc>
                <a:spcPct val="100000"/>
              </a:lnSpc>
              <a:spcBef>
                <a:spcPts val="360"/>
              </a:spcBef>
              <a:spcAft>
                <a:spcPts val="0"/>
              </a:spcAft>
              <a:buSzPts val="1800"/>
              <a:buNone/>
            </a:pPr>
            <a:endParaRPr sz="1800"/>
          </a:p>
          <a:p>
            <a:pPr marL="0" lvl="0" indent="0" algn="l" rtl="0">
              <a:lnSpc>
                <a:spcPct val="100000"/>
              </a:lnSpc>
              <a:spcBef>
                <a:spcPts val="360"/>
              </a:spcBef>
              <a:spcAft>
                <a:spcPts val="0"/>
              </a:spcAft>
              <a:buSzPts val="1800"/>
              <a:buNone/>
            </a:pPr>
            <a:endParaRPr sz="37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g8ee2b04e2e_1_707"/>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More Resources/References</a:t>
            </a:r>
            <a:endParaRPr>
              <a:solidFill>
                <a:srgbClr val="000000"/>
              </a:solidFill>
            </a:endParaRPr>
          </a:p>
        </p:txBody>
      </p:sp>
      <p:sp>
        <p:nvSpPr>
          <p:cNvPr id="408" name="Google Shape;408;g8ee2b04e2e_1_707"/>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1800" u="sng">
                <a:solidFill>
                  <a:schemeClr val="hlink"/>
                </a:solidFill>
                <a:hlinkClick r:id="rId3"/>
              </a:rPr>
              <a:t>https://www.youtube.com/watch?v=AWliHzJVVeQ&amp;feature=youtu.be</a:t>
            </a:r>
            <a:endParaRPr/>
          </a:p>
          <a:p>
            <a:pPr marL="0" lvl="0" indent="0" algn="l" rtl="0">
              <a:lnSpc>
                <a:spcPct val="100000"/>
              </a:lnSpc>
              <a:spcBef>
                <a:spcPts val="360"/>
              </a:spcBef>
              <a:spcAft>
                <a:spcPts val="0"/>
              </a:spcAft>
              <a:buClr>
                <a:schemeClr val="dk1"/>
              </a:buClr>
              <a:buSzPts val="1100"/>
              <a:buFont typeface="Arial"/>
              <a:buNone/>
            </a:pPr>
            <a:endParaRPr sz="1800"/>
          </a:p>
          <a:p>
            <a:pPr marL="0" lvl="0" indent="0" algn="l" rtl="0">
              <a:lnSpc>
                <a:spcPct val="100000"/>
              </a:lnSpc>
              <a:spcBef>
                <a:spcPts val="360"/>
              </a:spcBef>
              <a:spcAft>
                <a:spcPts val="0"/>
              </a:spcAft>
              <a:buSzPts val="1800"/>
              <a:buNone/>
            </a:pPr>
            <a:r>
              <a:rPr lang="en-US" sz="1800" u="sng">
                <a:solidFill>
                  <a:schemeClr val="hlink"/>
                </a:solidFill>
                <a:hlinkClick r:id="rId4"/>
              </a:rPr>
              <a:t>https://www.youtube.com/watch?v=DRJYJrs7Fso&amp;feature=youtu.be</a:t>
            </a:r>
            <a:endParaRPr sz="1800"/>
          </a:p>
          <a:p>
            <a:pPr marL="0" lvl="0" indent="0" algn="l" rtl="0">
              <a:lnSpc>
                <a:spcPct val="100000"/>
              </a:lnSpc>
              <a:spcBef>
                <a:spcPts val="360"/>
              </a:spcBef>
              <a:spcAft>
                <a:spcPts val="0"/>
              </a:spcAft>
              <a:buSzPts val="1800"/>
              <a:buNone/>
            </a:pPr>
            <a:endParaRPr sz="1800"/>
          </a:p>
          <a:p>
            <a:pPr marL="0" lvl="0" indent="0" algn="l" rtl="0">
              <a:lnSpc>
                <a:spcPct val="100000"/>
              </a:lnSpc>
              <a:spcBef>
                <a:spcPts val="360"/>
              </a:spcBef>
              <a:spcAft>
                <a:spcPts val="0"/>
              </a:spcAft>
              <a:buSzPts val="1800"/>
              <a:buNone/>
            </a:pPr>
            <a:r>
              <a:rPr lang="en-US" sz="1800" u="sng">
                <a:solidFill>
                  <a:schemeClr val="hlink"/>
                </a:solidFill>
                <a:hlinkClick r:id="rId5"/>
              </a:rPr>
              <a:t>https://www.edutopia.org/video/power-relationships-schools</a:t>
            </a:r>
            <a:endParaRPr sz="1800"/>
          </a:p>
          <a:p>
            <a:pPr marL="0" lvl="0" indent="0" algn="l" rtl="0">
              <a:lnSpc>
                <a:spcPct val="100000"/>
              </a:lnSpc>
              <a:spcBef>
                <a:spcPts val="360"/>
              </a:spcBef>
              <a:spcAft>
                <a:spcPts val="0"/>
              </a:spcAft>
              <a:buSzPts val="1800"/>
              <a:buNone/>
            </a:pPr>
            <a:endParaRPr sz="1800"/>
          </a:p>
          <a:p>
            <a:pPr marL="0" lvl="0" indent="0" algn="l" rtl="0">
              <a:lnSpc>
                <a:spcPct val="100000"/>
              </a:lnSpc>
              <a:spcBef>
                <a:spcPts val="360"/>
              </a:spcBef>
              <a:spcAft>
                <a:spcPts val="0"/>
              </a:spcAft>
              <a:buSzPts val="1800"/>
              <a:buNone/>
            </a:pPr>
            <a:r>
              <a:rPr lang="en-US" sz="1800" u="sng">
                <a:solidFill>
                  <a:schemeClr val="hlink"/>
                </a:solidFill>
                <a:hlinkClick r:id="rId6"/>
              </a:rPr>
              <a:t>https://www.edutopia.org/article/creating-learning-environment-where-all-kids-feel-valued</a:t>
            </a:r>
            <a:endParaRPr sz="1800"/>
          </a:p>
          <a:p>
            <a:pPr marL="0" lvl="0" indent="0" algn="l" rtl="0">
              <a:lnSpc>
                <a:spcPct val="100000"/>
              </a:lnSpc>
              <a:spcBef>
                <a:spcPts val="360"/>
              </a:spcBef>
              <a:spcAft>
                <a:spcPts val="0"/>
              </a:spcAft>
              <a:buSzPts val="1800"/>
              <a:buNone/>
            </a:pPr>
            <a:endParaRPr sz="1800"/>
          </a:p>
          <a:p>
            <a:pPr marL="0" lvl="0" indent="0" algn="l" rtl="0">
              <a:lnSpc>
                <a:spcPct val="100000"/>
              </a:lnSpc>
              <a:spcBef>
                <a:spcPts val="360"/>
              </a:spcBef>
              <a:spcAft>
                <a:spcPts val="0"/>
              </a:spcAft>
              <a:buSzPts val="1800"/>
              <a:buNone/>
            </a:pPr>
            <a:r>
              <a:rPr lang="en-US" sz="1800" u="sng">
                <a:solidFill>
                  <a:schemeClr val="hlink"/>
                </a:solidFill>
                <a:hlinkClick r:id="rId7"/>
              </a:rPr>
              <a:t>https://www.edutopia.org/article/relationships-matter-more-rules</a:t>
            </a:r>
            <a:endParaRPr sz="1800"/>
          </a:p>
          <a:p>
            <a:pPr marL="0" lvl="0" indent="0" algn="l" rtl="0">
              <a:lnSpc>
                <a:spcPct val="100000"/>
              </a:lnSpc>
              <a:spcBef>
                <a:spcPts val="360"/>
              </a:spcBef>
              <a:spcAft>
                <a:spcPts val="0"/>
              </a:spcAft>
              <a:buSzPts val="1800"/>
              <a:buNone/>
            </a:pPr>
            <a:endParaRPr sz="1800"/>
          </a:p>
          <a:p>
            <a:pPr marL="0" lvl="0" indent="0" algn="l" rtl="0">
              <a:lnSpc>
                <a:spcPct val="100000"/>
              </a:lnSpc>
              <a:spcBef>
                <a:spcPts val="360"/>
              </a:spcBef>
              <a:spcAft>
                <a:spcPts val="0"/>
              </a:spcAft>
              <a:buSzPts val="1800"/>
              <a:buNone/>
            </a:pPr>
            <a:r>
              <a:rPr lang="en-US" sz="1800" u="sng">
                <a:solidFill>
                  <a:schemeClr val="hlink"/>
                </a:solidFill>
                <a:hlinkClick r:id="rId8"/>
              </a:rPr>
              <a:t>https://www.edutopia.org/article/power-positive-communication</a:t>
            </a:r>
            <a:endParaRPr sz="1800"/>
          </a:p>
          <a:p>
            <a:pPr marL="0" lvl="0" indent="0" algn="l" rtl="0">
              <a:lnSpc>
                <a:spcPct val="100000"/>
              </a:lnSpc>
              <a:spcBef>
                <a:spcPts val="360"/>
              </a:spcBef>
              <a:spcAft>
                <a:spcPts val="0"/>
              </a:spcAft>
              <a:buSzPts val="1800"/>
              <a:buNone/>
            </a:pPr>
            <a:endParaRPr sz="1800"/>
          </a:p>
          <a:p>
            <a:pPr marL="0" lvl="0" indent="0" algn="l" rtl="0">
              <a:lnSpc>
                <a:spcPct val="100000"/>
              </a:lnSpc>
              <a:spcBef>
                <a:spcPts val="360"/>
              </a:spcBef>
              <a:spcAft>
                <a:spcPts val="0"/>
              </a:spcAft>
              <a:buSzPts val="1800"/>
              <a:buNone/>
            </a:pPr>
            <a:endParaRPr sz="1800"/>
          </a:p>
          <a:p>
            <a:pPr marL="0" lvl="0" indent="0" algn="l" rtl="0">
              <a:lnSpc>
                <a:spcPct val="100000"/>
              </a:lnSpc>
              <a:spcBef>
                <a:spcPts val="360"/>
              </a:spcBef>
              <a:spcAft>
                <a:spcPts val="0"/>
              </a:spcAft>
              <a:buSzPts val="1800"/>
              <a:buNone/>
            </a:pPr>
            <a:endParaRPr sz="1800"/>
          </a:p>
          <a:p>
            <a:pPr marL="0" lvl="0" indent="0" algn="l" rtl="0">
              <a:lnSpc>
                <a:spcPct val="100000"/>
              </a:lnSpc>
              <a:spcBef>
                <a:spcPts val="360"/>
              </a:spcBef>
              <a:spcAft>
                <a:spcPts val="0"/>
              </a:spcAft>
              <a:buSzPts val="1800"/>
              <a:buNone/>
            </a:pPr>
            <a:endParaRPr sz="1800"/>
          </a:p>
          <a:p>
            <a:pPr marL="0" lvl="0" indent="0" algn="l" rtl="0">
              <a:lnSpc>
                <a:spcPct val="100000"/>
              </a:lnSpc>
              <a:spcBef>
                <a:spcPts val="360"/>
              </a:spcBef>
              <a:spcAft>
                <a:spcPts val="0"/>
              </a:spcAft>
              <a:buSzPts val="1800"/>
              <a:buNone/>
            </a:pPr>
            <a:endParaRPr sz="1800"/>
          </a:p>
          <a:p>
            <a:pPr marL="0" lvl="0" indent="0" algn="l" rtl="0">
              <a:lnSpc>
                <a:spcPct val="100000"/>
              </a:lnSpc>
              <a:spcBef>
                <a:spcPts val="360"/>
              </a:spcBef>
              <a:spcAft>
                <a:spcPts val="0"/>
              </a:spcAft>
              <a:buSzPts val="1800"/>
              <a:buNone/>
            </a:pPr>
            <a:endParaRPr sz="1800"/>
          </a:p>
          <a:p>
            <a:pPr marL="0" lvl="0" indent="0" algn="l" rtl="0">
              <a:lnSpc>
                <a:spcPct val="100000"/>
              </a:lnSpc>
              <a:spcBef>
                <a:spcPts val="360"/>
              </a:spcBef>
              <a:spcAft>
                <a:spcPts val="0"/>
              </a:spcAft>
              <a:buSzPts val="1800"/>
              <a:buNone/>
            </a:pPr>
            <a:endParaRPr sz="1800"/>
          </a:p>
          <a:p>
            <a:pPr marL="0" lvl="0" indent="0" algn="l" rtl="0">
              <a:lnSpc>
                <a:spcPct val="100000"/>
              </a:lnSpc>
              <a:spcBef>
                <a:spcPts val="360"/>
              </a:spcBef>
              <a:spcAft>
                <a:spcPts val="0"/>
              </a:spcAft>
              <a:buSzPts val="1800"/>
              <a:buNone/>
            </a:pPr>
            <a:endParaRPr sz="1800"/>
          </a:p>
          <a:p>
            <a:pPr marL="0" lvl="0" indent="0" algn="l" rtl="0">
              <a:lnSpc>
                <a:spcPct val="100000"/>
              </a:lnSpc>
              <a:spcBef>
                <a:spcPts val="360"/>
              </a:spcBef>
              <a:spcAft>
                <a:spcPts val="0"/>
              </a:spcAft>
              <a:buSzPts val="1800"/>
              <a:buNone/>
            </a:pPr>
            <a:endParaRPr sz="1800"/>
          </a:p>
          <a:p>
            <a:pPr marL="0" lvl="0" indent="0" algn="l" rtl="0">
              <a:lnSpc>
                <a:spcPct val="100000"/>
              </a:lnSpc>
              <a:spcBef>
                <a:spcPts val="360"/>
              </a:spcBef>
              <a:spcAft>
                <a:spcPts val="0"/>
              </a:spcAft>
              <a:buSzPts val="1800"/>
              <a:buNone/>
            </a:pPr>
            <a:endParaRPr sz="1800"/>
          </a:p>
          <a:p>
            <a:pPr marL="0" lvl="0" indent="0" algn="l" rtl="0">
              <a:lnSpc>
                <a:spcPct val="100000"/>
              </a:lnSpc>
              <a:spcBef>
                <a:spcPts val="360"/>
              </a:spcBef>
              <a:spcAft>
                <a:spcPts val="0"/>
              </a:spcAft>
              <a:buSzPts val="1800"/>
              <a:buNone/>
            </a:pPr>
            <a:endParaRPr sz="1800"/>
          </a:p>
          <a:p>
            <a:pPr marL="0" lvl="0" indent="0" algn="l" rtl="0">
              <a:lnSpc>
                <a:spcPct val="100000"/>
              </a:lnSpc>
              <a:spcBef>
                <a:spcPts val="360"/>
              </a:spcBef>
              <a:spcAft>
                <a:spcPts val="0"/>
              </a:spcAft>
              <a:buSzPts val="1800"/>
              <a:buNone/>
            </a:pPr>
            <a:endParaRPr sz="1800"/>
          </a:p>
          <a:p>
            <a:pPr marL="0" lvl="0" indent="0" algn="l" rtl="0">
              <a:lnSpc>
                <a:spcPct val="100000"/>
              </a:lnSpc>
              <a:spcBef>
                <a:spcPts val="360"/>
              </a:spcBef>
              <a:spcAft>
                <a:spcPts val="0"/>
              </a:spcAft>
              <a:buSzPts val="1800"/>
              <a:buNone/>
            </a:pPr>
            <a:endParaRPr sz="37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225"/>
        <p:cNvGrpSpPr/>
        <p:nvPr/>
      </p:nvGrpSpPr>
      <p:grpSpPr>
        <a:xfrm>
          <a:off x="0" y="0"/>
          <a:ext cx="0" cy="0"/>
          <a:chOff x="0" y="0"/>
          <a:chExt cx="0" cy="0"/>
        </a:xfrm>
      </p:grpSpPr>
      <p:sp>
        <p:nvSpPr>
          <p:cNvPr id="226" name="Google Shape;226;g89b02ff916_0_384"/>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63500" lvl="0" indent="0" algn="l" rtl="0">
              <a:lnSpc>
                <a:spcPct val="115000"/>
              </a:lnSpc>
              <a:spcBef>
                <a:spcPts val="600"/>
              </a:spcBef>
              <a:spcAft>
                <a:spcPts val="0"/>
              </a:spcAft>
              <a:buSzPts val="1800"/>
              <a:buNone/>
            </a:pPr>
            <a:r>
              <a:rPr lang="en-US" sz="3000"/>
              <a:t>Supplies needed</a:t>
            </a:r>
            <a:endParaRPr sz="3000"/>
          </a:p>
          <a:p>
            <a:pPr marL="457200" lvl="0" indent="-419100" algn="l" rtl="0">
              <a:lnSpc>
                <a:spcPct val="115000"/>
              </a:lnSpc>
              <a:spcBef>
                <a:spcPts val="600"/>
              </a:spcBef>
              <a:spcAft>
                <a:spcPts val="0"/>
              </a:spcAft>
              <a:buSzPts val="3000"/>
              <a:buChar char="●"/>
            </a:pPr>
            <a:r>
              <a:rPr lang="en-US" sz="3000"/>
              <a:t>WIFI access for presenter and participants</a:t>
            </a:r>
            <a:endParaRPr sz="3000"/>
          </a:p>
          <a:p>
            <a:pPr marL="457200" lvl="0" indent="-419100" algn="l" rtl="0">
              <a:lnSpc>
                <a:spcPct val="115000"/>
              </a:lnSpc>
              <a:spcBef>
                <a:spcPts val="0"/>
              </a:spcBef>
              <a:spcAft>
                <a:spcPts val="0"/>
              </a:spcAft>
              <a:buSzPts val="3000"/>
              <a:buChar char="●"/>
            </a:pPr>
            <a:r>
              <a:rPr lang="en-US" sz="3000"/>
              <a:t>Access to videos (through WIFI if available, but download to flash drive as a back-up)</a:t>
            </a:r>
            <a:endParaRPr sz="3000"/>
          </a:p>
          <a:p>
            <a:pPr marL="457200" lvl="0" indent="-419100" algn="l" rtl="0">
              <a:lnSpc>
                <a:spcPct val="115000"/>
              </a:lnSpc>
              <a:spcBef>
                <a:spcPts val="0"/>
              </a:spcBef>
              <a:spcAft>
                <a:spcPts val="0"/>
              </a:spcAft>
              <a:buSzPts val="3000"/>
              <a:buChar char="●"/>
            </a:pPr>
            <a:r>
              <a:rPr lang="en-US" sz="3000"/>
              <a:t>Chart paper</a:t>
            </a:r>
            <a:endParaRPr sz="3000"/>
          </a:p>
          <a:p>
            <a:pPr marL="457200" lvl="0" indent="-419100" algn="l" rtl="0">
              <a:lnSpc>
                <a:spcPct val="115000"/>
              </a:lnSpc>
              <a:spcBef>
                <a:spcPts val="0"/>
              </a:spcBef>
              <a:spcAft>
                <a:spcPts val="0"/>
              </a:spcAft>
              <a:buSzPts val="3000"/>
              <a:buChar char="●"/>
            </a:pPr>
            <a:r>
              <a:rPr lang="en-US" sz="3000"/>
              <a:t>Markers</a:t>
            </a:r>
            <a:endParaRPr sz="3000"/>
          </a:p>
          <a:p>
            <a:pPr marL="457200" lvl="0" indent="-419100" algn="l" rtl="0">
              <a:lnSpc>
                <a:spcPct val="115000"/>
              </a:lnSpc>
              <a:spcBef>
                <a:spcPts val="0"/>
              </a:spcBef>
              <a:spcAft>
                <a:spcPts val="0"/>
              </a:spcAft>
              <a:buSzPts val="3000"/>
              <a:buChar char="●"/>
            </a:pPr>
            <a:r>
              <a:rPr lang="en-US" sz="3000"/>
              <a:t>Post-it-Notes</a:t>
            </a:r>
            <a:endParaRPr sz="3000"/>
          </a:p>
          <a:p>
            <a:pPr marL="0" lvl="0" indent="0" algn="l" rtl="0">
              <a:lnSpc>
                <a:spcPct val="100000"/>
              </a:lnSpc>
              <a:spcBef>
                <a:spcPts val="360"/>
              </a:spcBef>
              <a:spcAft>
                <a:spcPts val="0"/>
              </a:spcAft>
              <a:buSzPts val="1800"/>
              <a:buNone/>
            </a:pPr>
            <a:endParaRPr/>
          </a:p>
        </p:txBody>
      </p:sp>
      <p:sp>
        <p:nvSpPr>
          <p:cNvPr id="227" name="Google Shape;227;g89b02ff916_0_384"/>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#3</a:t>
            </a:r>
            <a:endParaRPr>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232"/>
        <p:cNvGrpSpPr/>
        <p:nvPr/>
      </p:nvGrpSpPr>
      <p:grpSpPr>
        <a:xfrm>
          <a:off x="0" y="0"/>
          <a:ext cx="0" cy="0"/>
          <a:chOff x="0" y="0"/>
          <a:chExt cx="0" cy="0"/>
        </a:xfrm>
      </p:grpSpPr>
      <p:sp>
        <p:nvSpPr>
          <p:cNvPr id="233" name="Google Shape;233;g89b02ff916_0_576"/>
          <p:cNvSpPr txBox="1">
            <a:spLocks noGrp="1"/>
          </p:cNvSpPr>
          <p:nvPr>
            <p:ph type="body" idx="1"/>
          </p:nvPr>
        </p:nvSpPr>
        <p:spPr>
          <a:xfrm>
            <a:off x="228600" y="1600200"/>
            <a:ext cx="8458200" cy="45720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600"/>
              </a:spcBef>
              <a:spcAft>
                <a:spcPts val="0"/>
              </a:spcAft>
              <a:buClr>
                <a:schemeClr val="dk1"/>
              </a:buClr>
              <a:buSzPts val="1100"/>
              <a:buFont typeface="Arial"/>
              <a:buNone/>
            </a:pPr>
            <a:r>
              <a:rPr lang="en-US"/>
              <a:t>Handouts for this Module</a:t>
            </a:r>
            <a:endParaRPr/>
          </a:p>
          <a:p>
            <a:pPr marL="0" lvl="0" indent="0" algn="l" rtl="0">
              <a:lnSpc>
                <a:spcPct val="115000"/>
              </a:lnSpc>
              <a:spcBef>
                <a:spcPts val="600"/>
              </a:spcBef>
              <a:spcAft>
                <a:spcPts val="0"/>
              </a:spcAft>
              <a:buSzPts val="1800"/>
              <a:buNone/>
            </a:pPr>
            <a:r>
              <a:rPr lang="en-US"/>
              <a:t>Action Planner</a:t>
            </a:r>
            <a:endParaRPr/>
          </a:p>
          <a:p>
            <a:pPr marL="0" lvl="0" indent="0" algn="l" rtl="0">
              <a:lnSpc>
                <a:spcPct val="100000"/>
              </a:lnSpc>
              <a:spcBef>
                <a:spcPts val="360"/>
              </a:spcBef>
              <a:spcAft>
                <a:spcPts val="0"/>
              </a:spcAft>
              <a:buSzPts val="1800"/>
              <a:buNone/>
            </a:pPr>
            <a:endParaRPr sz="2400"/>
          </a:p>
        </p:txBody>
      </p:sp>
      <p:sp>
        <p:nvSpPr>
          <p:cNvPr id="234" name="Google Shape;234;g89b02ff916_0_576"/>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#4</a:t>
            </a:r>
            <a:endParaRPr>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sz="4000"/>
              <a:t>Building Relationships</a:t>
            </a:r>
            <a:endParaRPr sz="4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8460ad6f4a_0_0"/>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What We Will Know and Do</a:t>
            </a:r>
            <a:endParaRPr>
              <a:solidFill>
                <a:srgbClr val="000000"/>
              </a:solidFill>
            </a:endParaRPr>
          </a:p>
        </p:txBody>
      </p:sp>
      <p:sp>
        <p:nvSpPr>
          <p:cNvPr id="246" name="Google Shape;246;g8460ad6f4a_0_0"/>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a:t>Understand the importance of relationships</a:t>
            </a:r>
            <a:endParaRPr/>
          </a:p>
          <a:p>
            <a:pPr marL="457200" lvl="0" indent="0" algn="l" rtl="0">
              <a:lnSpc>
                <a:spcPct val="100000"/>
              </a:lnSpc>
              <a:spcBef>
                <a:spcPts val="360"/>
              </a:spcBef>
              <a:spcAft>
                <a:spcPts val="0"/>
              </a:spcAft>
              <a:buSzPts val="1800"/>
              <a:buNone/>
            </a:pPr>
            <a:endParaRPr/>
          </a:p>
          <a:p>
            <a:pPr marL="457200" lvl="0" indent="-342900" algn="l" rtl="0">
              <a:lnSpc>
                <a:spcPct val="100000"/>
              </a:lnSpc>
              <a:spcBef>
                <a:spcPts val="360"/>
              </a:spcBef>
              <a:spcAft>
                <a:spcPts val="0"/>
              </a:spcAft>
              <a:buSzPts val="1800"/>
              <a:buChar char="•"/>
            </a:pPr>
            <a:r>
              <a:rPr lang="en-US"/>
              <a:t>Gain strategies that can be used in the classroom to develop relationships with students</a:t>
            </a:r>
            <a:endParaRPr/>
          </a:p>
          <a:p>
            <a:pPr marL="0" lvl="0" indent="0" algn="l" rtl="0">
              <a:lnSpc>
                <a:spcPct val="100000"/>
              </a:lnSpc>
              <a:spcBef>
                <a:spcPts val="360"/>
              </a:spcBef>
              <a:spcAft>
                <a:spcPts val="0"/>
              </a:spcAft>
              <a:buSzPts val="1800"/>
              <a:buNone/>
            </a:pPr>
            <a:endParaRPr/>
          </a:p>
          <a:p>
            <a:pPr marL="457200" lvl="0" indent="-342900" algn="l" rtl="0">
              <a:lnSpc>
                <a:spcPct val="100000"/>
              </a:lnSpc>
              <a:spcBef>
                <a:spcPts val="360"/>
              </a:spcBef>
              <a:spcAft>
                <a:spcPts val="0"/>
              </a:spcAft>
              <a:buSzPts val="1800"/>
              <a:buChar char="•"/>
            </a:pPr>
            <a:r>
              <a:rPr lang="en-US"/>
              <a:t>Explore practices to connect with families</a:t>
            </a:r>
            <a:endParaRPr/>
          </a:p>
          <a:p>
            <a:pPr marL="0" lvl="0" indent="0" algn="l" rtl="0">
              <a:lnSpc>
                <a:spcPct val="100000"/>
              </a:lnSpc>
              <a:spcBef>
                <a:spcPts val="360"/>
              </a:spcBef>
              <a:spcAft>
                <a:spcPts val="0"/>
              </a:spcAft>
              <a:buSzPts val="18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8460ad6f4a_0_6"/>
          <p:cNvSpPr txBox="1">
            <a:spLocks noGrp="1"/>
          </p:cNvSpPr>
          <p:nvPr>
            <p:ph type="body" idx="1"/>
          </p:nvPr>
        </p:nvSpPr>
        <p:spPr>
          <a:xfrm>
            <a:off x="457200" y="1600200"/>
            <a:ext cx="8229600" cy="4912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2800">
                <a:solidFill>
                  <a:srgbClr val="333333"/>
                </a:solidFill>
                <a:highlight>
                  <a:srgbClr val="FFFFFF"/>
                </a:highlight>
              </a:rPr>
              <a:t>When there is a positive teacher-student relationship, students feel safe and there is a strong bond of trust within the classroom. Students are not afraid to take risks and understand that making errors are all part of the learning process. Students are more likely to feel positive about school and have a greater chance of developing a true love for learning.</a:t>
            </a:r>
            <a:endParaRPr sz="2800">
              <a:solidFill>
                <a:srgbClr val="333333"/>
              </a:solidFill>
              <a:highlight>
                <a:srgbClr val="FFFFFF"/>
              </a:highlight>
            </a:endParaRPr>
          </a:p>
          <a:p>
            <a:pPr marL="0" lvl="0" indent="0" algn="l" rtl="0">
              <a:lnSpc>
                <a:spcPct val="100000"/>
              </a:lnSpc>
              <a:spcBef>
                <a:spcPts val="360"/>
              </a:spcBef>
              <a:spcAft>
                <a:spcPts val="0"/>
              </a:spcAft>
              <a:buSzPts val="1800"/>
              <a:buNone/>
            </a:pPr>
            <a:endParaRPr sz="2800">
              <a:solidFill>
                <a:srgbClr val="333333"/>
              </a:solidFill>
              <a:highlight>
                <a:srgbClr val="FFFFFF"/>
              </a:highlight>
            </a:endParaRPr>
          </a:p>
          <a:p>
            <a:pPr marL="0" lvl="0" indent="0" algn="l" rtl="0">
              <a:lnSpc>
                <a:spcPct val="100000"/>
              </a:lnSpc>
              <a:spcBef>
                <a:spcPts val="360"/>
              </a:spcBef>
              <a:spcAft>
                <a:spcPts val="0"/>
              </a:spcAft>
              <a:buSzPts val="1800"/>
              <a:buNone/>
            </a:pPr>
            <a:r>
              <a:rPr lang="en-US" sz="1900" u="sng">
                <a:solidFill>
                  <a:schemeClr val="hlink"/>
                </a:solidFill>
                <a:latin typeface="Arial"/>
                <a:ea typeface="Arial"/>
                <a:cs typeface="Arial"/>
                <a:sym typeface="Arial"/>
                <a:hlinkClick r:id="rId3"/>
              </a:rPr>
              <a:t>https://meteoreducation.com/teacher-student-relationships/</a:t>
            </a:r>
            <a:endParaRPr sz="3600">
              <a:solidFill>
                <a:srgbClr val="333333"/>
              </a:solidFill>
              <a:highlight>
                <a:srgbClr val="FFFFFF"/>
              </a:highlight>
            </a:endParaRPr>
          </a:p>
          <a:p>
            <a:pPr marL="0" lvl="0" indent="0" algn="l" rtl="0">
              <a:lnSpc>
                <a:spcPct val="100000"/>
              </a:lnSpc>
              <a:spcBef>
                <a:spcPts val="360"/>
              </a:spcBef>
              <a:spcAft>
                <a:spcPts val="0"/>
              </a:spcAft>
              <a:buSzPts val="1800"/>
              <a:buNone/>
            </a:pPr>
            <a:endParaRPr sz="2800">
              <a:solidFill>
                <a:srgbClr val="333333"/>
              </a:solidFill>
              <a:highlight>
                <a:srgbClr val="FFFFFF"/>
              </a:highlight>
            </a:endParaRPr>
          </a:p>
        </p:txBody>
      </p:sp>
      <p:sp>
        <p:nvSpPr>
          <p:cNvPr id="253" name="Google Shape;253;g8460ad6f4a_0_6"/>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What this looks like</a:t>
            </a:r>
            <a:endParaRPr>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g8460ad6f4a_0_12" descr="Picture showing John Hattie's research on the desired effects of various practices, and where positive teacher-student relationships falls within the scale.  This practice is high in the zone of desired effects, with a score of 0.72.  Anything greater than 0.4 demonstrates a significant effect size.  " title="Teacher-Students Relationships"/>
          <p:cNvPicPr preferRelativeResize="0"/>
          <p:nvPr/>
        </p:nvPicPr>
        <p:blipFill rotWithShape="1">
          <a:blip r:embed="rId3">
            <a:alphaModFix/>
          </a:blip>
          <a:srcRect/>
          <a:stretch/>
        </p:blipFill>
        <p:spPr>
          <a:xfrm>
            <a:off x="1555925" y="3195625"/>
            <a:ext cx="6247600" cy="3143000"/>
          </a:xfrm>
          <a:prstGeom prst="rect">
            <a:avLst/>
          </a:prstGeom>
          <a:noFill/>
          <a:ln>
            <a:noFill/>
          </a:ln>
        </p:spPr>
      </p:pic>
      <p:sp>
        <p:nvSpPr>
          <p:cNvPr id="260" name="Google Shape;260;g8460ad6f4a_0_12"/>
          <p:cNvSpPr txBox="1">
            <a:spLocks noGrp="1"/>
          </p:cNvSpPr>
          <p:nvPr>
            <p:ph type="body" idx="1"/>
          </p:nvPr>
        </p:nvSpPr>
        <p:spPr>
          <a:xfrm>
            <a:off x="564925" y="1491325"/>
            <a:ext cx="8229600" cy="4703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2050">
                <a:solidFill>
                  <a:srgbClr val="333333"/>
                </a:solidFill>
                <a:highlight>
                  <a:srgbClr val="FFFFFF"/>
                </a:highlight>
                <a:latin typeface="Arial"/>
                <a:ea typeface="Arial"/>
                <a:cs typeface="Arial"/>
                <a:sym typeface="Arial"/>
              </a:rPr>
              <a:t>“</a:t>
            </a:r>
            <a:r>
              <a:rPr lang="en-US" sz="2550">
                <a:solidFill>
                  <a:srgbClr val="333333"/>
                </a:solidFill>
                <a:highlight>
                  <a:srgbClr val="FFFFFF"/>
                </a:highlight>
                <a:latin typeface="Arial"/>
                <a:ea typeface="Arial"/>
                <a:cs typeface="Arial"/>
                <a:sym typeface="Arial"/>
              </a:rPr>
              <a:t>It is teachers who have created positive teacher student relationships that are more likely to have the above average effects on student achievement.” </a:t>
            </a:r>
            <a:r>
              <a:rPr lang="en-US" sz="2550">
                <a:solidFill>
                  <a:srgbClr val="337AB7"/>
                </a:solidFill>
                <a:highlight>
                  <a:srgbClr val="FFFFFF"/>
                </a:highlight>
                <a:uFill>
                  <a:noFill/>
                </a:u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John Hattie (2009)</a:t>
            </a:r>
            <a:endParaRPr sz="4600"/>
          </a:p>
        </p:txBody>
      </p:sp>
      <p:sp>
        <p:nvSpPr>
          <p:cNvPr id="261" name="Google Shape;261;g8460ad6f4a_0_12"/>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Why this matters</a:t>
            </a:r>
            <a:endParaRPr>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g8fdc763dc4_0_5" descr="Picture representing John Hattie's research related to distance learning - demonstrates it has an effect size of 0.14.  " title="Distance Eduction"/>
          <p:cNvPicPr preferRelativeResize="0"/>
          <p:nvPr/>
        </p:nvPicPr>
        <p:blipFill rotWithShape="1">
          <a:blip r:embed="rId3">
            <a:alphaModFix/>
          </a:blip>
          <a:srcRect/>
          <a:stretch/>
        </p:blipFill>
        <p:spPr>
          <a:xfrm>
            <a:off x="1147763" y="1606775"/>
            <a:ext cx="6848475" cy="4505325"/>
          </a:xfrm>
          <a:prstGeom prst="rect">
            <a:avLst/>
          </a:prstGeom>
          <a:noFill/>
          <a:ln>
            <a:noFill/>
          </a:ln>
        </p:spPr>
      </p:pic>
      <p:sp>
        <p:nvSpPr>
          <p:cNvPr id="268" name="Google Shape;268;g8fdc763dc4_0_5"/>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Distance Learning</a:t>
            </a:r>
            <a:endParaRPr>
              <a:solidFill>
                <a:srgbClr val="000000"/>
              </a:solidFill>
            </a:endParaRPr>
          </a:p>
        </p:txBody>
      </p:sp>
    </p:spTree>
  </p:cSld>
  <p:clrMapOvr>
    <a:masterClrMapping/>
  </p:clrMapOvr>
</p:sld>
</file>

<file path=ppt/theme/theme1.xml><?xml version="1.0" encoding="utf-8"?>
<a:theme xmlns:a="http://schemas.openxmlformats.org/drawingml/2006/main" name="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3702</Words>
  <Application>Microsoft Office PowerPoint</Application>
  <PresentationFormat>On-screen Show (4:3)</PresentationFormat>
  <Paragraphs>310</Paragraphs>
  <Slides>29</Slides>
  <Notes>29</Notes>
  <HiddenSlides>4</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Verdana</vt:lpstr>
      <vt:lpstr>Office Theme</vt:lpstr>
      <vt:lpstr>Hidden Slide #1</vt:lpstr>
      <vt:lpstr>Hidden Slide #2</vt:lpstr>
      <vt:lpstr>Hidden Slide #3</vt:lpstr>
      <vt:lpstr>Hidden Slide #4</vt:lpstr>
      <vt:lpstr>Building Relationships</vt:lpstr>
      <vt:lpstr>What We Will Know and Do</vt:lpstr>
      <vt:lpstr>What this looks like</vt:lpstr>
      <vt:lpstr>Why this matters</vt:lpstr>
      <vt:lpstr>Distance Learning</vt:lpstr>
      <vt:lpstr>Relationships</vt:lpstr>
      <vt:lpstr>Video: Building Relationships</vt:lpstr>
      <vt:lpstr>Discussion</vt:lpstr>
      <vt:lpstr>Key Considerations</vt:lpstr>
      <vt:lpstr>Building Relationships from a Distance</vt:lpstr>
      <vt:lpstr>Strategies to Build Relationships</vt:lpstr>
      <vt:lpstr>Get To Know Your Students</vt:lpstr>
      <vt:lpstr>The “Take Care of Me List”</vt:lpstr>
      <vt:lpstr>Strategies to Connect with Students</vt:lpstr>
      <vt:lpstr>Connection in a Virtual Session</vt:lpstr>
      <vt:lpstr>More Suggestions</vt:lpstr>
      <vt:lpstr>Strategies to Repair Relationships</vt:lpstr>
      <vt:lpstr>Reconnect with Student</vt:lpstr>
      <vt:lpstr>Videos for Discussion</vt:lpstr>
      <vt:lpstr>Articles for Discussion</vt:lpstr>
      <vt:lpstr>Connect with Families</vt:lpstr>
      <vt:lpstr>Team Talk: Review the “How”</vt:lpstr>
      <vt:lpstr>Action Planning</vt:lpstr>
      <vt:lpstr>Resources/References</vt:lpstr>
      <vt:lpstr>More Resources/References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Hidden Slide #1</dc:title>
  <dc:creator>Jacklyn N Lewis</dc:creator>
  <cp:lastModifiedBy>Loaner</cp:lastModifiedBy>
  <cp:revision>1</cp:revision>
  <dcterms:created xsi:type="dcterms:W3CDTF">2017-04-18T16:38:12Z</dcterms:created>
  <dcterms:modified xsi:type="dcterms:W3CDTF">2021-09-09T15:21:29Z</dcterms:modified>
</cp:coreProperties>
</file>