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8SQU/Z05+K8biUaa6Z9azjtAq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achervision.com/professional-development/cause-effect-less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orthwest.org/sites/default/files/resources/educating-traumatized-childr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ors.brainpop.com/teaching-tip/sequence-learning-objectiv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k12.wa.us/sites/default/files/public/studentsupport/sel/pubdocs/helptraumatizedchildlearn.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Documents/Vision/VI%20Consortia%201-27-17/GoIEP-Cognitive%20Functioning%20and%20Psychological%20Process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885b260e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885b260e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0" name="Google Shape;210;g8885b260e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be7c2642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8be7c2642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269" name="Google Shape;269;g8be7c2642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522b20c5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8522b20c5e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There are many strategies that educators can use in their classroom to help with students cognitive skills. In this section we will focus on cause and effect and sequencing of events.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75" name="Google Shape;275;g8522b20c5e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74152b22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774152b22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Whether students recognize cause-and-effect relationships or not, they are affected by them everyday.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Students need to be able to clearly recognize cause-and-effect relationships. Students experience this in their own lives, see them occur in the lives of others, read about them, and are asked to write about them. Without the ability to recognize these relationships, students are at risk socially and academically.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333F48"/>
              </a:solidFill>
              <a:highlight>
                <a:srgbClr val="F2F4F5"/>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82" name="Google Shape;282;g774152b229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522b20c5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8522b20c5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Here are some simple strategies on how you can teach cause-and-effect in your classroom.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Ask if anyone has any good lessons they would like to share that worked well for them.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t>
            </a:r>
            <a:r>
              <a:rPr lang="en-US" u="sng">
                <a:solidFill>
                  <a:schemeClr val="hlink"/>
                </a:solidFill>
                <a:latin typeface="Verdana"/>
                <a:ea typeface="Verdana"/>
                <a:cs typeface="Verdana"/>
                <a:sym typeface="Verdana"/>
                <a:hlinkClick r:id="rId3"/>
              </a:rPr>
              <a:t>https://www.teachervision.com/professional-development/cause-effect-lesson</a:t>
            </a:r>
            <a:endParaRPr>
              <a:latin typeface="Verdana"/>
              <a:ea typeface="Verdana"/>
              <a:cs typeface="Verdana"/>
              <a:sym typeface="Verdana"/>
            </a:endParaRPr>
          </a:p>
        </p:txBody>
      </p:sp>
      <p:sp>
        <p:nvSpPr>
          <p:cNvPr id="289" name="Google Shape;289;g8522b20c5e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522b20c5e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8522b20c5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a:t>
            </a:r>
            <a:r>
              <a:rPr lang="en-US">
                <a:latin typeface="Verdana"/>
                <a:ea typeface="Verdana"/>
                <a:cs typeface="Verdana"/>
                <a:sym typeface="Verdana"/>
              </a:rPr>
              <a:t>: Have people work in pairs or groups to answer these questions. </a:t>
            </a:r>
            <a:endParaRPr>
              <a:latin typeface="Verdana"/>
              <a:ea typeface="Verdana"/>
              <a:cs typeface="Verdana"/>
              <a:sym typeface="Verdana"/>
            </a:endParaRPr>
          </a:p>
        </p:txBody>
      </p:sp>
      <p:sp>
        <p:nvSpPr>
          <p:cNvPr id="296" name="Google Shape;296;g8522b20c5e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522b20c5e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8522b20c5e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Many students who are dealing with trauma have difficulty with an essential aspect of educational advancement: putting what they learn into context. In order to sustain learning, students must be able to integrate the many facts, figures, and ideas they learn during the school day into usable information.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t>
            </a:r>
            <a:r>
              <a:rPr lang="en-US" sz="1100" u="sng">
                <a:solidFill>
                  <a:schemeClr val="hlink"/>
                </a:solidFill>
                <a:latin typeface="Verdana"/>
                <a:ea typeface="Verdana"/>
                <a:cs typeface="Verdana"/>
                <a:sym typeface="Verdana"/>
                <a:hlinkClick r:id="rId3"/>
              </a:rPr>
              <a:t>https://educationnorthwest.org/sites/default/files/resources/educating-traumatized-children.pdf</a:t>
            </a:r>
            <a:endParaRPr>
              <a:latin typeface="Verdana"/>
              <a:ea typeface="Verdana"/>
              <a:cs typeface="Verdana"/>
              <a:sym typeface="Verdana"/>
            </a:endParaRPr>
          </a:p>
        </p:txBody>
      </p:sp>
      <p:sp>
        <p:nvSpPr>
          <p:cNvPr id="304" name="Google Shape;304;g8522b20c5e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522b20c5e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522b20c5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Trauma interferes with students understanding of sequence, predication and estimation, and time.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Students who have experienced trauma experience events as random, uncontrollable, and unrelated to what has occurred in the past. Explicit instruction and close teacher-student collaboration are necessary to develop a student’s higher order thinking skills.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a:t>
            </a:r>
            <a:r>
              <a:rPr lang="en-US">
                <a:latin typeface="Verdana"/>
                <a:ea typeface="Verdana"/>
                <a:cs typeface="Verdana"/>
                <a:sym typeface="Verdana"/>
              </a:rPr>
              <a:t>: </a:t>
            </a:r>
            <a:r>
              <a:rPr lang="en-US" sz="1100" u="sng">
                <a:solidFill>
                  <a:schemeClr val="hlink"/>
                </a:solidFill>
                <a:latin typeface="Verdana"/>
                <a:ea typeface="Verdana"/>
                <a:cs typeface="Verdana"/>
                <a:sym typeface="Verdana"/>
                <a:hlinkClick r:id="rId3"/>
              </a:rPr>
              <a:t>https://educators.brainpop.com/teaching-tip/sequence-learning-objectives/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4"/>
              </a:rPr>
              <a:t>https://www.k12.wa.us/sites/default/files/public/studentsupport/sel/pubdocs/helptraumatizedchildlearn.pdf</a:t>
            </a:r>
            <a:endParaRPr>
              <a:latin typeface="Verdana"/>
              <a:ea typeface="Verdana"/>
              <a:cs typeface="Verdana"/>
              <a:sym typeface="Verdana"/>
            </a:endParaRPr>
          </a:p>
        </p:txBody>
      </p:sp>
      <p:sp>
        <p:nvSpPr>
          <p:cNvPr id="312" name="Google Shape;312;g8522b20c5e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22b20c5e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8522b20c5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This is an example of teaching students sequences of events.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highlight>
                  <a:schemeClr val="lt1"/>
                </a:highlight>
                <a:latin typeface="Verdana"/>
                <a:ea typeface="Verdana"/>
                <a:cs typeface="Verdana"/>
                <a:sym typeface="Verdana"/>
              </a:rPr>
              <a:t>Handout</a:t>
            </a:r>
            <a:r>
              <a:rPr lang="en-US">
                <a:highlight>
                  <a:schemeClr val="lt1"/>
                </a:highlight>
                <a:latin typeface="Verdana"/>
                <a:ea typeface="Verdana"/>
                <a:cs typeface="Verdana"/>
                <a:sym typeface="Verdana"/>
              </a:rPr>
              <a:t>: Divide the class up into smaller groups of three or four. Give each a copy of a short story (for differentiation purposes, you could assign groups based on ability here and give each a story according to their level). The short stories should be cut up into paragraphs (or individual sentences). In their groups, students reassemble the story according to how the think the chronology should be. If all groups use the same story, the class can then compare their choices at the end. If each group has a different story, they can read their story to the other groups at the end and explain reasons for their decisions.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19" name="Google Shape;319;g8522b20c5e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522b20c5e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8522b20c5e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Do</a:t>
            </a:r>
            <a:r>
              <a:rPr lang="en-US">
                <a:latin typeface="Verdana"/>
                <a:ea typeface="Verdana"/>
                <a:cs typeface="Verdana"/>
                <a:sym typeface="Verdana"/>
              </a:rPr>
              <a:t>: Have participants work in groups or individually to practice</a:t>
            </a:r>
            <a:endParaRPr>
              <a:latin typeface="Verdana"/>
              <a:ea typeface="Verdana"/>
              <a:cs typeface="Verdana"/>
              <a:sym typeface="Verdana"/>
            </a:endParaRPr>
          </a:p>
        </p:txBody>
      </p:sp>
      <p:sp>
        <p:nvSpPr>
          <p:cNvPr id="326" name="Google Shape;326;g8522b20c5e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6aa1deb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e16aa1de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“Cognitive Strategies”. This your time to pause and reflect on the “how”. How will you adjust your practices to support learning for students who have experienced trauma?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33" name="Google Shape;333;ge16aa1deb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885b260e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885b260e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217" name="Google Shape;217;g8885b260ec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522b20c5e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8522b20c5e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8522b20c5e_0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8531442b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e8531442b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e8531442bb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885b260e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885b260e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4" name="Google Shape;224;g8885b260ec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885b260ec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885b260ec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885b260ec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885b260e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885b260ec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8" name="Google Shape;238;g8885b260ec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“Cognitive Problem Solving Strategies”. Let’s get started!</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44" name="Google Shape;2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74152b22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774152b22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begin to understand the importance of how trauma impacts school performance. There are many strategies to support students academically but we hope to provide you with a few strategies you can use. </a:t>
            </a:r>
            <a:endParaRPr/>
          </a:p>
          <a:p>
            <a:pPr marL="0" lvl="0" indent="0" algn="l" rtl="0">
              <a:lnSpc>
                <a:spcPct val="100000"/>
              </a:lnSpc>
              <a:spcBef>
                <a:spcPts val="0"/>
              </a:spcBef>
              <a:spcAft>
                <a:spcPts val="0"/>
              </a:spcAft>
              <a:buSzPts val="1400"/>
              <a:buNone/>
            </a:pPr>
            <a:endParaRPr/>
          </a:p>
        </p:txBody>
      </p:sp>
      <p:sp>
        <p:nvSpPr>
          <p:cNvPr id="250" name="Google Shape;250;g774152b229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People are often surprised that there is a difference between cognitive and academic skills. There is actually a big difference between the two. Cognitive skills are the mental capabilities we need to successfully learn academic subjects. Underlying cognitive skills must function well for us to efficiently and effectively read, prioritize, think, plan, remember, and solve problems.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9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9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56" name="Google Shape;25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The impact that trauma can have in the classroom impacts students memory, their problem solving skills, ability to reason, organization, focus, taking in new concepts, and cause and effect.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D’Andrea et al 2012; Thomason &amp; Marusak 2017</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Resource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https://www.gadoe.org/Curriculum-Instruction-and-Assessment/Special-Education-Services/Documents/Vision/VI%20Consortia%201-27-17/GoIEP-Cognitive%20Functioning%20and%20Psychological%20Processing.pdf</a:t>
            </a:r>
            <a:endParaRPr>
              <a:latin typeface="Verdana"/>
              <a:ea typeface="Verdana"/>
              <a:cs typeface="Verdana"/>
              <a:sym typeface="Verdana"/>
            </a:endParaRPr>
          </a:p>
        </p:txBody>
      </p:sp>
      <p:sp>
        <p:nvSpPr>
          <p:cNvPr id="262" name="Google Shape;26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6" name="Google Shape;8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3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90" name="Google Shape;90;p3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91"/>
        <p:cNvGrpSpPr/>
        <p:nvPr/>
      </p:nvGrpSpPr>
      <p:grpSpPr>
        <a:xfrm>
          <a:off x="0" y="0"/>
          <a:ext cx="0" cy="0"/>
          <a:chOff x="0" y="0"/>
          <a:chExt cx="0" cy="0"/>
        </a:xfrm>
      </p:grpSpPr>
      <p:sp>
        <p:nvSpPr>
          <p:cNvPr id="92" name="Google Shape;92;p3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4" name="Google Shape;9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3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98" name="Google Shape;98;p3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 name="Google Shape;102;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7" name="Google Shape;107;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1" name="Google Shape;11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5" name="Google Shape;115;p3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6" name="Google Shape;116;p3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7"/>
        <p:cNvGrpSpPr/>
        <p:nvPr/>
      </p:nvGrpSpPr>
      <p:grpSpPr>
        <a:xfrm>
          <a:off x="0" y="0"/>
          <a:ext cx="0" cy="0"/>
          <a:chOff x="0" y="0"/>
          <a:chExt cx="0" cy="0"/>
        </a:xfrm>
      </p:grpSpPr>
      <p:sp>
        <p:nvSpPr>
          <p:cNvPr id="118" name="Google Shape;118;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0" name="Google Shape;12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5" name="Google Shape;125;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6"/>
        <p:cNvGrpSpPr/>
        <p:nvPr/>
      </p:nvGrpSpPr>
      <p:grpSpPr>
        <a:xfrm>
          <a:off x="0" y="0"/>
          <a:ext cx="0" cy="0"/>
          <a:chOff x="0" y="0"/>
          <a:chExt cx="0" cy="0"/>
        </a:xfrm>
      </p:grpSpPr>
      <p:sp>
        <p:nvSpPr>
          <p:cNvPr id="127" name="Google Shape;127;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9" name="Google Shape;12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3" name="Google Shape;133;p3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34" name="Google Shape;134;p3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8" name="Google Shape;13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2" name="Google Shape;142;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43" name="Google Shape;143;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3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7" name="Google Shape;1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8" name="Google Shape;148;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9" name="Google Shape;149;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0" name="Google Shape;1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4" name="Google Shape;154;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5" name="Google Shape;155;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2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2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2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8" name="Google Shape;168;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9" name="Google Shape;169;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3" name="Google Shape;173;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77" name="Google Shape;17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82" name="Google Shape;182;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5"/>
        <p:cNvGrpSpPr/>
        <p:nvPr/>
      </p:nvGrpSpPr>
      <p:grpSpPr>
        <a:xfrm>
          <a:off x="0" y="0"/>
          <a:ext cx="0" cy="0"/>
          <a:chOff x="0" y="0"/>
          <a:chExt cx="0" cy="0"/>
        </a:xfrm>
      </p:grpSpPr>
      <p:sp>
        <p:nvSpPr>
          <p:cNvPr id="196" name="Google Shape;196;ge16aa1deb7_0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e16aa1deb7_0_205"/>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e16aa1deb7_0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e16aa1deb7_0_205"/>
          <p:cNvSpPr/>
          <p:nvPr/>
        </p:nvSpPr>
        <p:spPr>
          <a:xfrm>
            <a:off x="205218" y="268390"/>
            <a:ext cx="408900" cy="5091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e16aa1deb7_0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e16aa1deb7_0_205"/>
          <p:cNvSpPr/>
          <p:nvPr/>
        </p:nvSpPr>
        <p:spPr>
          <a:xfrm>
            <a:off x="100882" y="268390"/>
            <a:ext cx="408900" cy="509100"/>
          </a:xfrm>
          <a:prstGeom prst="flowChartDelay">
            <a:avLst/>
          </a:prstGeom>
          <a:solidFill>
            <a:srgbClr val="FFFFFF">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e16aa1deb7_0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e16aa1deb7_0_205"/>
          <p:cNvSpPr/>
          <p:nvPr/>
        </p:nvSpPr>
        <p:spPr>
          <a:xfrm>
            <a:off x="319" y="268390"/>
            <a:ext cx="408900" cy="509100"/>
          </a:xfrm>
          <a:prstGeom prst="flowChartDelay">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e16aa1deb7_0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205" name="Google Shape;205;ge16aa1deb7_0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6" name="Google Shape;206;ge16aa1deb7_0_20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6"/>
        <p:cNvGrpSpPr/>
        <p:nvPr/>
      </p:nvGrpSpPr>
      <p:grpSpPr>
        <a:xfrm>
          <a:off x="0" y="0"/>
          <a:ext cx="0" cy="0"/>
          <a:chOff x="0" y="0"/>
          <a:chExt cx="0" cy="0"/>
        </a:xfrm>
      </p:grpSpPr>
      <p:pic>
        <p:nvPicPr>
          <p:cNvPr id="37" name="Google Shape;37;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8" name="Google Shape;38;p2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4"/>
        <p:cNvGrpSpPr/>
        <p:nvPr/>
      </p:nvGrpSpPr>
      <p:grpSpPr>
        <a:xfrm>
          <a:off x="0" y="0"/>
          <a:ext cx="0" cy="0"/>
          <a:chOff x="0" y="0"/>
          <a:chExt cx="0" cy="0"/>
        </a:xfrm>
      </p:grpSpPr>
      <p:pic>
        <p:nvPicPr>
          <p:cNvPr id="45" name="Google Shape;45;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46" name="Google Shape;46;p2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 name="Google Shape;4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2"/>
        <p:cNvGrpSpPr/>
        <p:nvPr/>
      </p:nvGrpSpPr>
      <p:grpSpPr>
        <a:xfrm>
          <a:off x="0" y="0"/>
          <a:ext cx="0" cy="0"/>
          <a:chOff x="0" y="0"/>
          <a:chExt cx="0" cy="0"/>
        </a:xfrm>
      </p:grpSpPr>
      <p:pic>
        <p:nvPicPr>
          <p:cNvPr id="53" name="Google Shape;53;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54" name="Google Shape;54;p2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6" name="Google Shape;5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0"/>
        <p:cNvGrpSpPr/>
        <p:nvPr/>
      </p:nvGrpSpPr>
      <p:grpSpPr>
        <a:xfrm>
          <a:off x="0" y="0"/>
          <a:ext cx="0" cy="0"/>
          <a:chOff x="0" y="0"/>
          <a:chExt cx="0" cy="0"/>
        </a:xfrm>
      </p:grpSpPr>
      <p:pic>
        <p:nvPicPr>
          <p:cNvPr id="61" name="Google Shape;61;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62" name="Google Shape;62;p2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8"/>
        <p:cNvGrpSpPr/>
        <p:nvPr/>
      </p:nvGrpSpPr>
      <p:grpSpPr>
        <a:xfrm>
          <a:off x="0" y="0"/>
          <a:ext cx="0" cy="0"/>
          <a:chOff x="0" y="0"/>
          <a:chExt cx="0" cy="0"/>
        </a:xfrm>
      </p:grpSpPr>
      <p:sp>
        <p:nvSpPr>
          <p:cNvPr id="69" name="Google Shape;69;p28"/>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8" name="Google Shape;7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82" name="Google Shape;82;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Documents/Vision/VI%20Consortia%201-27-17/GoIEP-Cognitive%20Functioning%20and%20Psychological%20Processing.pdf" TargetMode="External"/><Relationship Id="rId7" Type="http://schemas.openxmlformats.org/officeDocument/2006/relationships/hyperlink" Target="https://educationnorthwest.org/sites/default/files/resources/educating-traumatized-children.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teachervision.com/professional-development/cause-effect-lesson" TargetMode="External"/><Relationship Id="rId5" Type="http://schemas.openxmlformats.org/officeDocument/2006/relationships/hyperlink" Target="https://www.k12.wa.us/sites/default/files/public/studentsupport/sel/pubdocs/helptraumatizedchildlearn.pdf" TargetMode="External"/><Relationship Id="rId4" Type="http://schemas.openxmlformats.org/officeDocument/2006/relationships/hyperlink" Target="https://educators.brainpop.com/teaching-tip/sequence-learning-objectiv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16/j.neuroscience.2016.02.02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8885b260ec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13" name="Google Shape;213;g8885b260ec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8be7c26429_0_0"/>
          <p:cNvSpPr txBox="1">
            <a:spLocks noGrp="1"/>
          </p:cNvSpPr>
          <p:nvPr>
            <p:ph type="ctrTitle"/>
          </p:nvPr>
        </p:nvSpPr>
        <p:spPr>
          <a:xfrm>
            <a:off x="953250" y="3671148"/>
            <a:ext cx="7240500" cy="20685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Promote Cognitive Skills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8522b20c5e_0_2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Help children break down tasks into small, manageable steps </a:t>
            </a:r>
            <a:endParaRPr sz="2800"/>
          </a:p>
          <a:p>
            <a:pPr marL="457200" lvl="0" indent="-406400" algn="l" rtl="0">
              <a:lnSpc>
                <a:spcPct val="100000"/>
              </a:lnSpc>
              <a:spcBef>
                <a:spcPts val="0"/>
              </a:spcBef>
              <a:spcAft>
                <a:spcPts val="0"/>
              </a:spcAft>
              <a:buSzPts val="2800"/>
              <a:buChar char="●"/>
            </a:pPr>
            <a:r>
              <a:rPr lang="en-US" sz="2800"/>
              <a:t>Repeat information or provide written instructions </a:t>
            </a:r>
            <a:endParaRPr sz="2800"/>
          </a:p>
          <a:p>
            <a:pPr marL="457200" lvl="0" indent="-406400" algn="l" rtl="0">
              <a:lnSpc>
                <a:spcPct val="100000"/>
              </a:lnSpc>
              <a:spcBef>
                <a:spcPts val="0"/>
              </a:spcBef>
              <a:spcAft>
                <a:spcPts val="0"/>
              </a:spcAft>
              <a:buSzPts val="2800"/>
              <a:buChar char="●"/>
            </a:pPr>
            <a:r>
              <a:rPr lang="en-US" sz="2800"/>
              <a:t>Establish routines through planning and prompting next steps </a:t>
            </a:r>
            <a:endParaRPr sz="2800"/>
          </a:p>
          <a:p>
            <a:pPr marL="457200" lvl="0" indent="-406400" algn="l" rtl="0">
              <a:lnSpc>
                <a:spcPct val="100000"/>
              </a:lnSpc>
              <a:spcBef>
                <a:spcPts val="0"/>
              </a:spcBef>
              <a:spcAft>
                <a:spcPts val="0"/>
              </a:spcAft>
              <a:buSzPts val="2800"/>
              <a:buChar char="●"/>
            </a:pPr>
            <a:r>
              <a:rPr lang="en-US" sz="2800" b="1"/>
              <a:t>Teach cause and effect relationships</a:t>
            </a:r>
            <a:endParaRPr sz="2800" b="1"/>
          </a:p>
          <a:p>
            <a:pPr marL="457200" lvl="0" indent="-406400" algn="l" rtl="0">
              <a:lnSpc>
                <a:spcPct val="100000"/>
              </a:lnSpc>
              <a:spcBef>
                <a:spcPts val="0"/>
              </a:spcBef>
              <a:spcAft>
                <a:spcPts val="0"/>
              </a:spcAft>
              <a:buSzPts val="2800"/>
              <a:buFont typeface="Verdana"/>
              <a:buChar char="●"/>
            </a:pPr>
            <a:r>
              <a:rPr lang="en-US" sz="2800" b="1"/>
              <a:t>Emphasize sequences of events</a:t>
            </a:r>
            <a:endParaRPr sz="2800" b="1"/>
          </a:p>
          <a:p>
            <a:pPr marL="457200" lvl="0" indent="-406400" algn="l" rtl="0">
              <a:lnSpc>
                <a:spcPct val="100000"/>
              </a:lnSpc>
              <a:spcBef>
                <a:spcPts val="0"/>
              </a:spcBef>
              <a:spcAft>
                <a:spcPts val="0"/>
              </a:spcAft>
              <a:buSzPts val="2800"/>
              <a:buFont typeface="Verdana"/>
              <a:buChar char="●"/>
            </a:pPr>
            <a:r>
              <a:rPr lang="en-US" sz="2800"/>
              <a:t>Scaffold tasks by allowing children to work alongside classmates in cooperative groups</a:t>
            </a:r>
            <a:r>
              <a:rPr lang="en-US" sz="2700"/>
              <a:t> </a:t>
            </a:r>
            <a:endParaRPr sz="2700"/>
          </a:p>
        </p:txBody>
      </p:sp>
      <p:sp>
        <p:nvSpPr>
          <p:cNvPr id="278" name="Google Shape;278;g8522b20c5e_0_2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Strategies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774152b229_0_2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To be successful, students need to be able to clearly recognize cause and effect relationships so they can think analytically in their personal and academic lives. </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Without the ability to identify these relationships, students are at risk socially and academically. </a:t>
            </a:r>
            <a:endParaRPr/>
          </a:p>
        </p:txBody>
      </p:sp>
      <p:sp>
        <p:nvSpPr>
          <p:cNvPr id="285" name="Google Shape;285;g774152b229_0_2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Cause and Effect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8522b20c5e_0_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US" sz="2800"/>
              <a:t>Use real world examples as often as you can. </a:t>
            </a:r>
            <a:endParaRPr sz="2800"/>
          </a:p>
          <a:p>
            <a:pPr marL="457200" lvl="0" indent="-317500" algn="l" rtl="0">
              <a:lnSpc>
                <a:spcPct val="100000"/>
              </a:lnSpc>
              <a:spcBef>
                <a:spcPts val="0"/>
              </a:spcBef>
              <a:spcAft>
                <a:spcPts val="0"/>
              </a:spcAft>
              <a:buSzPts val="1400"/>
              <a:buChar char="●"/>
            </a:pPr>
            <a:r>
              <a:rPr lang="en-US" sz="2800"/>
              <a:t>Ask questions: Why? What happened? How do you know? What is your evidence? </a:t>
            </a:r>
            <a:endParaRPr sz="2800"/>
          </a:p>
          <a:p>
            <a:pPr marL="457200" lvl="0" indent="-317500" algn="l" rtl="0">
              <a:lnSpc>
                <a:spcPct val="100000"/>
              </a:lnSpc>
              <a:spcBef>
                <a:spcPts val="0"/>
              </a:spcBef>
              <a:spcAft>
                <a:spcPts val="0"/>
              </a:spcAft>
              <a:buSzPts val="1400"/>
              <a:buChar char="●"/>
            </a:pPr>
            <a:r>
              <a:rPr lang="en-US" sz="2800"/>
              <a:t>Encourage students to consider multiple cause and consequences of events. Ex: What happens when we waste electricity? </a:t>
            </a:r>
            <a:endParaRPr sz="2800"/>
          </a:p>
          <a:p>
            <a:pPr marL="457200" lvl="0" indent="-317500" algn="l" rtl="0">
              <a:lnSpc>
                <a:spcPct val="100000"/>
              </a:lnSpc>
              <a:spcBef>
                <a:spcPts val="0"/>
              </a:spcBef>
              <a:spcAft>
                <a:spcPts val="0"/>
              </a:spcAft>
              <a:buSzPts val="1400"/>
              <a:buChar char="●"/>
            </a:pPr>
            <a:r>
              <a:rPr lang="en-US" sz="2800"/>
              <a:t>Use graphic organizers or flow charts to help students think about cause and effect relationships. </a:t>
            </a:r>
            <a:endParaRPr sz="2800"/>
          </a:p>
          <a:p>
            <a:pPr marL="457200" lvl="0" indent="0" algn="l" rtl="0">
              <a:lnSpc>
                <a:spcPct val="100000"/>
              </a:lnSpc>
              <a:spcBef>
                <a:spcPts val="360"/>
              </a:spcBef>
              <a:spcAft>
                <a:spcPts val="0"/>
              </a:spcAft>
              <a:buSzPts val="1800"/>
              <a:buNone/>
            </a:pPr>
            <a:endParaRPr/>
          </a:p>
        </p:txBody>
      </p:sp>
      <p:sp>
        <p:nvSpPr>
          <p:cNvPr id="292" name="Google Shape;292;g8522b20c5e_0_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900">
                <a:solidFill>
                  <a:srgbClr val="000000"/>
                </a:solidFill>
              </a:rPr>
              <a:t>How to Introduce Cause and Effect into Classroom Discussions</a:t>
            </a:r>
            <a:endParaRPr sz="39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8522b20c5e_0_7" descr="Turn and Talk" title="Graphic"/>
          <p:cNvPicPr preferRelativeResize="0"/>
          <p:nvPr/>
        </p:nvPicPr>
        <p:blipFill rotWithShape="1">
          <a:blip r:embed="rId3">
            <a:alphaModFix/>
          </a:blip>
          <a:srcRect/>
          <a:stretch/>
        </p:blipFill>
        <p:spPr>
          <a:xfrm>
            <a:off x="2965903" y="3987630"/>
            <a:ext cx="3379400" cy="2531275"/>
          </a:xfrm>
          <a:prstGeom prst="rect">
            <a:avLst/>
          </a:prstGeom>
          <a:noFill/>
          <a:ln>
            <a:noFill/>
          </a:ln>
        </p:spPr>
      </p:pic>
      <p:sp>
        <p:nvSpPr>
          <p:cNvPr id="299" name="Google Shape;299;g8522b20c5e_0_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t>What do you think of when teaching cause and effect relationships to your students? </a:t>
            </a:r>
            <a:endParaRPr sz="2800"/>
          </a:p>
          <a:p>
            <a:pPr marL="0" lvl="0" indent="0" algn="l" rtl="0">
              <a:lnSpc>
                <a:spcPct val="100000"/>
              </a:lnSpc>
              <a:spcBef>
                <a:spcPts val="360"/>
              </a:spcBef>
              <a:spcAft>
                <a:spcPts val="0"/>
              </a:spcAft>
              <a:buSzPts val="1800"/>
              <a:buNone/>
            </a:pPr>
            <a:endParaRPr sz="2800"/>
          </a:p>
          <a:p>
            <a:pPr marL="0" lvl="0" indent="0" algn="l" rtl="0">
              <a:lnSpc>
                <a:spcPct val="100000"/>
              </a:lnSpc>
              <a:spcBef>
                <a:spcPts val="360"/>
              </a:spcBef>
              <a:spcAft>
                <a:spcPts val="0"/>
              </a:spcAft>
              <a:buSzPts val="1800"/>
              <a:buNone/>
            </a:pPr>
            <a:r>
              <a:rPr lang="en-US" sz="2800"/>
              <a:t>Why is this important when looking through a trauma lens? </a:t>
            </a:r>
            <a:endParaRPr sz="2800"/>
          </a:p>
        </p:txBody>
      </p:sp>
      <p:sp>
        <p:nvSpPr>
          <p:cNvPr id="300" name="Google Shape;300;g8522b20c5e_0_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Discussion</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g8522b20c5e_0_13" title="Graphic"/>
          <p:cNvPicPr preferRelativeResize="0"/>
          <p:nvPr/>
        </p:nvPicPr>
        <p:blipFill rotWithShape="1">
          <a:blip r:embed="rId3">
            <a:alphaModFix/>
          </a:blip>
          <a:srcRect/>
          <a:stretch/>
        </p:blipFill>
        <p:spPr>
          <a:xfrm>
            <a:off x="4766000" y="4719725"/>
            <a:ext cx="2711976" cy="1807974"/>
          </a:xfrm>
          <a:prstGeom prst="rect">
            <a:avLst/>
          </a:prstGeom>
          <a:noFill/>
          <a:ln>
            <a:noFill/>
          </a:ln>
        </p:spPr>
      </p:pic>
      <p:sp>
        <p:nvSpPr>
          <p:cNvPr id="307" name="Google Shape;307;g8522b20c5e_0_1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Traumatized students are often described as “Not seeing the forest for the trees,” as they can connect the dots but cannot see that the connected dots eventually form a horse. (Rodenbush, 2015).</a:t>
            </a:r>
            <a:endParaRPr/>
          </a:p>
        </p:txBody>
      </p:sp>
      <p:sp>
        <p:nvSpPr>
          <p:cNvPr id="308" name="Google Shape;308;g8522b20c5e_0_1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Connecting the Dots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8522b20c5e_0_3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700" b="1">
                <a:solidFill>
                  <a:srgbClr val="222222"/>
                </a:solidFill>
                <a:highlight>
                  <a:srgbClr val="FFFFFF"/>
                </a:highlight>
              </a:rPr>
              <a:t>Sequencing</a:t>
            </a:r>
            <a:r>
              <a:rPr lang="en-US" sz="2700">
                <a:solidFill>
                  <a:srgbClr val="222222"/>
                </a:solidFill>
                <a:highlight>
                  <a:srgbClr val="FFFFFF"/>
                </a:highlight>
              </a:rPr>
              <a:t> refers to putting </a:t>
            </a:r>
            <a:r>
              <a:rPr lang="en-US" sz="2700" b="1">
                <a:solidFill>
                  <a:srgbClr val="222222"/>
                </a:solidFill>
                <a:highlight>
                  <a:srgbClr val="FFFFFF"/>
                </a:highlight>
              </a:rPr>
              <a:t>events</a:t>
            </a:r>
            <a:r>
              <a:rPr lang="en-US" sz="2700">
                <a:solidFill>
                  <a:srgbClr val="222222"/>
                </a:solidFill>
                <a:highlight>
                  <a:srgbClr val="FFFFFF"/>
                </a:highlight>
              </a:rPr>
              <a:t> or information in a specific order. The ability to </a:t>
            </a:r>
            <a:r>
              <a:rPr lang="en-US" sz="2700" b="1">
                <a:solidFill>
                  <a:srgbClr val="222222"/>
                </a:solidFill>
                <a:highlight>
                  <a:srgbClr val="FFFFFF"/>
                </a:highlight>
              </a:rPr>
              <a:t>sequence</a:t>
            </a:r>
            <a:r>
              <a:rPr lang="en-US" sz="2700">
                <a:solidFill>
                  <a:srgbClr val="222222"/>
                </a:solidFill>
                <a:highlight>
                  <a:srgbClr val="FFFFFF"/>
                </a:highlight>
              </a:rPr>
              <a:t> requires higher-order thinking skills, from recognizing patterns to determining cause and effect and more. </a:t>
            </a:r>
            <a:endParaRPr sz="2700">
              <a:solidFill>
                <a:srgbClr val="222222"/>
              </a:solidFill>
              <a:highlight>
                <a:srgbClr val="FFFFFF"/>
              </a:highlight>
            </a:endParaRPr>
          </a:p>
          <a:p>
            <a:pPr marL="0" lvl="0" indent="0" algn="l" rtl="0">
              <a:lnSpc>
                <a:spcPct val="100000"/>
              </a:lnSpc>
              <a:spcBef>
                <a:spcPts val="360"/>
              </a:spcBef>
              <a:spcAft>
                <a:spcPts val="0"/>
              </a:spcAft>
              <a:buSzPts val="1800"/>
              <a:buNone/>
            </a:pPr>
            <a:endParaRPr sz="2700" b="1">
              <a:solidFill>
                <a:srgbClr val="222222"/>
              </a:solidFill>
              <a:highlight>
                <a:srgbClr val="FFFFFF"/>
              </a:highlight>
            </a:endParaRPr>
          </a:p>
          <a:p>
            <a:pPr marL="0" lvl="0" indent="0" algn="l" rtl="0">
              <a:lnSpc>
                <a:spcPct val="100000"/>
              </a:lnSpc>
              <a:spcBef>
                <a:spcPts val="360"/>
              </a:spcBef>
              <a:spcAft>
                <a:spcPts val="0"/>
              </a:spcAft>
              <a:buSzPts val="1800"/>
              <a:buNone/>
            </a:pPr>
            <a:r>
              <a:rPr lang="en-US" sz="2700" b="1">
                <a:solidFill>
                  <a:srgbClr val="222222"/>
                </a:solidFill>
                <a:highlight>
                  <a:srgbClr val="FFFFFF"/>
                </a:highlight>
              </a:rPr>
              <a:t>Sequencing</a:t>
            </a:r>
            <a:r>
              <a:rPr lang="en-US" sz="2700">
                <a:solidFill>
                  <a:srgbClr val="222222"/>
                </a:solidFill>
                <a:highlight>
                  <a:srgbClr val="FFFFFF"/>
                </a:highlight>
              </a:rPr>
              <a:t> helps students understand and organize material they've learned as well as helps them solve problems.</a:t>
            </a:r>
            <a:endParaRPr sz="2700"/>
          </a:p>
        </p:txBody>
      </p:sp>
      <p:sp>
        <p:nvSpPr>
          <p:cNvPr id="315" name="Google Shape;315;g8522b20c5e_0_3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Sequences of Events</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8522b20c5e_0_39"/>
          <p:cNvPicPr preferRelativeResize="0"/>
          <p:nvPr/>
        </p:nvPicPr>
        <p:blipFill rotWithShape="1">
          <a:blip r:embed="rId3">
            <a:alphaModFix/>
          </a:blip>
          <a:srcRect/>
          <a:stretch/>
        </p:blipFill>
        <p:spPr>
          <a:xfrm>
            <a:off x="2190750" y="1952888"/>
            <a:ext cx="4762500" cy="3571875"/>
          </a:xfrm>
          <a:prstGeom prst="rect">
            <a:avLst/>
          </a:prstGeom>
          <a:noFill/>
          <a:ln>
            <a:noFill/>
          </a:ln>
        </p:spPr>
      </p:pic>
      <p:sp>
        <p:nvSpPr>
          <p:cNvPr id="322" name="Google Shape;322;g8522b20c5e_0_3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Example of Teaching Sequences of Events</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8522b20c5e_0_5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Instructions: Identify one of the strategies we have discussed (or one from the list) that you would like to try. </a:t>
            </a:r>
            <a:endParaRPr/>
          </a:p>
          <a:p>
            <a:pPr marL="457200" lvl="0" indent="-342900" algn="l" rtl="0">
              <a:lnSpc>
                <a:spcPct val="100000"/>
              </a:lnSpc>
              <a:spcBef>
                <a:spcPts val="360"/>
              </a:spcBef>
              <a:spcAft>
                <a:spcPts val="0"/>
              </a:spcAft>
              <a:buSzPts val="1800"/>
              <a:buChar char="●"/>
            </a:pPr>
            <a:r>
              <a:rPr lang="en-US"/>
              <a:t>How will you put this into place? </a:t>
            </a:r>
            <a:endParaRPr/>
          </a:p>
          <a:p>
            <a:pPr marL="457200" lvl="0" indent="-342900" algn="l" rtl="0">
              <a:lnSpc>
                <a:spcPct val="100000"/>
              </a:lnSpc>
              <a:spcBef>
                <a:spcPts val="0"/>
              </a:spcBef>
              <a:spcAft>
                <a:spcPts val="0"/>
              </a:spcAft>
              <a:buSzPts val="1800"/>
              <a:buChar char="●"/>
            </a:pPr>
            <a:r>
              <a:rPr lang="en-US"/>
              <a:t>What will you immediate next steps be? </a:t>
            </a:r>
            <a:endParaRPr/>
          </a:p>
          <a:p>
            <a:pPr marL="457200" lvl="0" indent="-342900" algn="l" rtl="0">
              <a:lnSpc>
                <a:spcPct val="100000"/>
              </a:lnSpc>
              <a:spcBef>
                <a:spcPts val="0"/>
              </a:spcBef>
              <a:spcAft>
                <a:spcPts val="0"/>
              </a:spcAft>
              <a:buSzPts val="1800"/>
              <a:buChar char="●"/>
            </a:pPr>
            <a:r>
              <a:rPr lang="en-US"/>
              <a:t>How will you assess this strategy? </a:t>
            </a:r>
            <a:endParaRPr/>
          </a:p>
        </p:txBody>
      </p:sp>
      <p:sp>
        <p:nvSpPr>
          <p:cNvPr id="329" name="Google Shape;329;g8522b20c5e_0_5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Practice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e16aa1deb7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000" b="1">
                <a:solidFill>
                  <a:schemeClr val="dk2"/>
                </a:solidFill>
              </a:rPr>
              <a:t>Team Talk: Review the “How”</a:t>
            </a:r>
            <a:endParaRPr sz="3000" b="1">
              <a:solidFill>
                <a:schemeClr val="dk2"/>
              </a:solidFill>
            </a:endParaRPr>
          </a:p>
        </p:txBody>
      </p:sp>
      <p:sp>
        <p:nvSpPr>
          <p:cNvPr id="336" name="Google Shape;336;ge16aa1deb7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solidFill>
                  <a:schemeClr val="dk2"/>
                </a:solidFill>
              </a:rPr>
              <a:t>How will you adjust your practices to support learning for students who have experienced trauma?</a:t>
            </a:r>
            <a:endParaRPr sz="2800">
              <a:solidFill>
                <a:schemeClr val="dk2"/>
              </a:solidFill>
            </a:endParaRPr>
          </a:p>
          <a:p>
            <a:pPr marL="0" lvl="0" indent="0" algn="l" rtl="0">
              <a:lnSpc>
                <a:spcPct val="100000"/>
              </a:lnSpc>
              <a:spcBef>
                <a:spcPts val="360"/>
              </a:spcBef>
              <a:spcAft>
                <a:spcPts val="0"/>
              </a:spcAft>
              <a:buSzPts val="1800"/>
              <a:buNone/>
            </a:pPr>
            <a:endParaRPr sz="2800">
              <a:solidFill>
                <a:schemeClr val="dk2"/>
              </a:solidFill>
            </a:endParaRPr>
          </a:p>
          <a:p>
            <a:pPr marL="0" lvl="0" indent="0" algn="l" rtl="0">
              <a:spcBef>
                <a:spcPts val="360"/>
              </a:spcBef>
              <a:spcAft>
                <a:spcPts val="0"/>
              </a:spcAft>
              <a:buClr>
                <a:schemeClr val="dk1"/>
              </a:buClr>
              <a:buSzPts val="1100"/>
              <a:buFont typeface="Arial"/>
              <a:buNone/>
            </a:pPr>
            <a:r>
              <a:rPr lang="en-US" sz="2800"/>
              <a:t>How will you involve families and students in practices? </a:t>
            </a:r>
            <a:endParaRPr sz="2800">
              <a:solidFill>
                <a:schemeClr val="dk2"/>
              </a:solidFill>
            </a:endParaRPr>
          </a:p>
          <a:p>
            <a:pPr marL="0" lvl="0" indent="0" algn="ctr" rtl="0">
              <a:lnSpc>
                <a:spcPct val="100000"/>
              </a:lnSpc>
              <a:spcBef>
                <a:spcPts val="360"/>
              </a:spcBef>
              <a:spcAft>
                <a:spcPts val="0"/>
              </a:spcAft>
              <a:buSzPts val="1800"/>
              <a:buNone/>
            </a:pPr>
            <a:endParaRPr sz="2800" i="1">
              <a:solidFill>
                <a:schemeClr val="dk2"/>
              </a:solidFill>
            </a:endParaRPr>
          </a:p>
          <a:p>
            <a:pPr marL="0" lvl="0" indent="0" algn="ctr" rtl="0">
              <a:lnSpc>
                <a:spcPct val="100000"/>
              </a:lnSpc>
              <a:spcBef>
                <a:spcPts val="360"/>
              </a:spcBef>
              <a:spcAft>
                <a:spcPts val="0"/>
              </a:spcAft>
              <a:buSzPts val="1800"/>
              <a:buNone/>
            </a:pPr>
            <a:endParaRPr sz="2800" i="1">
              <a:solidFill>
                <a:schemeClr val="dk2"/>
              </a:solidFill>
            </a:endParaRPr>
          </a:p>
          <a:p>
            <a:pPr marL="0" lvl="0" indent="0" algn="ctr" rtl="0">
              <a:lnSpc>
                <a:spcPct val="100000"/>
              </a:lnSpc>
              <a:spcBef>
                <a:spcPts val="360"/>
              </a:spcBef>
              <a:spcAft>
                <a:spcPts val="0"/>
              </a:spcAft>
              <a:buSzPts val="1800"/>
              <a:buNone/>
            </a:pPr>
            <a:r>
              <a:rPr lang="en-US" sz="2800" i="1">
                <a:solidFill>
                  <a:schemeClr val="dk2"/>
                </a:solidFill>
              </a:rPr>
              <a:t>Fill this in on your  Action Plan under “Objectives and Action Planning”</a:t>
            </a:r>
            <a:endParaRPr sz="2800" i="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885b260ec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0" name="Google Shape;220;g8885b260ec_0_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g8522b20c5e_0_52"/>
          <p:cNvSpPr txBox="1">
            <a:spLocks noGrp="1"/>
          </p:cNvSpPr>
          <p:nvPr>
            <p:ph type="body" idx="1"/>
          </p:nvPr>
        </p:nvSpPr>
        <p:spPr>
          <a:xfrm>
            <a:off x="87086" y="1311729"/>
            <a:ext cx="8828314" cy="53993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100" u="sng">
                <a:solidFill>
                  <a:schemeClr val="hlink"/>
                </a:solidFill>
                <a:hlinkClick r:id="rId3"/>
              </a:rPr>
              <a:t>https://www.gadoe.org/Curriculum-Instruction-and-Assessment/Special-Education-Services/Documents/Vision/VI%20Consortia%201-27-17/GoIEP-Cognitive%20Functioning%20and%20Psychological%20Processing.pdf</a:t>
            </a:r>
            <a:endParaRPr sz="2100"/>
          </a:p>
          <a:p>
            <a:pPr marL="0" lvl="0" indent="0" algn="l" rtl="0">
              <a:lnSpc>
                <a:spcPct val="100000"/>
              </a:lnSpc>
              <a:spcBef>
                <a:spcPts val="0"/>
              </a:spcBef>
              <a:spcAft>
                <a:spcPts val="0"/>
              </a:spcAft>
              <a:buSzPts val="1800"/>
              <a:buNone/>
            </a:pPr>
            <a:r>
              <a:rPr lang="en-US" sz="2100" u="sng">
                <a:solidFill>
                  <a:schemeClr val="hlink"/>
                </a:solidFill>
                <a:hlinkClick r:id="rId4"/>
              </a:rPr>
              <a:t>https://educators.brainpop.com/teaching-tip/sequence-learning-objectives/</a:t>
            </a:r>
            <a:endParaRPr sz="2100"/>
          </a:p>
          <a:p>
            <a:pPr marL="0" lvl="0" indent="0" algn="l" rtl="0">
              <a:lnSpc>
                <a:spcPct val="100000"/>
              </a:lnSpc>
              <a:spcBef>
                <a:spcPts val="0"/>
              </a:spcBef>
              <a:spcAft>
                <a:spcPts val="0"/>
              </a:spcAft>
              <a:buSzPts val="1800"/>
              <a:buNone/>
            </a:pPr>
            <a:endParaRPr sz="2100"/>
          </a:p>
          <a:p>
            <a:pPr marL="0" lvl="0" indent="0" algn="l" rtl="0">
              <a:lnSpc>
                <a:spcPct val="100000"/>
              </a:lnSpc>
              <a:spcBef>
                <a:spcPts val="0"/>
              </a:spcBef>
              <a:spcAft>
                <a:spcPts val="0"/>
              </a:spcAft>
              <a:buSzPts val="1800"/>
              <a:buNone/>
            </a:pPr>
            <a:r>
              <a:rPr lang="en-US" sz="2100" u="sng">
                <a:solidFill>
                  <a:schemeClr val="hlink"/>
                </a:solidFill>
                <a:latin typeface="Arial"/>
                <a:ea typeface="Arial"/>
                <a:cs typeface="Arial"/>
                <a:sym typeface="Arial"/>
                <a:hlinkClick r:id="rId5"/>
              </a:rPr>
              <a:t>https://www.k12.wa.us/sites/default/files/public/studentsupport/sel/pubdocs/helptraumatizedchildlearn.pdf</a:t>
            </a:r>
            <a:endParaRPr sz="2100"/>
          </a:p>
          <a:p>
            <a:pPr marL="0" lvl="0" indent="0" algn="l" rtl="0">
              <a:lnSpc>
                <a:spcPct val="100000"/>
              </a:lnSpc>
              <a:spcBef>
                <a:spcPts val="0"/>
              </a:spcBef>
              <a:spcAft>
                <a:spcPts val="0"/>
              </a:spcAft>
              <a:buSzPts val="1800"/>
              <a:buNone/>
            </a:pPr>
            <a:endParaRPr sz="2100"/>
          </a:p>
          <a:p>
            <a:pPr marL="0" lvl="0" indent="0" algn="l" rtl="0">
              <a:lnSpc>
                <a:spcPct val="100000"/>
              </a:lnSpc>
              <a:spcBef>
                <a:spcPts val="0"/>
              </a:spcBef>
              <a:spcAft>
                <a:spcPts val="0"/>
              </a:spcAft>
              <a:buSzPts val="1800"/>
              <a:buNone/>
            </a:pPr>
            <a:r>
              <a:rPr lang="en-US" sz="2100" u="sng">
                <a:solidFill>
                  <a:schemeClr val="hlink"/>
                </a:solidFill>
                <a:hlinkClick r:id="rId6"/>
              </a:rPr>
              <a:t>https://www.teachervision.com/professional-development/cause-effect-lesson</a:t>
            </a:r>
            <a:endParaRPr sz="2100"/>
          </a:p>
          <a:p>
            <a:pPr marL="0" lvl="0" indent="0" algn="l" rtl="0">
              <a:lnSpc>
                <a:spcPct val="100000"/>
              </a:lnSpc>
              <a:spcBef>
                <a:spcPts val="0"/>
              </a:spcBef>
              <a:spcAft>
                <a:spcPts val="0"/>
              </a:spcAft>
              <a:buSzPts val="1800"/>
              <a:buNone/>
            </a:pPr>
            <a:endParaRPr sz="2100"/>
          </a:p>
          <a:p>
            <a:pPr marL="0" lvl="0" indent="0" algn="l" rtl="0">
              <a:lnSpc>
                <a:spcPct val="100000"/>
              </a:lnSpc>
              <a:spcBef>
                <a:spcPts val="0"/>
              </a:spcBef>
              <a:spcAft>
                <a:spcPts val="0"/>
              </a:spcAft>
              <a:buClr>
                <a:schemeClr val="dk1"/>
              </a:buClr>
              <a:buSzPts val="1100"/>
              <a:buFont typeface="Arial"/>
              <a:buNone/>
            </a:pPr>
            <a:r>
              <a:rPr lang="en-US" sz="2100" u="sng">
                <a:solidFill>
                  <a:schemeClr val="hlink"/>
                </a:solidFill>
                <a:hlinkClick r:id="rId7"/>
              </a:rPr>
              <a:t>https://educationnorthwest.org/sites/default/files/resources/educating-traumatized-children.pdf</a:t>
            </a:r>
            <a:endParaRPr sz="2100"/>
          </a:p>
        </p:txBody>
      </p:sp>
      <p:sp>
        <p:nvSpPr>
          <p:cNvPr id="343" name="Google Shape;343;g8522b20c5e_0_52"/>
          <p:cNvSpPr txBox="1">
            <a:spLocks noGrp="1"/>
          </p:cNvSpPr>
          <p:nvPr>
            <p:ph type="title"/>
          </p:nvPr>
        </p:nvSpPr>
        <p:spPr>
          <a:xfrm>
            <a:off x="228600" y="228600"/>
            <a:ext cx="8686800" cy="1083129"/>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References/Resources</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e8531442bb_0_1"/>
          <p:cNvSpPr txBox="1">
            <a:spLocks noGrp="1"/>
          </p:cNvSpPr>
          <p:nvPr>
            <p:ph type="body" idx="1"/>
          </p:nvPr>
        </p:nvSpPr>
        <p:spPr>
          <a:xfrm>
            <a:off x="228600" y="1510575"/>
            <a:ext cx="8686800" cy="5166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2400"/>
              </a:spcBef>
              <a:spcAft>
                <a:spcPts val="0"/>
              </a:spcAft>
              <a:buSzPts val="1800"/>
              <a:buNone/>
            </a:pPr>
            <a:r>
              <a:rPr lang="en-US" sz="2400">
                <a:solidFill>
                  <a:srgbClr val="212121"/>
                </a:solidFill>
                <a:highlight>
                  <a:srgbClr val="FFFFFF"/>
                </a:highlight>
              </a:rPr>
              <a:t>D’Andrea, W., Ford, J., Stolbach, B., Spinazzola, J., van der Kolk, B. (2012). Understanding interpersonal trauma in Children: Why we need a developmentally appropriate trauma diagnosis. American Journal of Orthopsychiatry (82)</a:t>
            </a:r>
            <a:endParaRPr sz="2400">
              <a:solidFill>
                <a:srgbClr val="212121"/>
              </a:solidFill>
              <a:highlight>
                <a:srgbClr val="FFFFFF"/>
              </a:highlight>
            </a:endParaRPr>
          </a:p>
          <a:p>
            <a:pPr marL="0" lvl="0" indent="0" algn="l" rtl="0">
              <a:lnSpc>
                <a:spcPct val="140000"/>
              </a:lnSpc>
              <a:spcBef>
                <a:spcPts val="2400"/>
              </a:spcBef>
              <a:spcAft>
                <a:spcPts val="0"/>
              </a:spcAft>
              <a:buSzPts val="1800"/>
              <a:buNone/>
            </a:pPr>
            <a:r>
              <a:rPr lang="en-US" sz="2400">
                <a:solidFill>
                  <a:srgbClr val="212121"/>
                </a:solidFill>
              </a:rPr>
              <a:t>Marusak, H. &amp; Thomason, M (2017). Toward understanding the impact of trauma on the early developing human brain. Neuroscience </a:t>
            </a:r>
            <a:r>
              <a:rPr lang="en-US" sz="2400">
                <a:solidFill>
                  <a:srgbClr val="205493"/>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10.1016/j.neuroscience.2016.02.022</a:t>
            </a:r>
            <a:endParaRPr sz="2400">
              <a:solidFill>
                <a:srgbClr val="205493"/>
              </a:solidFill>
              <a:latin typeface="Roboto"/>
              <a:ea typeface="Roboto"/>
              <a:cs typeface="Roboto"/>
              <a:sym typeface="Roboto"/>
            </a:endParaRPr>
          </a:p>
          <a:p>
            <a:pPr marL="0" lvl="0" indent="0" algn="l" rtl="0">
              <a:lnSpc>
                <a:spcPct val="140000"/>
              </a:lnSpc>
              <a:spcBef>
                <a:spcPts val="2400"/>
              </a:spcBef>
              <a:spcAft>
                <a:spcPts val="0"/>
              </a:spcAft>
              <a:buClr>
                <a:schemeClr val="dk1"/>
              </a:buClr>
              <a:buSzPts val="1100"/>
              <a:buFont typeface="Arial"/>
              <a:buNone/>
            </a:pPr>
            <a:endParaRPr sz="1200">
              <a:solidFill>
                <a:srgbClr val="212121"/>
              </a:solidFill>
              <a:highlight>
                <a:srgbClr val="FFFFFF"/>
              </a:highlight>
            </a:endParaRPr>
          </a:p>
          <a:p>
            <a:pPr marL="0" lvl="0" indent="0" algn="l" rtl="0">
              <a:lnSpc>
                <a:spcPct val="100000"/>
              </a:lnSpc>
              <a:spcBef>
                <a:spcPts val="600"/>
              </a:spcBef>
              <a:spcAft>
                <a:spcPts val="0"/>
              </a:spcAft>
              <a:buSzPts val="1800"/>
              <a:buNone/>
            </a:pPr>
            <a:endParaRPr/>
          </a:p>
        </p:txBody>
      </p:sp>
      <p:sp>
        <p:nvSpPr>
          <p:cNvPr id="350" name="Google Shape;350;ge8531442bb_0_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References/Resources</a:t>
            </a:r>
            <a:endParaRPr>
              <a:solidFill>
                <a:schemeClr val="dk1"/>
              </a:solidFill>
            </a:endParaRPr>
          </a:p>
          <a:p>
            <a:pPr marL="0" lvl="0" indent="0" algn="ctr" rtl="0">
              <a:lnSpc>
                <a:spcPct val="100000"/>
              </a:lnSpc>
              <a:spcBef>
                <a:spcPts val="0"/>
              </a:spcBef>
              <a:spcAft>
                <a:spcPts val="0"/>
              </a:spcAft>
              <a:buSzPts val="4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885b260ec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7" name="Google Shape;227;g8885b260ec_0_1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885b260ec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34" name="Google Shape;234;g8885b260ec_0_1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g8885b260ec_0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 </a:t>
            </a:r>
            <a:endParaRPr/>
          </a:p>
          <a:p>
            <a:pPr marL="0" lvl="0" indent="0" algn="ctr"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Cognitive Skills</a:t>
            </a:r>
            <a:endParaRPr/>
          </a:p>
          <a:p>
            <a:pPr marL="457200" lvl="0" indent="-342900" algn="l" rtl="0">
              <a:lnSpc>
                <a:spcPct val="100000"/>
              </a:lnSpc>
              <a:spcBef>
                <a:spcPts val="0"/>
              </a:spcBef>
              <a:spcAft>
                <a:spcPts val="0"/>
              </a:spcAft>
              <a:buSzPts val="1800"/>
              <a:buChar char="●"/>
            </a:pPr>
            <a:r>
              <a:rPr lang="en-US"/>
              <a:t>Cause and Effect</a:t>
            </a:r>
            <a:endParaRPr/>
          </a:p>
          <a:p>
            <a:pPr marL="457200" lvl="0" indent="-342900" algn="l" rtl="0">
              <a:lnSpc>
                <a:spcPct val="100000"/>
              </a:lnSpc>
              <a:spcBef>
                <a:spcPts val="0"/>
              </a:spcBef>
              <a:spcAft>
                <a:spcPts val="0"/>
              </a:spcAft>
              <a:buSzPts val="1800"/>
              <a:buChar char="●"/>
            </a:pPr>
            <a:r>
              <a:rPr lang="en-US"/>
              <a:t>Sequence of Events</a:t>
            </a:r>
            <a:endParaRPr/>
          </a:p>
          <a:p>
            <a:pPr marL="0" lvl="0" indent="0" algn="l" rtl="0">
              <a:lnSpc>
                <a:spcPct val="100000"/>
              </a:lnSpc>
              <a:spcBef>
                <a:spcPts val="360"/>
              </a:spcBef>
              <a:spcAft>
                <a:spcPts val="0"/>
              </a:spcAft>
              <a:buSzPts val="1800"/>
              <a:buNone/>
            </a:pPr>
            <a:endParaRPr/>
          </a:p>
        </p:txBody>
      </p:sp>
      <p:sp>
        <p:nvSpPr>
          <p:cNvPr id="241" name="Google Shape;241;g8885b260ec_0_24"/>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Cognitive Problem Solving Strategies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74152b229_0_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Build an understanding on how trauma impacts cognitive skills</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Leave with some strategies that you could try in your classroom to support cognitive skills</a:t>
            </a:r>
            <a:endParaRPr/>
          </a:p>
        </p:txBody>
      </p:sp>
      <p:sp>
        <p:nvSpPr>
          <p:cNvPr id="253" name="Google Shape;253;g774152b229_0_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We Will Know and Do</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p:nvPr/>
        </p:nvSpPr>
        <p:spPr>
          <a:xfrm>
            <a:off x="457200" y="1643900"/>
            <a:ext cx="8229600" cy="482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highlight>
                  <a:srgbClr val="FFFFFF"/>
                </a:highlight>
                <a:latin typeface="Verdana"/>
                <a:ea typeface="Verdana"/>
                <a:cs typeface="Verdana"/>
                <a:sym typeface="Verdana"/>
              </a:rPr>
              <a:t>Cognitive skills</a:t>
            </a:r>
            <a:r>
              <a:rPr lang="en-US" sz="2500" b="0" i="0" u="none" strike="noStrike" cap="none">
                <a:solidFill>
                  <a:srgbClr val="000000"/>
                </a:solidFill>
                <a:highlight>
                  <a:srgbClr val="FFFFFF"/>
                </a:highlight>
                <a:latin typeface="Verdana"/>
                <a:ea typeface="Verdana"/>
                <a:cs typeface="Verdana"/>
                <a:sym typeface="Verdana"/>
              </a:rPr>
              <a:t> are the mental capabilities that our students need in order to successfully learn in school.</a:t>
            </a:r>
            <a:endParaRPr sz="2500" b="0" i="0" u="none" strike="noStrike" cap="none">
              <a:solidFill>
                <a:srgbClr val="000000"/>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Verdana"/>
                <a:ea typeface="Verdana"/>
                <a:cs typeface="Verdana"/>
                <a:sym typeface="Verdana"/>
              </a:rPr>
              <a:t>Cognitive skills are taught so students impacted by trauma are able to think about (rather than emotionally respond to) triggers and challenging situations. </a:t>
            </a:r>
            <a:endParaRPr sz="2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Verdana"/>
                <a:ea typeface="Verdana"/>
                <a:cs typeface="Verdana"/>
                <a:sym typeface="Verdana"/>
              </a:rPr>
              <a:t>Staff understand the impact of trauma on the uneven acquisition, retention, and performance of cognitive skills. </a:t>
            </a:r>
            <a:endParaRPr sz="2500" b="0" i="0" u="none" strike="noStrike" cap="none">
              <a:solidFill>
                <a:srgbClr val="000000"/>
              </a:solidFill>
              <a:latin typeface="Verdana"/>
              <a:ea typeface="Verdana"/>
              <a:cs typeface="Verdana"/>
              <a:sym typeface="Verdana"/>
            </a:endParaRPr>
          </a:p>
        </p:txBody>
      </p:sp>
      <p:sp>
        <p:nvSpPr>
          <p:cNvPr id="259" name="Google Shape;259;p17"/>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Cognitive Skills &amp; Trauma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7"/>
          <p:cNvSpPr txBox="1">
            <a:spLocks noGrp="1"/>
          </p:cNvSpPr>
          <p:nvPr>
            <p:ph type="body" idx="1"/>
          </p:nvPr>
        </p:nvSpPr>
        <p:spPr>
          <a:xfrm>
            <a:off x="457200" y="1600199"/>
            <a:ext cx="8229600" cy="46485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Memory</a:t>
            </a:r>
            <a:endParaRPr/>
          </a:p>
          <a:p>
            <a:pPr marL="457200" lvl="0" indent="-342900" algn="l" rtl="0">
              <a:lnSpc>
                <a:spcPct val="100000"/>
              </a:lnSpc>
              <a:spcBef>
                <a:spcPts val="0"/>
              </a:spcBef>
              <a:spcAft>
                <a:spcPts val="0"/>
              </a:spcAft>
              <a:buSzPts val="1800"/>
              <a:buChar char="●"/>
            </a:pPr>
            <a:r>
              <a:rPr lang="en-US"/>
              <a:t>Problem Solving</a:t>
            </a:r>
            <a:endParaRPr/>
          </a:p>
          <a:p>
            <a:pPr marL="457200" lvl="0" indent="-342900" algn="l" rtl="0">
              <a:lnSpc>
                <a:spcPct val="100000"/>
              </a:lnSpc>
              <a:spcBef>
                <a:spcPts val="0"/>
              </a:spcBef>
              <a:spcAft>
                <a:spcPts val="0"/>
              </a:spcAft>
              <a:buSzPts val="1800"/>
              <a:buChar char="●"/>
            </a:pPr>
            <a:r>
              <a:rPr lang="en-US"/>
              <a:t>Reasoning</a:t>
            </a:r>
            <a:endParaRPr/>
          </a:p>
          <a:p>
            <a:pPr marL="457200" lvl="0" indent="-342900" algn="l" rtl="0">
              <a:lnSpc>
                <a:spcPct val="100000"/>
              </a:lnSpc>
              <a:spcBef>
                <a:spcPts val="0"/>
              </a:spcBef>
              <a:spcAft>
                <a:spcPts val="0"/>
              </a:spcAft>
              <a:buSzPts val="1800"/>
              <a:buChar char="●"/>
            </a:pPr>
            <a:r>
              <a:rPr lang="en-US"/>
              <a:t>Organization of Concepts</a:t>
            </a:r>
            <a:endParaRPr/>
          </a:p>
          <a:p>
            <a:pPr marL="457200" lvl="0" indent="-342900" algn="l" rtl="0">
              <a:lnSpc>
                <a:spcPct val="100000"/>
              </a:lnSpc>
              <a:spcBef>
                <a:spcPts val="0"/>
              </a:spcBef>
              <a:spcAft>
                <a:spcPts val="0"/>
              </a:spcAft>
              <a:buSzPts val="1800"/>
              <a:buChar char="●"/>
            </a:pPr>
            <a:r>
              <a:rPr lang="en-US"/>
              <a:t>Focusing</a:t>
            </a:r>
            <a:endParaRPr/>
          </a:p>
          <a:p>
            <a:pPr marL="457200" lvl="0" indent="-342900" algn="l" rtl="0">
              <a:lnSpc>
                <a:spcPct val="100000"/>
              </a:lnSpc>
              <a:spcBef>
                <a:spcPts val="0"/>
              </a:spcBef>
              <a:spcAft>
                <a:spcPts val="0"/>
              </a:spcAft>
              <a:buSzPts val="1800"/>
              <a:buChar char="●"/>
            </a:pPr>
            <a:r>
              <a:rPr lang="en-US"/>
              <a:t>Taking in new concepts</a:t>
            </a:r>
            <a:endParaRPr/>
          </a:p>
          <a:p>
            <a:pPr marL="457200" lvl="0" indent="-342900" algn="l" rtl="0">
              <a:lnSpc>
                <a:spcPct val="100000"/>
              </a:lnSpc>
              <a:spcBef>
                <a:spcPts val="0"/>
              </a:spcBef>
              <a:spcAft>
                <a:spcPts val="0"/>
              </a:spcAft>
              <a:buSzPts val="1800"/>
              <a:buChar char="●"/>
            </a:pPr>
            <a:r>
              <a:rPr lang="en-US"/>
              <a:t>Cause and effect</a:t>
            </a:r>
            <a:endParaRPr/>
          </a:p>
        </p:txBody>
      </p:sp>
      <p:sp>
        <p:nvSpPr>
          <p:cNvPr id="265" name="Google Shape;265;p7"/>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ct val="111111"/>
              <a:buFont typeface="Verdana"/>
              <a:buNone/>
            </a:pPr>
            <a:r>
              <a:rPr lang="en-US">
                <a:solidFill>
                  <a:srgbClr val="000000"/>
                </a:solidFill>
              </a:rPr>
              <a:t>The Impact of Trauma in The Classroom - Cognitive</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On-screen Show (4:3)</PresentationFormat>
  <Paragraphs>185</Paragraphs>
  <Slides>21</Slides>
  <Notes>21</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Roboto</vt:lpstr>
      <vt:lpstr>Verdana</vt:lpstr>
      <vt:lpstr>Office Theme</vt:lpstr>
      <vt:lpstr>Hidden Slide #1</vt:lpstr>
      <vt:lpstr>Hidden Slide #2</vt:lpstr>
      <vt:lpstr>Hidden Slide #3</vt:lpstr>
      <vt:lpstr>Hidden Slide #4</vt:lpstr>
      <vt:lpstr>Hidden Slide #5</vt:lpstr>
      <vt:lpstr>Cognitive Problem Solving Strategies</vt:lpstr>
      <vt:lpstr>What We Will Know and Do</vt:lpstr>
      <vt:lpstr>Cognitive Skills &amp; Trauma</vt:lpstr>
      <vt:lpstr>The Impact of Trauma in The Classroom - Cognitive</vt:lpstr>
      <vt:lpstr>Strategies to Promote Cognitive Skills</vt:lpstr>
      <vt:lpstr>Strategies</vt:lpstr>
      <vt:lpstr>Cause and Effect </vt:lpstr>
      <vt:lpstr>How to Introduce Cause and Effect into Classroom Discussions</vt:lpstr>
      <vt:lpstr>Discussion</vt:lpstr>
      <vt:lpstr>Connecting the Dots</vt:lpstr>
      <vt:lpstr>Sequences of Events</vt:lpstr>
      <vt:lpstr>Example of Teaching Sequences of Events</vt:lpstr>
      <vt:lpstr>Practice</vt:lpstr>
      <vt:lpstr>Team Talk: Review the “How”</vt:lpstr>
      <vt:lpstr>References/Resources</vt:lpstr>
      <vt:lpstr> References/Resources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2021-09-09T15:30:50Z</dcterms:modified>
</cp:coreProperties>
</file>