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embeddedFontLst>
    <p:embeddedFont>
      <p:font typeface="Calibri" panose="020F0502020204030204" pitchFamily="34" charset="0"/>
      <p:regular r:id="rId39"/>
      <p:bold r:id="rId40"/>
      <p:italic r:id="rId41"/>
      <p:boldItalic r:id="rId42"/>
    </p:embeddedFont>
    <p:embeddedFont>
      <p:font typeface="Josefin Sans" panose="020B0604020202020204" charset="0"/>
      <p:regular r:id="rId43"/>
      <p:bold r:id="rId44"/>
      <p:italic r:id="rId45"/>
      <p:boldItalic r:id="rId46"/>
    </p:embeddedFont>
    <p:embeddedFont>
      <p:font typeface="Verdana" panose="020B060403050404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ieZcesbLR4D30V5MASvWLq+CFV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8ADCC2-033A-49D1-8B56-35210D34E048}">
  <a:tblStyle styleId="{FC8ADCC2-033A-49D1-8B56-35210D34E04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0945" autoAdjust="0"/>
  </p:normalViewPr>
  <p:slideViewPr>
    <p:cSldViewPr snapToGrid="0">
      <p:cViewPr varScale="1">
        <p:scale>
          <a:sx n="36" d="100"/>
          <a:sy n="36" d="100"/>
        </p:scale>
        <p:origin x="2794" y="24"/>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casel.org/wp-content/uploads/2020/08/CASEL-Equity-Insights-Report.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ei.yale.edu/wp-content/uploads/2013/10/pub181_Brackettetal2010ERA.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ice.aasb.org/wp-content/uploads/Checklist-for-Culturally-Responsive-and-Embedded-Social-and-Emotional-Learning.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outu.be/0N_Y34tjQm8"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89e13cb5c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g89e13cb5c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Verdana"/>
                <a:ea typeface="Verdana"/>
                <a:cs typeface="Verdana"/>
                <a:sym typeface="Verdana"/>
              </a:rPr>
              <a:t>Module 1 is divided into several sections. Each section can be completed in 30 minutes or less. </a:t>
            </a:r>
            <a:endParaRPr sz="1100">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198" name="Google Shape;198;g89e13cb5c6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e876b91b36_0_28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400"/>
              <a:buFont typeface="Arial"/>
              <a:buNone/>
            </a:pPr>
            <a:r>
              <a:rPr lang="en-US" b="1">
                <a:latin typeface="Verdana"/>
                <a:ea typeface="Verdana"/>
                <a:cs typeface="Verdana"/>
                <a:sym typeface="Verdana"/>
              </a:rPr>
              <a:t>To Know/To Say: </a:t>
            </a:r>
            <a:r>
              <a:rPr lang="en-US">
                <a:latin typeface="Verdana"/>
                <a:ea typeface="Verdana"/>
                <a:cs typeface="Verdana"/>
                <a:sym typeface="Verdana"/>
              </a:rPr>
              <a:t>This slide breaks down the CASEL 5 into how you can see these areas across 5 competencies. Take some time with this slide and see where you can see connections in your classroom, at home, and school-wide. </a:t>
            </a:r>
            <a:endParaRPr>
              <a:latin typeface="Verdana"/>
              <a:ea typeface="Verdana"/>
              <a:cs typeface="Verdana"/>
              <a:sym typeface="Verdana"/>
            </a:endParaRPr>
          </a:p>
          <a:p>
            <a:pPr marL="0" lvl="0" indent="0" algn="l" rtl="0">
              <a:spcBef>
                <a:spcPts val="0"/>
              </a:spcBef>
              <a:spcAft>
                <a:spcPts val="0"/>
              </a:spcAft>
              <a:buClr>
                <a:schemeClr val="dk1"/>
              </a:buClr>
              <a:buSzPts val="1400"/>
              <a:buFont typeface="Arial"/>
              <a:buNone/>
            </a:pPr>
            <a:endParaRPr b="1">
              <a:latin typeface="Verdana"/>
              <a:ea typeface="Verdana"/>
              <a:cs typeface="Verdana"/>
              <a:sym typeface="Verdana"/>
            </a:endParaRPr>
          </a:p>
          <a:p>
            <a:pPr marL="0" lvl="0" indent="0" algn="l" rtl="0">
              <a:spcBef>
                <a:spcPts val="0"/>
              </a:spcBef>
              <a:spcAft>
                <a:spcPts val="0"/>
              </a:spcAft>
              <a:buClr>
                <a:schemeClr val="dk1"/>
              </a:buClr>
              <a:buSzPts val="1400"/>
              <a:buFont typeface="Arial"/>
              <a:buNone/>
            </a:pPr>
            <a:r>
              <a:rPr lang="en-US" b="1">
                <a:latin typeface="Verdana"/>
                <a:ea typeface="Verdana"/>
                <a:cs typeface="Verdana"/>
                <a:sym typeface="Verdana"/>
              </a:rPr>
              <a:t>To Do: </a:t>
            </a:r>
            <a:r>
              <a:rPr lang="en-US">
                <a:latin typeface="Verdana"/>
                <a:ea typeface="Verdana"/>
                <a:cs typeface="Verdana"/>
                <a:sym typeface="Verdana"/>
              </a:rPr>
              <a:t>Have teams spend time with this slide. Do an activity that connects them to this and everyday life. Where would they use these skills? </a:t>
            </a:r>
            <a:endParaRPr>
              <a:latin typeface="Verdana"/>
              <a:ea typeface="Verdana"/>
              <a:cs typeface="Verdana"/>
              <a:sym typeface="Verdana"/>
            </a:endParaRPr>
          </a:p>
          <a:p>
            <a:pPr marL="0" lvl="0" indent="0" algn="l" rtl="0">
              <a:spcBef>
                <a:spcPts val="0"/>
              </a:spcBef>
              <a:spcAft>
                <a:spcPts val="0"/>
              </a:spcAft>
              <a:buClr>
                <a:schemeClr val="dk1"/>
              </a:buClr>
              <a:buSzPts val="1400"/>
              <a:buFont typeface="Arial"/>
              <a:buNone/>
            </a:pPr>
            <a:endParaRPr b="1">
              <a:latin typeface="Verdana"/>
              <a:ea typeface="Verdana"/>
              <a:cs typeface="Verdana"/>
              <a:sym typeface="Verdana"/>
            </a:endParaRPr>
          </a:p>
          <a:p>
            <a:pPr marL="0" lvl="0" indent="0" algn="l" rtl="0">
              <a:spcBef>
                <a:spcPts val="0"/>
              </a:spcBef>
              <a:spcAft>
                <a:spcPts val="0"/>
              </a:spcAft>
              <a:buClr>
                <a:schemeClr val="dk1"/>
              </a:buClr>
              <a:buSzPts val="1400"/>
              <a:buFont typeface="Arial"/>
              <a:buNone/>
            </a:pPr>
            <a:r>
              <a:rPr lang="en-US" b="1">
                <a:latin typeface="Verdana"/>
                <a:ea typeface="Verdana"/>
                <a:cs typeface="Verdana"/>
                <a:sym typeface="Verdana"/>
              </a:rPr>
              <a:t>Reference:</a:t>
            </a:r>
            <a:r>
              <a:rPr lang="en-US">
                <a:latin typeface="Verdana"/>
                <a:ea typeface="Verdana"/>
                <a:cs typeface="Verdana"/>
                <a:sym typeface="Verdana"/>
              </a:rPr>
              <a:t> https://casel.org/wp-content/uploads/2020/12/CASEL-SEL-Framework-11.2020.pdf</a:t>
            </a:r>
            <a:endParaRPr>
              <a:latin typeface="Verdana"/>
              <a:ea typeface="Verdana"/>
              <a:cs typeface="Verdana"/>
              <a:sym typeface="Verdana"/>
            </a:endParaRPr>
          </a:p>
        </p:txBody>
      </p:sp>
      <p:sp>
        <p:nvSpPr>
          <p:cNvPr id="274" name="Google Shape;274;ge876b91b36_0_28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e876b91b36_0_1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b="1">
                <a:latin typeface="Verdana"/>
                <a:ea typeface="Verdana"/>
                <a:cs typeface="Verdana"/>
                <a:sym typeface="Verdana"/>
              </a:rPr>
              <a:t>To Know: </a:t>
            </a:r>
            <a:r>
              <a:rPr lang="en-US">
                <a:latin typeface="Verdana"/>
                <a:ea typeface="Verdana"/>
                <a:cs typeface="Verdana"/>
                <a:sym typeface="Verdana"/>
              </a:rPr>
              <a:t>This figure depicts the CASEL framework.</a:t>
            </a:r>
            <a:endParaRPr>
              <a:highlight>
                <a:srgbClr val="F07E31"/>
              </a:highlight>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Systemic SEL is promoted across multiple contexts, every day. This framework and slide emphasize the importance of establishing equitable learning environments and coordinating practices across key settings. The classrooms, schools, families, and communities work together to enhance all students social emotional and academic learning. This includes policies, how we are incorporating SEL into daily instruction, how we are connecting with our families and communities. </a:t>
            </a:r>
            <a:endParaRPr/>
          </a:p>
          <a:p>
            <a:pPr marL="0" marR="0" lvl="0" indent="0" algn="l" rtl="0">
              <a:lnSpc>
                <a:spcPct val="100000"/>
              </a:lnSpc>
              <a:spcBef>
                <a:spcPts val="0"/>
              </a:spcBef>
              <a:spcAft>
                <a:spcPts val="0"/>
              </a:spcAft>
              <a:buClr>
                <a:srgbClr val="000000"/>
              </a:buClr>
              <a:buSzPts val="1100"/>
              <a:buFont typeface="Arial"/>
              <a:buNone/>
            </a:pPr>
            <a:endParaRPr b="1">
              <a:solidFill>
                <a:srgbClr val="000000"/>
              </a:solidFill>
              <a:highlight>
                <a:srgbClr val="FF0000"/>
              </a:highlight>
              <a:latin typeface="Verdana"/>
              <a:ea typeface="Verdana"/>
              <a:cs typeface="Verdana"/>
              <a:sym typeface="Verdana"/>
            </a:endParaRPr>
          </a:p>
        </p:txBody>
      </p:sp>
      <p:sp>
        <p:nvSpPr>
          <p:cNvPr id="288" name="Google Shape;288;ge876b91b36_0_1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e876b91b36_0_30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e876b91b36_0_308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b="1">
                <a:latin typeface="Verdana"/>
                <a:ea typeface="Verdana"/>
                <a:cs typeface="Verdana"/>
                <a:sym typeface="Verdana"/>
              </a:rPr>
              <a:t>To Know</a:t>
            </a:r>
            <a:r>
              <a:rPr lang="en-US">
                <a:latin typeface="Verdana"/>
                <a:ea typeface="Verdana"/>
                <a:cs typeface="Verdana"/>
                <a:sym typeface="Verdana"/>
              </a:rPr>
              <a:t>:  An overview slide for those who want only one slide, with research highlights. The next few slides are great for buy-in to the data on why SEL works. Depending on your audience you may want to emphasize certain points. Also important to note and point out: reductions in conduct problems is an important finding, but once again, it’s important to be wary of folks who think of SEL as behavior management and are looking to “fix broken kids.”  Reductions in emotional distress warrants significant emphasis.  We’re living in a time when emotional distress, depression, anxiety, and suicide are at an all-time high.  Understanding that SEL can have an impact here is important, but with a word of caution: SEL should not be viewed as a solution for mental illness or students who demonstrate significant emotional or behavioral issues.</a:t>
            </a:r>
            <a:endParaRPr>
              <a:latin typeface="Verdana"/>
              <a:ea typeface="Verdana"/>
              <a:cs typeface="Verdana"/>
              <a:sym typeface="Verdana"/>
            </a:endParaRPr>
          </a:p>
          <a:p>
            <a:pPr marL="0" lvl="0" indent="0" algn="l" rtl="0">
              <a:lnSpc>
                <a:spcPct val="115000"/>
              </a:lnSpc>
              <a:spcBef>
                <a:spcPts val="0"/>
              </a:spcBef>
              <a:spcAft>
                <a:spcPts val="0"/>
              </a:spcAft>
              <a:buNone/>
            </a:pPr>
            <a:endParaRPr>
              <a:latin typeface="Verdana"/>
              <a:ea typeface="Verdana"/>
              <a:cs typeface="Verdana"/>
              <a:sym typeface="Verdana"/>
            </a:endParaRPr>
          </a:p>
          <a:p>
            <a:pPr marL="0" lvl="0" indent="0" algn="l" rtl="0">
              <a:lnSpc>
                <a:spcPct val="115000"/>
              </a:lnSpc>
              <a:spcBef>
                <a:spcPts val="0"/>
              </a:spcBef>
              <a:spcAft>
                <a:spcPts val="0"/>
              </a:spcAft>
              <a:buNone/>
            </a:pPr>
            <a:r>
              <a:rPr lang="en-US" b="1">
                <a:latin typeface="Verdana"/>
                <a:ea typeface="Verdana"/>
                <a:cs typeface="Verdana"/>
                <a:sym typeface="Verdana"/>
              </a:rPr>
              <a:t>To Say:</a:t>
            </a:r>
            <a:r>
              <a:rPr lang="en-US">
                <a:latin typeface="Verdana"/>
                <a:ea typeface="Verdana"/>
                <a:cs typeface="Verdana"/>
                <a:sym typeface="Verdana"/>
              </a:rPr>
              <a:t> This slide shows student gains on the most cited and compelling research on SEL, the 2011 meta-analysis. Through this student we learned many things about SEL programming and improved SEL skills. (Read through bullet points)</a:t>
            </a:r>
            <a:endParaRPr>
              <a:latin typeface="Verdana"/>
              <a:ea typeface="Verdana"/>
              <a:cs typeface="Verdana"/>
              <a:sym typeface="Verdana"/>
            </a:endParaRPr>
          </a:p>
          <a:p>
            <a:pPr marL="0" lvl="0" indent="0" algn="l" rtl="0">
              <a:lnSpc>
                <a:spcPct val="115000"/>
              </a:lnSpc>
              <a:spcBef>
                <a:spcPts val="0"/>
              </a:spcBef>
              <a:spcAft>
                <a:spcPts val="0"/>
              </a:spcAft>
              <a:buNone/>
            </a:pPr>
            <a:endParaRPr sz="1000">
              <a:latin typeface="Verdana"/>
              <a:ea typeface="Verdana"/>
              <a:cs typeface="Verdana"/>
              <a:sym typeface="Verdana"/>
            </a:endParaRPr>
          </a:p>
          <a:p>
            <a:pPr marL="0" lvl="0" indent="0" algn="l" rtl="0">
              <a:lnSpc>
                <a:spcPct val="115000"/>
              </a:lnSpc>
              <a:spcBef>
                <a:spcPts val="0"/>
              </a:spcBef>
              <a:spcAft>
                <a:spcPts val="0"/>
              </a:spcAft>
              <a:buNone/>
            </a:pPr>
            <a:r>
              <a:rPr lang="en-US" sz="1000">
                <a:latin typeface="Verdana"/>
                <a:ea typeface="Verdana"/>
                <a:cs typeface="Verdana"/>
                <a:sym typeface="Verdana"/>
              </a:rPr>
              <a:t> </a:t>
            </a:r>
            <a:endParaRPr>
              <a:latin typeface="Verdana"/>
              <a:ea typeface="Verdana"/>
              <a:cs typeface="Verdana"/>
              <a:sym typeface="Verdana"/>
            </a:endParaRPr>
          </a:p>
          <a:p>
            <a:pPr marL="0" lvl="0" indent="0" algn="l" rtl="0">
              <a:lnSpc>
                <a:spcPct val="115000"/>
              </a:lnSpc>
              <a:spcBef>
                <a:spcPts val="0"/>
              </a:spcBef>
              <a:spcAft>
                <a:spcPts val="0"/>
              </a:spcAft>
              <a:buNone/>
            </a:pPr>
            <a:r>
              <a:rPr lang="en-US" b="1">
                <a:latin typeface="Verdana"/>
                <a:ea typeface="Verdana"/>
                <a:cs typeface="Verdana"/>
                <a:sym typeface="Verdana"/>
              </a:rPr>
              <a:t>Resources: </a:t>
            </a:r>
            <a:endParaRPr b="1">
              <a:latin typeface="Verdana"/>
              <a:ea typeface="Verdana"/>
              <a:cs typeface="Verdana"/>
              <a:sym typeface="Verdana"/>
            </a:endParaRPr>
          </a:p>
          <a:p>
            <a:pPr marL="0" lvl="0" indent="0" algn="l" rtl="0">
              <a:lnSpc>
                <a:spcPct val="115000"/>
              </a:lnSpc>
              <a:spcBef>
                <a:spcPts val="0"/>
              </a:spcBef>
              <a:spcAft>
                <a:spcPts val="0"/>
              </a:spcAft>
              <a:buNone/>
            </a:pPr>
            <a:r>
              <a:rPr lang="en-US" b="1">
                <a:latin typeface="Verdana"/>
                <a:ea typeface="Verdana"/>
                <a:cs typeface="Verdana"/>
                <a:sym typeface="Verdana"/>
              </a:rPr>
              <a:t>Meta-analysis source: </a:t>
            </a:r>
            <a:r>
              <a:rPr lang="en-US">
                <a:latin typeface="Verdana"/>
                <a:ea typeface="Verdana"/>
                <a:cs typeface="Verdana"/>
                <a:sym typeface="Verdana"/>
              </a:rPr>
              <a:t>Durlak, J.A., Weissberg, R.P., Dymnicki, A.B., Taylor, R.D., &amp; Schellinger, K. (2011). The impact of enhancing students’ social and emotional learning: A meta-analysis of school-based universal interventions. </a:t>
            </a:r>
            <a:r>
              <a:rPr lang="en-US" i="1">
                <a:latin typeface="Verdana"/>
                <a:ea typeface="Verdana"/>
                <a:cs typeface="Verdana"/>
                <a:sym typeface="Verdana"/>
              </a:rPr>
              <a:t>Child Development</a:t>
            </a:r>
            <a:r>
              <a:rPr lang="en-US">
                <a:latin typeface="Verdana"/>
                <a:ea typeface="Verdana"/>
                <a:cs typeface="Verdana"/>
                <a:sym typeface="Verdana"/>
              </a:rPr>
              <a:t>: 82 (1), 405-432.</a:t>
            </a:r>
            <a:endParaRPr>
              <a:latin typeface="Verdana"/>
              <a:ea typeface="Verdana"/>
              <a:cs typeface="Verdana"/>
              <a:sym typeface="Verdana"/>
            </a:endParaRPr>
          </a:p>
          <a:p>
            <a:pPr marL="0" lvl="0" indent="0" algn="l" rtl="0">
              <a:spcBef>
                <a:spcPts val="0"/>
              </a:spcBef>
              <a:spcAft>
                <a:spcPts val="0"/>
              </a:spcAft>
              <a:buNone/>
            </a:pPr>
            <a:r>
              <a:rPr lang="en-US" b="1">
                <a:latin typeface="Verdana"/>
                <a:ea typeface="Verdana"/>
                <a:cs typeface="Verdana"/>
                <a:sym typeface="Verdana"/>
              </a:rPr>
              <a:t>Early Social-Emotional Functioning and Public Health</a:t>
            </a:r>
            <a:r>
              <a:rPr lang="en-US">
                <a:latin typeface="Verdana"/>
                <a:ea typeface="Verdana"/>
                <a:cs typeface="Verdana"/>
                <a:sym typeface="Verdana"/>
              </a:rPr>
              <a:t>: The Relationship Between Kindergarten Social Competence and Future Wellness," published on October 09, 2015, in American Journal of Public Health.</a:t>
            </a:r>
            <a:endParaRPr>
              <a:latin typeface="Verdana"/>
              <a:ea typeface="Verdana"/>
              <a:cs typeface="Verdana"/>
              <a:sym typeface="Verdana"/>
            </a:endParaRPr>
          </a:p>
          <a:p>
            <a:pPr marL="0" lvl="0" indent="0" algn="l" rtl="0">
              <a:lnSpc>
                <a:spcPct val="115000"/>
              </a:lnSpc>
              <a:spcBef>
                <a:spcPts val="0"/>
              </a:spcBef>
              <a:spcAft>
                <a:spcPts val="0"/>
              </a:spcAft>
              <a:buNone/>
            </a:pPr>
            <a:r>
              <a:rPr lang="en-US" b="1">
                <a:latin typeface="Verdana"/>
                <a:ea typeface="Verdana"/>
                <a:cs typeface="Verdana"/>
                <a:sym typeface="Verdana"/>
              </a:rPr>
              <a:t>Teacher burnout : </a:t>
            </a:r>
            <a:r>
              <a:rPr lang="en-US">
                <a:latin typeface="Verdana"/>
                <a:ea typeface="Verdana"/>
                <a:cs typeface="Verdana"/>
                <a:sym typeface="Verdana"/>
              </a:rPr>
              <a:t>Jennings, P.A. &amp; Greenberg, M.T. (2009). </a:t>
            </a:r>
            <a:r>
              <a:rPr lang="en-US" i="1">
                <a:latin typeface="Verdana"/>
                <a:ea typeface="Verdana"/>
                <a:cs typeface="Verdana"/>
                <a:sym typeface="Verdana"/>
              </a:rPr>
              <a:t>The prosocial classroom: Teacher social and emotional competence in relation to student and classroom outcomes</a:t>
            </a:r>
            <a:r>
              <a:rPr lang="en-US">
                <a:latin typeface="Verdana"/>
                <a:ea typeface="Verdana"/>
                <a:cs typeface="Verdana"/>
                <a:sym typeface="Verdana"/>
              </a:rPr>
              <a:t>. American Educational Research Association.</a:t>
            </a:r>
            <a:endParaRPr>
              <a:latin typeface="Verdana"/>
              <a:ea typeface="Verdana"/>
              <a:cs typeface="Verdana"/>
              <a:sym typeface="Verdana"/>
            </a:endParaRPr>
          </a:p>
          <a:p>
            <a:pPr marL="0" lvl="0" indent="0" algn="l" rtl="0">
              <a:lnSpc>
                <a:spcPct val="115000"/>
              </a:lnSpc>
              <a:spcBef>
                <a:spcPts val="0"/>
              </a:spcBef>
              <a:spcAft>
                <a:spcPts val="0"/>
              </a:spcAft>
              <a:buNone/>
            </a:pPr>
            <a:r>
              <a:rPr lang="en-US" b="1">
                <a:latin typeface="Verdana"/>
                <a:ea typeface="Verdana"/>
                <a:cs typeface="Verdana"/>
                <a:sym typeface="Verdana"/>
              </a:rPr>
              <a:t>Adult outcomes : </a:t>
            </a:r>
            <a:r>
              <a:rPr lang="en-US">
                <a:latin typeface="Verdana"/>
                <a:ea typeface="Verdana"/>
                <a:cs typeface="Verdana"/>
                <a:sym typeface="Verdana"/>
              </a:rPr>
              <a:t>Jones, D.E., Greenberg, M., &amp; Crowley, M. (2015) Early social-emotional functioning and public health: The relationship between kindergarten social competence and future wellness. </a:t>
            </a:r>
            <a:r>
              <a:rPr lang="en-US" i="1">
                <a:latin typeface="Verdana"/>
                <a:ea typeface="Verdana"/>
                <a:cs typeface="Verdana"/>
                <a:sym typeface="Verdana"/>
              </a:rPr>
              <a:t>American Journal of Public Health 105 </a:t>
            </a:r>
            <a:r>
              <a:rPr lang="en-US">
                <a:latin typeface="Verdana"/>
                <a:ea typeface="Verdana"/>
                <a:cs typeface="Verdana"/>
                <a:sym typeface="Verdana"/>
              </a:rPr>
              <a:t>(11), 2283-2290. </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i="1">
              <a:solidFill>
                <a:srgbClr val="0A091B"/>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i="1">
              <a:solidFill>
                <a:srgbClr val="333333"/>
              </a:solidFill>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sp>
        <p:nvSpPr>
          <p:cNvPr id="295" name="Google Shape;295;ge876b91b36_0_308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e876b91b36_0_3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e876b91b36_0_310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solidFill>
                  <a:srgbClr val="333333"/>
                </a:solidFill>
                <a:latin typeface="Verdana"/>
                <a:ea typeface="Verdana"/>
                <a:cs typeface="Verdana"/>
                <a:sym typeface="Verdana"/>
              </a:rPr>
              <a:t>To Know/To Say: </a:t>
            </a:r>
            <a:r>
              <a:rPr lang="en-US">
                <a:solidFill>
                  <a:srgbClr val="333333"/>
                </a:solidFill>
                <a:latin typeface="Verdana"/>
                <a:ea typeface="Verdana"/>
                <a:cs typeface="Verdana"/>
                <a:sym typeface="Verdana"/>
              </a:rPr>
              <a:t>Preparing students for success after high school is critical to their success. </a:t>
            </a:r>
            <a:endParaRPr>
              <a:solidFill>
                <a:srgbClr val="333333"/>
              </a:solidFill>
              <a:latin typeface="Verdana"/>
              <a:ea typeface="Verdana"/>
              <a:cs typeface="Verdana"/>
              <a:sym typeface="Verdana"/>
            </a:endParaRPr>
          </a:p>
          <a:p>
            <a:pPr marL="0" lvl="0" indent="0" algn="l" rtl="0">
              <a:spcBef>
                <a:spcPts val="0"/>
              </a:spcBef>
              <a:spcAft>
                <a:spcPts val="0"/>
              </a:spcAft>
              <a:buNone/>
            </a:pPr>
            <a:endParaRPr b="1">
              <a:solidFill>
                <a:srgbClr val="333333"/>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b="1">
                <a:solidFill>
                  <a:srgbClr val="333333"/>
                </a:solidFill>
                <a:latin typeface="Verdana"/>
                <a:ea typeface="Verdana"/>
                <a:cs typeface="Verdana"/>
                <a:sym typeface="Verdana"/>
              </a:rPr>
              <a:t>Resource</a:t>
            </a:r>
            <a:r>
              <a:rPr lang="en-US">
                <a:solidFill>
                  <a:srgbClr val="333333"/>
                </a:solidFill>
                <a:latin typeface="Verdana"/>
                <a:ea typeface="Verdana"/>
                <a:cs typeface="Verdana"/>
                <a:sym typeface="Verdana"/>
              </a:rPr>
              <a:t>: Research from "Early Social-Emotional Functioning and Public Health: The Relationship Between Kindergarten Social Competence and Future Wellness," published on October 09, 2015, in American Journal of Public Health.</a:t>
            </a:r>
            <a:endParaRPr>
              <a:latin typeface="Verdana"/>
              <a:ea typeface="Verdana"/>
              <a:cs typeface="Verdana"/>
              <a:sym typeface="Verdana"/>
            </a:endParaRPr>
          </a:p>
        </p:txBody>
      </p:sp>
      <p:sp>
        <p:nvSpPr>
          <p:cNvPr id="306" name="Google Shape;306;ge876b91b36_0_310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e876b91b36_0_30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e876b91b36_0_309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b="1">
                <a:latin typeface="Verdana"/>
                <a:ea typeface="Verdana"/>
                <a:cs typeface="Verdana"/>
                <a:sym typeface="Verdana"/>
              </a:rPr>
              <a:t>To Know</a:t>
            </a:r>
            <a:r>
              <a:rPr lang="en-US">
                <a:latin typeface="Verdana"/>
                <a:ea typeface="Verdana"/>
                <a:cs typeface="Verdana"/>
                <a:sym typeface="Verdana"/>
              </a:rPr>
              <a:t>:  Research highlights.</a:t>
            </a:r>
            <a:endParaRPr>
              <a:latin typeface="Verdana"/>
              <a:ea typeface="Verdana"/>
              <a:cs typeface="Verdana"/>
              <a:sym typeface="Verdana"/>
            </a:endParaRPr>
          </a:p>
          <a:p>
            <a:pPr marL="0" lvl="0" indent="0" algn="l" rtl="0">
              <a:lnSpc>
                <a:spcPct val="115000"/>
              </a:lnSpc>
              <a:spcBef>
                <a:spcPts val="0"/>
              </a:spcBef>
              <a:spcAft>
                <a:spcPts val="0"/>
              </a:spcAft>
              <a:buNone/>
            </a:pPr>
            <a:endParaRPr>
              <a:latin typeface="Verdana"/>
              <a:ea typeface="Verdana"/>
              <a:cs typeface="Verdana"/>
              <a:sym typeface="Verdana"/>
            </a:endParaRPr>
          </a:p>
          <a:p>
            <a:pPr marL="0" lvl="0" indent="0" algn="l" rtl="0">
              <a:lnSpc>
                <a:spcPct val="80000"/>
              </a:lnSpc>
              <a:spcBef>
                <a:spcPts val="400"/>
              </a:spcBef>
              <a:spcAft>
                <a:spcPts val="0"/>
              </a:spcAft>
              <a:buNone/>
            </a:pPr>
            <a:r>
              <a:rPr lang="en-US" b="1">
                <a:solidFill>
                  <a:srgbClr val="0A091B"/>
                </a:solidFill>
                <a:latin typeface="Verdana"/>
                <a:ea typeface="Verdana"/>
                <a:cs typeface="Verdana"/>
                <a:sym typeface="Verdana"/>
              </a:rPr>
              <a:t>To Say:</a:t>
            </a:r>
            <a:r>
              <a:rPr lang="en-US">
                <a:solidFill>
                  <a:srgbClr val="0A091B"/>
                </a:solidFill>
                <a:latin typeface="Verdana"/>
                <a:ea typeface="Verdana"/>
                <a:cs typeface="Verdana"/>
                <a:sym typeface="Verdana"/>
              </a:rPr>
              <a:t> Teachers with high levels of social competence are better able to protect themselves from burnout by:developing and managing nurturing relationships with their students, managing behavior in their classrooms, serving as behavioral role models for children, regulating their own emotions,</a:t>
            </a:r>
            <a:endParaRPr>
              <a:solidFill>
                <a:srgbClr val="0A091B"/>
              </a:solidFill>
              <a:latin typeface="Verdana"/>
              <a:ea typeface="Verdana"/>
              <a:cs typeface="Verdana"/>
              <a:sym typeface="Verdana"/>
            </a:endParaRPr>
          </a:p>
          <a:p>
            <a:pPr marL="0" lvl="0" indent="0" algn="l" rtl="0">
              <a:lnSpc>
                <a:spcPct val="115000"/>
              </a:lnSpc>
              <a:spcBef>
                <a:spcPts val="120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15000"/>
              </a:lnSpc>
              <a:spcBef>
                <a:spcPts val="0"/>
              </a:spcBef>
              <a:spcAft>
                <a:spcPts val="0"/>
              </a:spcAft>
              <a:buNone/>
            </a:pPr>
            <a:r>
              <a:rPr lang="en-US" b="1">
                <a:latin typeface="Verdana"/>
                <a:ea typeface="Verdana"/>
                <a:cs typeface="Verdana"/>
                <a:sym typeface="Verdana"/>
              </a:rPr>
              <a:t>Resources: </a:t>
            </a:r>
            <a:endParaRPr b="1">
              <a:latin typeface="Verdana"/>
              <a:ea typeface="Verdana"/>
              <a:cs typeface="Verdana"/>
              <a:sym typeface="Verdana"/>
            </a:endParaRPr>
          </a:p>
          <a:p>
            <a:pPr marL="0" lvl="0" indent="0" algn="l" rtl="0">
              <a:lnSpc>
                <a:spcPct val="115000"/>
              </a:lnSpc>
              <a:spcBef>
                <a:spcPts val="0"/>
              </a:spcBef>
              <a:spcAft>
                <a:spcPts val="0"/>
              </a:spcAft>
              <a:buNone/>
            </a:pPr>
            <a:r>
              <a:rPr lang="en-US" b="1">
                <a:latin typeface="Verdana"/>
                <a:ea typeface="Verdana"/>
                <a:cs typeface="Verdana"/>
                <a:sym typeface="Verdana"/>
              </a:rPr>
              <a:t>Meta-analysis source: </a:t>
            </a:r>
            <a:r>
              <a:rPr lang="en-US">
                <a:latin typeface="Verdana"/>
                <a:ea typeface="Verdana"/>
                <a:cs typeface="Verdana"/>
                <a:sym typeface="Verdana"/>
              </a:rPr>
              <a:t>Durlak, J.A., Weissberg, R.P., Dymnicki, A.B., Taylor, R.D., &amp; Schellinger, K. (2011). The impact of enhancing students’ social and emotional learning: A meta-analysis of school-based universal interventions. </a:t>
            </a:r>
            <a:r>
              <a:rPr lang="en-US" i="1">
                <a:latin typeface="Verdana"/>
                <a:ea typeface="Verdana"/>
                <a:cs typeface="Verdana"/>
                <a:sym typeface="Verdana"/>
              </a:rPr>
              <a:t>Child Development</a:t>
            </a:r>
            <a:r>
              <a:rPr lang="en-US">
                <a:latin typeface="Verdana"/>
                <a:ea typeface="Verdana"/>
                <a:cs typeface="Verdana"/>
                <a:sym typeface="Verdana"/>
              </a:rPr>
              <a:t>: 82 (1), 405-432.</a:t>
            </a:r>
            <a:endParaRPr>
              <a:latin typeface="Verdana"/>
              <a:ea typeface="Verdana"/>
              <a:cs typeface="Verdana"/>
              <a:sym typeface="Verdana"/>
            </a:endParaRPr>
          </a:p>
          <a:p>
            <a:pPr marL="0" lvl="0" indent="0" algn="l" rtl="0">
              <a:spcBef>
                <a:spcPts val="0"/>
              </a:spcBef>
              <a:spcAft>
                <a:spcPts val="0"/>
              </a:spcAft>
              <a:buNone/>
            </a:pPr>
            <a:r>
              <a:rPr lang="en-US" b="1">
                <a:latin typeface="Verdana"/>
                <a:ea typeface="Verdana"/>
                <a:cs typeface="Verdana"/>
                <a:sym typeface="Verdana"/>
              </a:rPr>
              <a:t>Early Social-Emotional Functioning and Public Health</a:t>
            </a:r>
            <a:r>
              <a:rPr lang="en-US">
                <a:latin typeface="Verdana"/>
                <a:ea typeface="Verdana"/>
                <a:cs typeface="Verdana"/>
                <a:sym typeface="Verdana"/>
              </a:rPr>
              <a:t>: The Relationship Between Kindergarten Social Competence and Future Wellness," published on October 09, 2015, in American Journal of Public Health.</a:t>
            </a:r>
            <a:endParaRPr>
              <a:latin typeface="Verdana"/>
              <a:ea typeface="Verdana"/>
              <a:cs typeface="Verdana"/>
              <a:sym typeface="Verdana"/>
            </a:endParaRPr>
          </a:p>
          <a:p>
            <a:pPr marL="0" lvl="0" indent="0" algn="l" rtl="0">
              <a:lnSpc>
                <a:spcPct val="115000"/>
              </a:lnSpc>
              <a:spcBef>
                <a:spcPts val="0"/>
              </a:spcBef>
              <a:spcAft>
                <a:spcPts val="0"/>
              </a:spcAft>
              <a:buNone/>
            </a:pPr>
            <a:r>
              <a:rPr lang="en-US" b="1">
                <a:latin typeface="Verdana"/>
                <a:ea typeface="Verdana"/>
                <a:cs typeface="Verdana"/>
                <a:sym typeface="Verdana"/>
              </a:rPr>
              <a:t>Teacher burnout : </a:t>
            </a:r>
            <a:r>
              <a:rPr lang="en-US">
                <a:latin typeface="Verdana"/>
                <a:ea typeface="Verdana"/>
                <a:cs typeface="Verdana"/>
                <a:sym typeface="Verdana"/>
              </a:rPr>
              <a:t>Jennings, P.A. &amp; Greenberg, M.T. (2009). </a:t>
            </a:r>
            <a:r>
              <a:rPr lang="en-US" i="1">
                <a:latin typeface="Verdana"/>
                <a:ea typeface="Verdana"/>
                <a:cs typeface="Verdana"/>
                <a:sym typeface="Verdana"/>
              </a:rPr>
              <a:t>The prosocial classroom: Teacher social and emotional competence in relation to student and classroom outcomes</a:t>
            </a:r>
            <a:r>
              <a:rPr lang="en-US">
                <a:latin typeface="Verdana"/>
                <a:ea typeface="Verdana"/>
                <a:cs typeface="Verdana"/>
                <a:sym typeface="Verdana"/>
              </a:rPr>
              <a:t>. American Educational Research Association.</a:t>
            </a:r>
            <a:endParaRPr>
              <a:latin typeface="Verdana"/>
              <a:ea typeface="Verdana"/>
              <a:cs typeface="Verdana"/>
              <a:sym typeface="Verdana"/>
            </a:endParaRPr>
          </a:p>
          <a:p>
            <a:pPr marL="0" lvl="0" indent="0" algn="l" rtl="0">
              <a:lnSpc>
                <a:spcPct val="115000"/>
              </a:lnSpc>
              <a:spcBef>
                <a:spcPts val="0"/>
              </a:spcBef>
              <a:spcAft>
                <a:spcPts val="0"/>
              </a:spcAft>
              <a:buNone/>
            </a:pPr>
            <a:r>
              <a:rPr lang="en-US" b="1">
                <a:latin typeface="Verdana"/>
                <a:ea typeface="Verdana"/>
                <a:cs typeface="Verdana"/>
                <a:sym typeface="Verdana"/>
              </a:rPr>
              <a:t>Adult outcomes : </a:t>
            </a:r>
            <a:r>
              <a:rPr lang="en-US">
                <a:latin typeface="Verdana"/>
                <a:ea typeface="Verdana"/>
                <a:cs typeface="Verdana"/>
                <a:sym typeface="Verdana"/>
              </a:rPr>
              <a:t>Jones, D.E., Greenberg, M., &amp; Crowley, M. (2015) Early social-emotional functioning and public health: The relationship between kindergarten social competence and future wellness. </a:t>
            </a:r>
            <a:r>
              <a:rPr lang="en-US" i="1">
                <a:latin typeface="Verdana"/>
                <a:ea typeface="Verdana"/>
                <a:cs typeface="Verdana"/>
                <a:sym typeface="Verdana"/>
              </a:rPr>
              <a:t>American Journal of Public Health 105 </a:t>
            </a:r>
            <a:r>
              <a:rPr lang="en-US">
                <a:latin typeface="Verdana"/>
                <a:ea typeface="Verdana"/>
                <a:cs typeface="Verdana"/>
                <a:sym typeface="Verdana"/>
              </a:rPr>
              <a:t>(11), 2283-2290. </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a:p>
            <a:pPr marL="0" lvl="0" indent="0" algn="l" rtl="0">
              <a:spcBef>
                <a:spcPts val="0"/>
              </a:spcBef>
              <a:spcAft>
                <a:spcPts val="0"/>
              </a:spcAft>
              <a:buNone/>
            </a:pPr>
            <a:endParaRPr/>
          </a:p>
        </p:txBody>
      </p:sp>
      <p:sp>
        <p:nvSpPr>
          <p:cNvPr id="314" name="Google Shape;314;ge876b91b36_0_309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e876b91b36_0_31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e876b91b36_0_31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b="1">
                <a:solidFill>
                  <a:srgbClr val="0A091B"/>
                </a:solidFill>
                <a:latin typeface="Verdana"/>
                <a:ea typeface="Verdana"/>
                <a:cs typeface="Verdana"/>
                <a:sym typeface="Verdana"/>
              </a:rPr>
              <a:t>To Know: </a:t>
            </a:r>
            <a:r>
              <a:rPr lang="en-US">
                <a:solidFill>
                  <a:srgbClr val="0A091B"/>
                </a:solidFill>
                <a:latin typeface="Verdana"/>
                <a:ea typeface="Verdana"/>
                <a:cs typeface="Verdana"/>
                <a:sym typeface="Verdana"/>
              </a:rPr>
              <a:t>This is a great slide to show the connection between SEL and real world skills. All of the skills listed involve social emotional competence. </a:t>
            </a:r>
            <a:endParaRPr>
              <a:solidFill>
                <a:srgbClr val="0A091B"/>
              </a:solidFill>
              <a:latin typeface="Verdana"/>
              <a:ea typeface="Verdana"/>
              <a:cs typeface="Verdana"/>
              <a:sym typeface="Verdana"/>
            </a:endParaRPr>
          </a:p>
          <a:p>
            <a:pPr marL="0" lvl="0" indent="0" algn="l" rtl="0">
              <a:lnSpc>
                <a:spcPct val="115000"/>
              </a:lnSpc>
              <a:spcBef>
                <a:spcPts val="0"/>
              </a:spcBef>
              <a:spcAft>
                <a:spcPts val="0"/>
              </a:spcAft>
              <a:buNone/>
            </a:pPr>
            <a:endParaRPr b="1">
              <a:solidFill>
                <a:srgbClr val="0A091B"/>
              </a:solidFill>
              <a:latin typeface="Verdana"/>
              <a:ea typeface="Verdana"/>
              <a:cs typeface="Verdana"/>
              <a:sym typeface="Verdana"/>
            </a:endParaRPr>
          </a:p>
          <a:p>
            <a:pPr marL="0" lvl="0" indent="0" algn="l" rtl="0">
              <a:lnSpc>
                <a:spcPct val="115000"/>
              </a:lnSpc>
              <a:spcBef>
                <a:spcPts val="0"/>
              </a:spcBef>
              <a:spcAft>
                <a:spcPts val="0"/>
              </a:spcAft>
              <a:buNone/>
            </a:pPr>
            <a:r>
              <a:rPr lang="en-US" b="1">
                <a:solidFill>
                  <a:srgbClr val="0A091B"/>
                </a:solidFill>
                <a:latin typeface="Verdana"/>
                <a:ea typeface="Verdana"/>
                <a:cs typeface="Verdana"/>
                <a:sym typeface="Verdana"/>
              </a:rPr>
              <a:t>To Say:  </a:t>
            </a:r>
            <a:r>
              <a:rPr lang="en-US">
                <a:solidFill>
                  <a:srgbClr val="0A091B"/>
                </a:solidFill>
                <a:latin typeface="Verdana"/>
                <a:ea typeface="Verdana"/>
                <a:cs typeface="Verdana"/>
                <a:sym typeface="Verdana"/>
              </a:rPr>
              <a:t>The World Economic Forum identified the top 10 skills that are important to employers. All of these skills involve social emotional competence. </a:t>
            </a:r>
            <a:endParaRPr>
              <a:solidFill>
                <a:srgbClr val="0A091B"/>
              </a:solidFill>
              <a:latin typeface="Verdana"/>
              <a:ea typeface="Verdana"/>
              <a:cs typeface="Verdana"/>
              <a:sym typeface="Verdana"/>
            </a:endParaRPr>
          </a:p>
          <a:p>
            <a:pPr marL="0" lvl="0" indent="0" algn="l" rtl="0">
              <a:lnSpc>
                <a:spcPct val="115000"/>
              </a:lnSpc>
              <a:spcBef>
                <a:spcPts val="0"/>
              </a:spcBef>
              <a:spcAft>
                <a:spcPts val="0"/>
              </a:spcAft>
              <a:buNone/>
            </a:pPr>
            <a:endParaRPr b="1">
              <a:solidFill>
                <a:srgbClr val="0A091B"/>
              </a:solidFill>
              <a:latin typeface="Verdana"/>
              <a:ea typeface="Verdana"/>
              <a:cs typeface="Verdana"/>
              <a:sym typeface="Verdana"/>
            </a:endParaRPr>
          </a:p>
          <a:p>
            <a:pPr marL="0" lvl="0" indent="0" algn="l" rtl="0">
              <a:lnSpc>
                <a:spcPct val="115000"/>
              </a:lnSpc>
              <a:spcBef>
                <a:spcPts val="0"/>
              </a:spcBef>
              <a:spcAft>
                <a:spcPts val="0"/>
              </a:spcAft>
              <a:buNone/>
            </a:pPr>
            <a:r>
              <a:rPr lang="en-US" b="1">
                <a:solidFill>
                  <a:srgbClr val="0A091B"/>
                </a:solidFill>
                <a:latin typeface="Verdana"/>
                <a:ea typeface="Verdana"/>
                <a:cs typeface="Verdana"/>
                <a:sym typeface="Verdana"/>
              </a:rPr>
              <a:t>Reference: </a:t>
            </a:r>
            <a:r>
              <a:rPr lang="en-US">
                <a:solidFill>
                  <a:srgbClr val="0A091B"/>
                </a:solidFill>
                <a:latin typeface="Verdana"/>
                <a:ea typeface="Verdana"/>
                <a:cs typeface="Verdana"/>
                <a:sym typeface="Verdana"/>
              </a:rPr>
              <a:t>Future of Jobs Report, World Economic Forum</a:t>
            </a:r>
            <a:endParaRPr>
              <a:solidFill>
                <a:srgbClr val="0A091B"/>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b="1">
              <a:solidFill>
                <a:srgbClr val="0A091B"/>
              </a:solidFill>
              <a:latin typeface="Verdana"/>
              <a:ea typeface="Verdana"/>
              <a:cs typeface="Verdana"/>
              <a:sym typeface="Verdana"/>
            </a:endParaRPr>
          </a:p>
          <a:p>
            <a:pPr marL="0" lvl="0" indent="0" algn="l" rtl="0">
              <a:spcBef>
                <a:spcPts val="0"/>
              </a:spcBef>
              <a:spcAft>
                <a:spcPts val="0"/>
              </a:spcAft>
              <a:buNone/>
            </a:pPr>
            <a:endParaRPr/>
          </a:p>
        </p:txBody>
      </p:sp>
      <p:sp>
        <p:nvSpPr>
          <p:cNvPr id="321" name="Google Shape;321;ge876b91b36_0_31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e876b91b36_0_31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e876b91b36_0_31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Know/To Say:</a:t>
            </a:r>
            <a:r>
              <a:rPr lang="en-US">
                <a:latin typeface="Verdana"/>
                <a:ea typeface="Verdana"/>
                <a:cs typeface="Verdana"/>
                <a:sym typeface="Verdana"/>
              </a:rPr>
              <a:t> More recently, a new report from McGraw Hill was released in 2018 sharing findings from a survey conducted by Morning Consult from September 6-11, 2018.  The findings represent a national sample of 1,140 teachers, administrators and parents. Overall, administrators, teachers and parents agree: SEL is crucial.</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a:p>
            <a:pPr marL="0" lvl="0" indent="0" algn="l" rtl="0">
              <a:spcBef>
                <a:spcPts val="0"/>
              </a:spcBef>
              <a:spcAft>
                <a:spcPts val="0"/>
              </a:spcAft>
              <a:buNone/>
            </a:pPr>
            <a:r>
              <a:rPr lang="en-US" b="1">
                <a:latin typeface="Verdana"/>
                <a:ea typeface="Verdana"/>
                <a:cs typeface="Verdana"/>
                <a:sym typeface="Verdana"/>
              </a:rPr>
              <a:t>Reference:</a:t>
            </a:r>
            <a:r>
              <a:rPr lang="en-US">
                <a:latin typeface="Verdana"/>
                <a:ea typeface="Verdana"/>
                <a:cs typeface="Verdana"/>
                <a:sym typeface="Verdana"/>
              </a:rPr>
              <a:t> https://www.mheducation.com/prek-12/explore/sel-survey.html</a:t>
            </a:r>
            <a:endParaRPr>
              <a:latin typeface="Verdana"/>
              <a:ea typeface="Verdana"/>
              <a:cs typeface="Verdana"/>
              <a:sym typeface="Verdana"/>
            </a:endParaRPr>
          </a:p>
        </p:txBody>
      </p:sp>
      <p:sp>
        <p:nvSpPr>
          <p:cNvPr id="328" name="Google Shape;328;ge876b91b36_0_312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e876b91b36_0_11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e876b91b36_0_11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Verdana"/>
                <a:ea typeface="Verdana"/>
                <a:cs typeface="Verdana"/>
                <a:sym typeface="Verdana"/>
              </a:rPr>
              <a:t>To Know/To Say: </a:t>
            </a:r>
            <a:r>
              <a:rPr lang="en-US">
                <a:latin typeface="Verdana"/>
                <a:ea typeface="Verdana"/>
                <a:cs typeface="Verdana"/>
                <a:sym typeface="Verdana"/>
              </a:rPr>
              <a:t>Whenever we are looking at systems we do the how, what (SEL competencies), where (schools, communities and families), why (buy-in), and the how (implementation)</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a:p>
            <a:pPr marL="0" lvl="0" indent="0" algn="l" rtl="0">
              <a:spcBef>
                <a:spcPts val="0"/>
              </a:spcBef>
              <a:spcAft>
                <a:spcPts val="0"/>
              </a:spcAft>
              <a:buNone/>
            </a:pPr>
            <a:r>
              <a:rPr lang="en-US">
                <a:latin typeface="Verdana"/>
                <a:ea typeface="Verdana"/>
                <a:cs typeface="Verdana"/>
                <a:sym typeface="Verdana"/>
              </a:rPr>
              <a:t>Reference: </a:t>
            </a:r>
            <a:r>
              <a:rPr lang="en-US" u="sng">
                <a:solidFill>
                  <a:srgbClr val="074A24"/>
                </a:solidFill>
                <a:latin typeface="Verdana"/>
                <a:ea typeface="Verdana"/>
                <a:cs typeface="Verdana"/>
                <a:sym typeface="Verdana"/>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https://casel.org/wp-content/uploads/2020/08/CASEL-Equity-Insights-Report.pdf</a:t>
            </a:r>
            <a:endParaRPr>
              <a:latin typeface="Verdana"/>
              <a:ea typeface="Verdana"/>
              <a:cs typeface="Verdana"/>
              <a:sym typeface="Verdana"/>
            </a:endParaRPr>
          </a:p>
        </p:txBody>
      </p:sp>
      <p:sp>
        <p:nvSpPr>
          <p:cNvPr id="335" name="Google Shape;335;ge876b91b36_0_11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ec300b9586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a:t>
            </a:r>
            <a:r>
              <a:rPr lang="en-US">
                <a:latin typeface="Verdana"/>
                <a:ea typeface="Verdana"/>
                <a:cs typeface="Verdana"/>
                <a:sym typeface="Verdana"/>
              </a:rPr>
              <a:t>: VDOE was tasked in 2020 by the General Assembly to develop a uniform definition of Social Emotional Learning as well as create standards for SEL. A group of statewide contributors were tasked with this and informed by CASEL. </a:t>
            </a:r>
            <a:endParaRPr>
              <a:latin typeface="Verdana"/>
              <a:ea typeface="Verdana"/>
              <a:cs typeface="Verdana"/>
              <a:sym typeface="Verdana"/>
            </a:endParaRPr>
          </a:p>
        </p:txBody>
      </p:sp>
      <p:sp>
        <p:nvSpPr>
          <p:cNvPr id="347" name="Google Shape;347;gec300b9586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ec300b958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a:t>
            </a:r>
            <a:r>
              <a:rPr lang="en-US">
                <a:latin typeface="Verdana"/>
                <a:ea typeface="Verdana"/>
                <a:cs typeface="Verdana"/>
                <a:sym typeface="Verdana"/>
              </a:rPr>
              <a:t>: VDOE adopted the definition from CASEL.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Reference</a:t>
            </a:r>
            <a:r>
              <a:rPr lang="en-US">
                <a:latin typeface="Verdana"/>
                <a:ea typeface="Verdana"/>
                <a:cs typeface="Verdana"/>
                <a:sym typeface="Verdana"/>
              </a:rPr>
              <a:t>: https://www.doe.virginia.gov/support/prevention/social-emotional/index.shtml</a:t>
            </a:r>
            <a:endParaRPr>
              <a:latin typeface="Verdana"/>
              <a:ea typeface="Verdana"/>
              <a:cs typeface="Verdana"/>
              <a:sym typeface="Verdana"/>
            </a:endParaRPr>
          </a:p>
        </p:txBody>
      </p:sp>
      <p:sp>
        <p:nvSpPr>
          <p:cNvPr id="354" name="Google Shape;354;gec300b9586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89e13cb5c6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89e13cb5c6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In-person training suggestions</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This module can be broken down into sections. Each section of Module 4 should be about 30 minutes to complete. This modules provides strategies that can be used for staff and students in trauma sensitive schools. You may want to add or enhance portions with visuals and examples that will resonate with your audience. As a reminder, always be sure to include appropriate citations when adding resources. Also, you might look to the resources and activities sections for additions that may be helpful.</a:t>
            </a:r>
            <a:endParaRPr>
              <a:latin typeface="Verdana"/>
              <a:ea typeface="Verdana"/>
              <a:cs typeface="Verdana"/>
              <a:sym typeface="Verdana"/>
            </a:endParaRPr>
          </a:p>
          <a:p>
            <a:pPr marL="0" lvl="0" indent="0" algn="l" rtl="0">
              <a:lnSpc>
                <a:spcPct val="115000"/>
              </a:lnSpc>
              <a:spcBef>
                <a:spcPts val="400"/>
              </a:spcBef>
              <a:spcAft>
                <a:spcPts val="0"/>
              </a:spcAft>
              <a:buClr>
                <a:schemeClr val="dk1"/>
              </a:buClr>
              <a:buSzPts val="1100"/>
              <a:buFont typeface="Arial"/>
              <a:buNone/>
            </a:pPr>
            <a:r>
              <a:rPr lang="en-US">
                <a:latin typeface="Verdana"/>
                <a:ea typeface="Verdana"/>
                <a:cs typeface="Verdana"/>
                <a:sym typeface="Verdana"/>
              </a:rPr>
              <a:t>In summary</a:t>
            </a:r>
            <a:endParaRPr>
              <a:latin typeface="Verdana"/>
              <a:ea typeface="Verdana"/>
              <a:cs typeface="Verdana"/>
              <a:sym typeface="Verdana"/>
            </a:endParaRPr>
          </a:p>
          <a:p>
            <a:pPr marL="457200" lvl="0" indent="-317500" algn="l" rtl="0">
              <a:lnSpc>
                <a:spcPct val="115000"/>
              </a:lnSpc>
              <a:spcBef>
                <a:spcPts val="0"/>
              </a:spcBef>
              <a:spcAft>
                <a:spcPts val="0"/>
              </a:spcAft>
              <a:buClr>
                <a:schemeClr val="dk1"/>
              </a:buClr>
              <a:buSzPts val="1400"/>
              <a:buFont typeface="Verdana"/>
              <a:buChar char="●"/>
            </a:pPr>
            <a:r>
              <a:rPr lang="en-US">
                <a:latin typeface="Verdana"/>
                <a:ea typeface="Verdana"/>
                <a:cs typeface="Verdana"/>
                <a:sym typeface="Verdana"/>
              </a:rPr>
              <a:t>This module outlines strategies that can be used in trauma sensitive schools</a:t>
            </a:r>
            <a:endParaRPr>
              <a:latin typeface="Verdana"/>
              <a:ea typeface="Verdana"/>
              <a:cs typeface="Verdana"/>
              <a:sym typeface="Verdana"/>
            </a:endParaRPr>
          </a:p>
          <a:p>
            <a:pPr marL="457200" lvl="0" indent="-317500" algn="l" rtl="0">
              <a:lnSpc>
                <a:spcPct val="115000"/>
              </a:lnSpc>
              <a:spcBef>
                <a:spcPts val="0"/>
              </a:spcBef>
              <a:spcAft>
                <a:spcPts val="0"/>
              </a:spcAft>
              <a:buClr>
                <a:schemeClr val="dk1"/>
              </a:buClr>
              <a:buSzPts val="1400"/>
              <a:buFont typeface="Verdana"/>
              <a:buChar char="●"/>
            </a:pPr>
            <a:r>
              <a:rPr lang="en-US">
                <a:latin typeface="Verdana"/>
                <a:ea typeface="Verdana"/>
                <a:cs typeface="Verdana"/>
                <a:sym typeface="Verdana"/>
              </a:rPr>
              <a:t>It can be adapted to individual contexts</a:t>
            </a:r>
            <a:endParaRPr>
              <a:latin typeface="Verdana"/>
              <a:ea typeface="Verdana"/>
              <a:cs typeface="Verdana"/>
              <a:sym typeface="Verdana"/>
            </a:endParaRPr>
          </a:p>
          <a:p>
            <a:pPr marL="457200" lvl="0" indent="-317500" algn="l" rtl="0">
              <a:lnSpc>
                <a:spcPct val="115000"/>
              </a:lnSpc>
              <a:spcBef>
                <a:spcPts val="0"/>
              </a:spcBef>
              <a:spcAft>
                <a:spcPts val="0"/>
              </a:spcAft>
              <a:buClr>
                <a:schemeClr val="dk1"/>
              </a:buClr>
              <a:buSzPts val="1400"/>
              <a:buFont typeface="Verdana"/>
              <a:buChar char="●"/>
            </a:pPr>
            <a:r>
              <a:rPr lang="en-US">
                <a:latin typeface="Verdana"/>
                <a:ea typeface="Verdana"/>
                <a:cs typeface="Verdana"/>
                <a:sym typeface="Verdana"/>
              </a:rPr>
              <a:t>The training should last about 4 hours for the entire module or 30 minutes for each section.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400"/>
              <a:buFont typeface="Arial"/>
              <a:buNone/>
            </a:pPr>
            <a:endParaRPr b="1">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b="1">
                <a:latin typeface="Verdana"/>
                <a:ea typeface="Verdana"/>
                <a:cs typeface="Verdana"/>
                <a:sym typeface="Verdana"/>
              </a:rPr>
              <a:t>Presenter notes information</a:t>
            </a:r>
            <a:endParaRPr b="1">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Presenter notes are included in the PowerPoint. Background information for the presenter is shown as “</a:t>
            </a:r>
            <a:r>
              <a:rPr lang="en-US" b="1">
                <a:latin typeface="Verdana"/>
                <a:ea typeface="Verdana"/>
                <a:cs typeface="Verdana"/>
                <a:sym typeface="Verdana"/>
              </a:rPr>
              <a:t>To Know</a:t>
            </a:r>
            <a:r>
              <a:rPr lang="en-US">
                <a:latin typeface="Verdana"/>
                <a:ea typeface="Verdana"/>
                <a:cs typeface="Verdana"/>
                <a:sym typeface="Verdana"/>
              </a:rPr>
              <a:t>.” Statements to be shared with participants are shown as “</a:t>
            </a:r>
            <a:r>
              <a:rPr lang="en-US" b="1">
                <a:latin typeface="Verdana"/>
                <a:ea typeface="Verdana"/>
                <a:cs typeface="Verdana"/>
                <a:sym typeface="Verdana"/>
              </a:rPr>
              <a:t>To Say</a:t>
            </a:r>
            <a:r>
              <a:rPr lang="en-US">
                <a:latin typeface="Verdana"/>
                <a:ea typeface="Verdana"/>
                <a:cs typeface="Verdana"/>
                <a:sym typeface="Verdana"/>
              </a:rPr>
              <a:t>.” In some instances, the “</a:t>
            </a:r>
            <a:r>
              <a:rPr lang="en-US" b="1">
                <a:latin typeface="Verdana"/>
                <a:ea typeface="Verdana"/>
                <a:cs typeface="Verdana"/>
                <a:sym typeface="Verdana"/>
              </a:rPr>
              <a:t>To Know/To Say</a:t>
            </a:r>
            <a:r>
              <a:rPr lang="en-US">
                <a:latin typeface="Verdana"/>
                <a:ea typeface="Verdana"/>
                <a:cs typeface="Verdana"/>
                <a:sym typeface="Verdana"/>
              </a:rPr>
              <a:t>” are combined.The presenter notes also include “</a:t>
            </a:r>
            <a:r>
              <a:rPr lang="en-US" b="1">
                <a:latin typeface="Verdana"/>
                <a:ea typeface="Verdana"/>
                <a:cs typeface="Verdana"/>
                <a:sym typeface="Verdana"/>
              </a:rPr>
              <a:t>To Do</a:t>
            </a:r>
            <a:r>
              <a:rPr lang="en-US">
                <a:latin typeface="Verdana"/>
                <a:ea typeface="Verdana"/>
                <a:cs typeface="Verdana"/>
                <a:sym typeface="Verdana"/>
              </a:rPr>
              <a:t>” prompts and cues for “</a:t>
            </a:r>
            <a:r>
              <a:rPr lang="en-US" b="1">
                <a:latin typeface="Verdana"/>
                <a:ea typeface="Verdana"/>
                <a:cs typeface="Verdana"/>
                <a:sym typeface="Verdana"/>
              </a:rPr>
              <a:t>Handouts</a:t>
            </a:r>
            <a:r>
              <a:rPr lang="en-US">
                <a:latin typeface="Verdana"/>
                <a:ea typeface="Verdana"/>
                <a:cs typeface="Verdana"/>
                <a:sym typeface="Verdana"/>
              </a:rPr>
              <a:t>”.</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Additional activities, examples, videos, etc. are being developed. A presenter may add material from the resources and activities section on the website.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80000"/>
              </a:lnSpc>
              <a:spcBef>
                <a:spcPts val="200"/>
              </a:spcBef>
              <a:spcAft>
                <a:spcPts val="0"/>
              </a:spcAft>
              <a:buClr>
                <a:schemeClr val="dk1"/>
              </a:buClr>
              <a:buSzPts val="1100"/>
              <a:buFont typeface="Arial"/>
              <a:buNone/>
            </a:pPr>
            <a:r>
              <a:rPr lang="en-US">
                <a:latin typeface="Verdana"/>
                <a:ea typeface="Verdana"/>
                <a:cs typeface="Verdana"/>
                <a:sym typeface="Verdana"/>
              </a:rPr>
              <a:t>Breaks should be inserted at the discretion of the presenter based on the needs of participants.</a:t>
            </a:r>
            <a:endParaRPr>
              <a:latin typeface="Verdana"/>
              <a:ea typeface="Verdana"/>
              <a:cs typeface="Verdana"/>
              <a:sym typeface="Verdana"/>
            </a:endParaRPr>
          </a:p>
          <a:p>
            <a:pPr marL="0" lvl="0" indent="0" algn="l" rtl="0">
              <a:spcBef>
                <a:spcPts val="0"/>
              </a:spcBef>
              <a:spcAft>
                <a:spcPts val="0"/>
              </a:spcAft>
              <a:buClr>
                <a:schemeClr val="dk1"/>
              </a:buClr>
              <a:buSzPts val="14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p:txBody>
      </p:sp>
      <p:sp>
        <p:nvSpPr>
          <p:cNvPr id="205" name="Google Shape;205;g89e13cb5c6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ec300b9586_0_2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ec300b9586_0_20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Verdana"/>
                <a:ea typeface="Verdana"/>
                <a:cs typeface="Verdana"/>
                <a:sym typeface="Verdana"/>
              </a:rPr>
              <a:t>To Do:</a:t>
            </a:r>
            <a:r>
              <a:rPr lang="en-US">
                <a:latin typeface="Verdana"/>
                <a:ea typeface="Verdana"/>
                <a:cs typeface="Verdana"/>
                <a:sym typeface="Verdana"/>
              </a:rPr>
              <a:t> Get teams to engage with the VDOE vision and definition for SEL. </a:t>
            </a:r>
            <a:endParaRPr>
              <a:latin typeface="Verdana"/>
              <a:ea typeface="Verdana"/>
              <a:cs typeface="Verdana"/>
              <a:sym typeface="Verdana"/>
            </a:endParaRPr>
          </a:p>
        </p:txBody>
      </p:sp>
      <p:sp>
        <p:nvSpPr>
          <p:cNvPr id="361" name="Google Shape;361;gec300b9586_0_20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ec300b9586_0_2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gec300b9586_0_2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Know/To Say</a:t>
            </a:r>
            <a:r>
              <a:rPr lang="en-US">
                <a:latin typeface="Verdana"/>
                <a:ea typeface="Verdana"/>
                <a:cs typeface="Verdana"/>
                <a:sym typeface="Verdana"/>
              </a:rPr>
              <a:t>: Using this common framework across all initiatives helps to keep us from being siloed. SEL should be anchored to your data, practices and systems.</a:t>
            </a:r>
            <a:endParaRPr>
              <a:latin typeface="Verdana"/>
              <a:ea typeface="Verdana"/>
              <a:cs typeface="Verdana"/>
              <a:sym typeface="Verdana"/>
            </a:endParaRPr>
          </a:p>
          <a:p>
            <a:pPr marL="0" marR="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First, at the top, we always consider </a:t>
            </a:r>
            <a:r>
              <a:rPr lang="en-US" b="1">
                <a:latin typeface="Verdana"/>
                <a:ea typeface="Verdana"/>
                <a:cs typeface="Verdana"/>
                <a:sym typeface="Verdana"/>
              </a:rPr>
              <a:t>student outcomes</a:t>
            </a:r>
            <a:r>
              <a:rPr lang="en-US">
                <a:latin typeface="Verdana"/>
                <a:ea typeface="Verdana"/>
                <a:cs typeface="Verdana"/>
                <a:sym typeface="Verdana"/>
              </a:rPr>
              <a:t>.  It's all fluff if we don’t see improvement here.  </a:t>
            </a:r>
            <a:endParaRPr>
              <a:latin typeface="Verdana"/>
              <a:ea typeface="Verdana"/>
              <a:cs typeface="Verdana"/>
              <a:sym typeface="Verdana"/>
            </a:endParaRPr>
          </a:p>
          <a:p>
            <a:pPr marL="0" marR="0" lvl="0" indent="0" algn="l" rtl="0">
              <a:lnSpc>
                <a:spcPct val="115000"/>
              </a:lnSpc>
              <a:spcBef>
                <a:spcPts val="0"/>
              </a:spcBef>
              <a:spcAft>
                <a:spcPts val="0"/>
              </a:spcAft>
              <a:buClr>
                <a:schemeClr val="dk1"/>
              </a:buClr>
              <a:buSzPts val="1100"/>
              <a:buFont typeface="Arial"/>
              <a:buNone/>
            </a:pPr>
            <a:endParaRPr>
              <a:latin typeface="Verdana"/>
              <a:ea typeface="Verdana"/>
              <a:cs typeface="Verdana"/>
              <a:sym typeface="Verdana"/>
            </a:endParaRPr>
          </a:p>
          <a:p>
            <a:pPr marL="0" marR="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Our data</a:t>
            </a:r>
            <a:r>
              <a:rPr lang="en-US">
                <a:latin typeface="Verdana"/>
                <a:ea typeface="Verdana"/>
                <a:cs typeface="Verdana"/>
                <a:sym typeface="Verdana"/>
              </a:rPr>
              <a:t> tells us where we need to focus and how to set goals. Teams review data to answer questions such as What are our key indicators, what data suggests student needs – this tells us where to teach and how to set goals. Since SEL is a trauma sensitive practice. Let’s look at SEL programs. Clearly it would be a big mistake to buy into an SEL program or approach without carefully considering the data, involving stakeholders, and identifying site specific needs and goals. Without data analysis, a school risks blindly selecting a program with little evidence of need. A failure to involve stakeholders will guarantee that this initiative will be doomed by limited buy in from teachers, students and families. It will be perceived as one more thing to do. Goals should be aligned to identified needs. This provides staff with ways to monitor and adjust our practices. </a:t>
            </a:r>
            <a:endParaRPr>
              <a:latin typeface="Verdana"/>
              <a:ea typeface="Verdana"/>
              <a:cs typeface="Verdana"/>
              <a:sym typeface="Verdana"/>
            </a:endParaRPr>
          </a:p>
          <a:p>
            <a:pPr marL="0" marR="0" lvl="0" indent="0" algn="l" rtl="0">
              <a:lnSpc>
                <a:spcPct val="115000"/>
              </a:lnSpc>
              <a:spcBef>
                <a:spcPts val="0"/>
              </a:spcBef>
              <a:spcAft>
                <a:spcPts val="0"/>
              </a:spcAft>
              <a:buClr>
                <a:schemeClr val="dk1"/>
              </a:buClr>
              <a:buSzPts val="1100"/>
              <a:buFont typeface="Arial"/>
              <a:buNone/>
            </a:pPr>
            <a:endParaRPr>
              <a:latin typeface="Verdana"/>
              <a:ea typeface="Verdana"/>
              <a:cs typeface="Verdana"/>
              <a:sym typeface="Verdana"/>
            </a:endParaRPr>
          </a:p>
          <a:p>
            <a:pPr marL="0" marR="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Our practices</a:t>
            </a:r>
            <a:r>
              <a:rPr lang="en-US">
                <a:latin typeface="Verdana"/>
                <a:ea typeface="Verdana"/>
                <a:cs typeface="Verdana"/>
                <a:sym typeface="Verdana"/>
              </a:rPr>
              <a:t> support the students.  For example, if many students are impacted by poverty and trauma, we may need to explicitly teach social emotional competencies or expand our positive behavioral instruction. Invest in your division’s selection process for decisions based on need and fit before deciding on one SEL curriculum or prepackaged curriculum. </a:t>
            </a:r>
            <a:endParaRPr>
              <a:latin typeface="Verdana"/>
              <a:ea typeface="Verdana"/>
              <a:cs typeface="Verdana"/>
              <a:sym typeface="Verdana"/>
            </a:endParaRPr>
          </a:p>
          <a:p>
            <a:pPr marL="0" marR="0" lvl="0" indent="0" algn="l" rtl="0">
              <a:lnSpc>
                <a:spcPct val="115000"/>
              </a:lnSpc>
              <a:spcBef>
                <a:spcPts val="0"/>
              </a:spcBef>
              <a:spcAft>
                <a:spcPts val="0"/>
              </a:spcAft>
              <a:buClr>
                <a:schemeClr val="dk1"/>
              </a:buClr>
              <a:buSzPts val="1100"/>
              <a:buFont typeface="Arial"/>
              <a:buNone/>
            </a:pPr>
            <a:endParaRPr>
              <a:latin typeface="Verdana"/>
              <a:ea typeface="Verdana"/>
              <a:cs typeface="Verdana"/>
              <a:sym typeface="Verdana"/>
            </a:endParaRPr>
          </a:p>
          <a:p>
            <a:pPr marL="0" marR="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Our systems</a:t>
            </a:r>
            <a:r>
              <a:rPr lang="en-US">
                <a:latin typeface="Verdana"/>
                <a:ea typeface="Verdana"/>
                <a:cs typeface="Verdana"/>
                <a:sym typeface="Verdana"/>
              </a:rPr>
              <a:t> supports our most valued resource-our staff! The practices won’t sustain without supporting the adults working with the students and helping them to understand why it is important to review and work towards changing adult behavior. When we are talking about SEL we want to make sure that we put supports in place to support their own social emotional competency development. </a:t>
            </a:r>
            <a:endParaRPr u="sng">
              <a:solidFill>
                <a:schemeClr val="hlink"/>
              </a:solidFill>
              <a:latin typeface="Verdana"/>
              <a:ea typeface="Verdana"/>
              <a:cs typeface="Verdana"/>
              <a:sym typeface="Verdana"/>
            </a:endParaRPr>
          </a:p>
          <a:p>
            <a:pPr marL="0" lvl="0" indent="0" algn="l" rtl="0">
              <a:spcBef>
                <a:spcPts val="0"/>
              </a:spcBef>
              <a:spcAft>
                <a:spcPts val="0"/>
              </a:spcAft>
              <a:buClr>
                <a:schemeClr val="dk1"/>
              </a:buClr>
              <a:buSzPts val="1400"/>
              <a:buFont typeface="Arial"/>
              <a:buNone/>
            </a:pPr>
            <a:endParaRPr u="sng">
              <a:solidFill>
                <a:schemeClr val="hlink"/>
              </a:solidFill>
              <a:latin typeface="Verdana"/>
              <a:ea typeface="Verdana"/>
              <a:cs typeface="Verdana"/>
              <a:sym typeface="Verdan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ec300b9586_0_4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gec300b9586_0_4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latin typeface="Verdana"/>
                <a:ea typeface="Verdana"/>
                <a:cs typeface="Verdana"/>
                <a:sym typeface="Verdana"/>
              </a:rPr>
              <a:t>To Know/To Say</a:t>
            </a:r>
            <a:r>
              <a:rPr lang="en-US">
                <a:latin typeface="Verdana"/>
                <a:ea typeface="Verdana"/>
                <a:cs typeface="Verdana"/>
                <a:sym typeface="Verdana"/>
              </a:rPr>
              <a:t>:</a:t>
            </a:r>
            <a:r>
              <a:rPr lang="en-US" sz="1400"/>
              <a:t>For this slide, I have a hunch most of you have this burned in your brain. The important point to remember is that for many of our students, we don’t always know what happens.  But we do know that the every student comes from a different environment and that environment will impact all students, so we start there – at Tier 1.  Our data tells us that MANY students have an enhanced need for very positive behavioral instruction and support so we build that first and THEN we add our trauma sensitive school training with some parallel structures of ensuring academic success. </a:t>
            </a:r>
            <a:endParaRPr sz="1400"/>
          </a:p>
          <a:p>
            <a:pPr marL="0" lvl="0" indent="0" algn="l" rtl="0">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a:latin typeface="Verdana"/>
                <a:ea typeface="Verdana"/>
                <a:cs typeface="Verdana"/>
                <a:sym typeface="Verdana"/>
              </a:rPr>
              <a:t>MTSS helps organize supports in a multilevel prevention system so that all students have what they need, academically, behaviorally, and emotionally. SEL supports equity by providing that Tier 1 foundation for all students because everyone needs well-developed social and emotional skills to successfully navigate their daily lives.</a:t>
            </a:r>
            <a:endParaRPr sz="1400"/>
          </a:p>
          <a:p>
            <a:pPr marL="0" lvl="0" indent="0" algn="l" rtl="0">
              <a:spcBef>
                <a:spcPts val="0"/>
              </a:spcBef>
              <a:spcAft>
                <a:spcPts val="0"/>
              </a:spcAft>
              <a:buClr>
                <a:schemeClr val="dk1"/>
              </a:buClr>
              <a:buSzPts val="1100"/>
              <a:buFont typeface="Arial"/>
              <a:buNone/>
            </a:pPr>
            <a:endParaRPr sz="1400"/>
          </a:p>
          <a:p>
            <a:pPr marL="0" lvl="0" indent="0" algn="l" rtl="0">
              <a:spcBef>
                <a:spcPts val="0"/>
              </a:spcBef>
              <a:spcAft>
                <a:spcPts val="0"/>
              </a:spcAft>
              <a:buClr>
                <a:schemeClr val="dk1"/>
              </a:buClr>
              <a:buSzPts val="1100"/>
              <a:buFont typeface="Arial"/>
              <a:buNone/>
            </a:pPr>
            <a:r>
              <a:rPr lang="en-US">
                <a:latin typeface="Verdana"/>
                <a:ea typeface="Verdana"/>
                <a:cs typeface="Verdana"/>
                <a:sym typeface="Verdana"/>
              </a:rPr>
              <a:t>When we help students develop and apply social emotional skills, we are also helping to foster a positive and supportive school climate. Foundational SEL practices are aligned and integrated into academic instruction as well as connected to school wide academic and behavioral expectations. </a:t>
            </a: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sz="1400"/>
          </a:p>
        </p:txBody>
      </p:sp>
      <p:sp>
        <p:nvSpPr>
          <p:cNvPr id="384" name="Google Shape;384;gec300b9586_0_4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8a2341ce69_0_2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8a2341ce69_0_2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Verdana"/>
                <a:ea typeface="Verdana"/>
                <a:cs typeface="Verdana"/>
                <a:sym typeface="Verdana"/>
              </a:rPr>
              <a:t>To Know/To Say</a:t>
            </a:r>
            <a:r>
              <a:rPr lang="en-US">
                <a:latin typeface="Verdana"/>
                <a:ea typeface="Verdana"/>
                <a:cs typeface="Verdana"/>
                <a:sym typeface="Verdana"/>
              </a:rPr>
              <a:t>: It is important to emphasize the importance of school climate and integration of SEL and trauma sensitivity into daily practice, along with an expanding focus on issues of equity, both approaches are guided by common principles, such as safety, supportive relationships, youth and family empowerment, cultural competence, and focus on well-being.</a:t>
            </a:r>
            <a:endParaRPr>
              <a:latin typeface="Verdana"/>
              <a:ea typeface="Verdana"/>
              <a:cs typeface="Verdana"/>
              <a:sym typeface="Verdana"/>
            </a:endParaRPr>
          </a:p>
          <a:p>
            <a:pPr marL="0" lvl="0" indent="0" algn="l" rtl="0">
              <a:spcBef>
                <a:spcPts val="0"/>
              </a:spcBef>
              <a:spcAft>
                <a:spcPts val="0"/>
              </a:spcAft>
              <a:buNone/>
            </a:pPr>
            <a:r>
              <a:rPr lang="en-US">
                <a:latin typeface="Verdana"/>
                <a:ea typeface="Verdana"/>
                <a:cs typeface="Verdana"/>
                <a:sym typeface="Verdana"/>
              </a:rPr>
              <a:t>With a clear understanding of complementarity, educators, in partnership with students and families, can work to articulate a shared vision for their schools and classrooms that includes a commitment to integrating both approaches to further their goal of creating safe, equitable, and engaging learning environments.</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a:p>
            <a:pPr marL="0" lvl="0" indent="0" algn="l" rtl="0">
              <a:spcBef>
                <a:spcPts val="0"/>
              </a:spcBef>
              <a:spcAft>
                <a:spcPts val="0"/>
              </a:spcAft>
              <a:buNone/>
            </a:pPr>
            <a:r>
              <a:rPr lang="en-US">
                <a:latin typeface="Verdana"/>
                <a:ea typeface="Verdana"/>
                <a:cs typeface="Verdana"/>
                <a:sym typeface="Verdana"/>
              </a:rPr>
              <a:t>We want to develop a shared understanding and integrated vision for this work. </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a:p>
            <a:pPr marL="0" lvl="0" indent="0" algn="l" rtl="0">
              <a:spcBef>
                <a:spcPts val="0"/>
              </a:spcBef>
              <a:spcAft>
                <a:spcPts val="0"/>
              </a:spcAft>
              <a:buNone/>
            </a:pPr>
            <a:r>
              <a:rPr lang="en-US" b="1">
                <a:latin typeface="Verdana"/>
                <a:ea typeface="Verdana"/>
                <a:cs typeface="Verdana"/>
                <a:sym typeface="Verdana"/>
              </a:rPr>
              <a:t>Reference</a:t>
            </a:r>
            <a:r>
              <a:rPr lang="en-US">
                <a:latin typeface="Verdana"/>
                <a:ea typeface="Verdana"/>
                <a:cs typeface="Verdana"/>
                <a:sym typeface="Verdana"/>
              </a:rPr>
              <a:t>: https://www.prevention.psu.edu/uploads/files/TSS-SEL-Brief-Final-June2021R.pdf</a:t>
            </a:r>
            <a:endParaRPr>
              <a:latin typeface="Verdana"/>
              <a:ea typeface="Verdana"/>
              <a:cs typeface="Verdana"/>
              <a:sym typeface="Verdana"/>
            </a:endParaRPr>
          </a:p>
        </p:txBody>
      </p:sp>
      <p:sp>
        <p:nvSpPr>
          <p:cNvPr id="393" name="Google Shape;393;g8a2341ce69_0_2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ec300b9586_0_2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ec300b9586_0_2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Verdana"/>
                <a:ea typeface="Verdana"/>
                <a:cs typeface="Verdana"/>
                <a:sym typeface="Verdana"/>
              </a:rPr>
              <a:t>To Know/To Say:</a:t>
            </a:r>
            <a:r>
              <a:rPr lang="en-US">
                <a:latin typeface="Verdana"/>
                <a:ea typeface="Verdana"/>
                <a:cs typeface="Verdana"/>
                <a:sym typeface="Verdana"/>
              </a:rPr>
              <a:t> We start with our adults. Sometimes this may include a shift in mindsets. We need to focus on the social-emotional development of adults in order for those adults to have positive outcomes on our students. The same skills that help students succeed in life can benefit our school staff. A study from the Yale Center for Emotional Intelligence found that teachers who were mandated to teach SEL but not cultivate their own skills worsened their students SEL skills but the teachers who developed their SEL skills not only improved their well being but also improved the social emotional and academic development of their students. Adults who recognize, understand, label, and regulate their own emotions are</a:t>
            </a:r>
            <a:r>
              <a:rPr lang="en-US">
                <a:uFill>
                  <a:noFill/>
                </a:uFill>
                <a:latin typeface="Verdana"/>
                <a:ea typeface="Verdana"/>
                <a:cs typeface="Verdana"/>
                <a:sym typeface="Verdana"/>
                <a:hlinkClick r:id="rId3"/>
              </a:rPr>
              <a:t> </a:t>
            </a:r>
            <a:r>
              <a:rPr lang="en-US" u="sng">
                <a:solidFill>
                  <a:srgbClr val="1155CC"/>
                </a:solidFill>
                <a:latin typeface="Verdana"/>
                <a:ea typeface="Verdana"/>
                <a:cs typeface="Verdana"/>
                <a:sym typeface="Verdana"/>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less likely to report burnout</a:t>
            </a:r>
            <a:r>
              <a:rPr lang="en-US">
                <a:latin typeface="Verdana"/>
                <a:ea typeface="Verdana"/>
                <a:cs typeface="Verdana"/>
                <a:sym typeface="Verdana"/>
              </a:rPr>
              <a:t>, demonstrate higher levels of patience and empathy, encourage healthy communication, and create safe student learning environments. </a:t>
            </a:r>
            <a:endParaRPr/>
          </a:p>
        </p:txBody>
      </p:sp>
      <p:sp>
        <p:nvSpPr>
          <p:cNvPr id="400" name="Google Shape;400;gec300b9586_0_22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e876b91b36_0_22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latin typeface="Verdana"/>
                <a:ea typeface="Verdana"/>
                <a:cs typeface="Verdana"/>
                <a:sym typeface="Verdana"/>
              </a:rPr>
              <a:t>To Know/To Say: </a:t>
            </a:r>
            <a:r>
              <a:rPr lang="en-US">
                <a:latin typeface="Verdana"/>
                <a:ea typeface="Verdana"/>
                <a:cs typeface="Verdana"/>
                <a:sym typeface="Verdana"/>
              </a:rPr>
              <a:t>Many assume that SEL is only instituted at the beginning of the school year, or that it only needs to be used with students who demonstrate emotional or behavioral issues. However, everyone benefits from developing strategies to help manage stress, build more meaningful relationships with others, and solve problems in a responsible way. It is important for all educators — teachers, support staff, and administration — to work together to support all students at a Tier 1, or universal, level. </a:t>
            </a:r>
            <a:endParaRPr>
              <a:latin typeface="Verdana"/>
              <a:ea typeface="Verdana"/>
              <a:cs typeface="Verdana"/>
              <a:sym typeface="Verdana"/>
            </a:endParaRPr>
          </a:p>
          <a:p>
            <a:pPr marL="0" lvl="0" indent="0" algn="l" rtl="0">
              <a:lnSpc>
                <a:spcPct val="100000"/>
              </a:lnSpc>
              <a:spcBef>
                <a:spcPts val="0"/>
              </a:spcBef>
              <a:spcAft>
                <a:spcPts val="0"/>
              </a:spcAft>
              <a:buSzPts val="1100"/>
              <a:buNone/>
            </a:pPr>
            <a:endParaRPr>
              <a:latin typeface="Verdana"/>
              <a:ea typeface="Verdana"/>
              <a:cs typeface="Verdana"/>
              <a:sym typeface="Verdana"/>
            </a:endParaRPr>
          </a:p>
          <a:p>
            <a:pPr marL="0" lvl="0" indent="0" algn="l" rtl="0">
              <a:lnSpc>
                <a:spcPct val="100000"/>
              </a:lnSpc>
              <a:spcBef>
                <a:spcPts val="0"/>
              </a:spcBef>
              <a:spcAft>
                <a:spcPts val="0"/>
              </a:spcAft>
              <a:buSzPts val="1100"/>
              <a:buNone/>
            </a:pPr>
            <a:r>
              <a:rPr lang="en-US" sz="1200">
                <a:latin typeface="Verdana"/>
                <a:ea typeface="Verdana"/>
                <a:cs typeface="Verdana"/>
                <a:sym typeface="Verdana"/>
              </a:rPr>
              <a:t>There are many ways to </a:t>
            </a:r>
            <a:r>
              <a:rPr lang="en-US" sz="1200">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teach</a:t>
            </a:r>
            <a:r>
              <a:rPr lang="en-US" sz="1200">
                <a:latin typeface="Verdana"/>
                <a:ea typeface="Verdana"/>
                <a:cs typeface="Verdana"/>
                <a:sym typeface="Verdana"/>
              </a:rPr>
              <a:t> social emotional learning to our students but which is right for your school? How will these practices become part of the fabric of the school and not just something that is taught every Monday morning during classroom meetings? How can home and community strengths be fully leveraged so that this is a fully integrated approach? </a:t>
            </a:r>
            <a:endParaRPr sz="1200">
              <a:latin typeface="Verdana"/>
              <a:ea typeface="Verdana"/>
              <a:cs typeface="Verdana"/>
              <a:sym typeface="Verdana"/>
            </a:endParaRPr>
          </a:p>
          <a:p>
            <a:pPr marL="0" lvl="0" indent="0" algn="l" rtl="0">
              <a:lnSpc>
                <a:spcPct val="100000"/>
              </a:lnSpc>
              <a:spcBef>
                <a:spcPts val="0"/>
              </a:spcBef>
              <a:spcAft>
                <a:spcPts val="0"/>
              </a:spcAft>
              <a:buSzPts val="1100"/>
              <a:buNone/>
            </a:pPr>
            <a:endParaRPr sz="1200">
              <a:latin typeface="Verdana"/>
              <a:ea typeface="Verdana"/>
              <a:cs typeface="Verdana"/>
              <a:sym typeface="Verdana"/>
            </a:endParaRPr>
          </a:p>
          <a:p>
            <a:pPr marL="0" lvl="0" indent="0" algn="l" rtl="0">
              <a:lnSpc>
                <a:spcPct val="100000"/>
              </a:lnSpc>
              <a:spcBef>
                <a:spcPts val="0"/>
              </a:spcBef>
              <a:spcAft>
                <a:spcPts val="0"/>
              </a:spcAft>
              <a:buSzPts val="1100"/>
              <a:buNone/>
            </a:pPr>
            <a:r>
              <a:rPr lang="en-US" sz="1200">
                <a:latin typeface="Verdana"/>
                <a:ea typeface="Verdana"/>
                <a:cs typeface="Verdana"/>
                <a:sym typeface="Verdana"/>
              </a:rPr>
              <a:t>The research is conclusive: SEL principles taught to students will not gain traction unless adults in the school can integrate them into their daily practice and capitalize on real life situations that demand their application (Jones et al, 2017).</a:t>
            </a:r>
            <a:endParaRPr sz="1200">
              <a:latin typeface="Verdana"/>
              <a:ea typeface="Verdana"/>
              <a:cs typeface="Verdana"/>
              <a:sym typeface="Verdana"/>
            </a:endParaRPr>
          </a:p>
          <a:p>
            <a:pPr marL="0" lvl="0" indent="0" algn="l" rtl="0">
              <a:lnSpc>
                <a:spcPct val="100000"/>
              </a:lnSpc>
              <a:spcBef>
                <a:spcPts val="0"/>
              </a:spcBef>
              <a:spcAft>
                <a:spcPts val="0"/>
              </a:spcAft>
              <a:buSzPts val="1400"/>
              <a:buNone/>
            </a:pPr>
            <a:endParaRPr sz="1200">
              <a:solidFill>
                <a:schemeClr val="dk1"/>
              </a:solidFill>
              <a:latin typeface="Verdana"/>
              <a:ea typeface="Verdana"/>
              <a:cs typeface="Verdana"/>
              <a:sym typeface="Verdana"/>
            </a:endParaRPr>
          </a:p>
          <a:p>
            <a:pPr marL="0" lvl="0" indent="0" algn="l" rtl="0">
              <a:lnSpc>
                <a:spcPct val="100000"/>
              </a:lnSpc>
              <a:spcBef>
                <a:spcPts val="0"/>
              </a:spcBef>
              <a:spcAft>
                <a:spcPts val="0"/>
              </a:spcAft>
              <a:buSzPts val="1100"/>
              <a:buNone/>
            </a:pPr>
            <a:r>
              <a:rPr lang="en-US">
                <a:latin typeface="Verdana"/>
                <a:ea typeface="Verdana"/>
                <a:cs typeface="Verdana"/>
                <a:sym typeface="Verdana"/>
              </a:rPr>
              <a:t>School wide SEL is a systemic approach to infusing SEL into students educational experiences - across all classrooms, during all parts of the school day. </a:t>
            </a:r>
            <a:endParaRPr sz="1200">
              <a:latin typeface="Verdana"/>
              <a:ea typeface="Verdana"/>
              <a:cs typeface="Verdana"/>
              <a:sym typeface="Verdana"/>
            </a:endParaRPr>
          </a:p>
          <a:p>
            <a:pPr marL="0" lvl="0" indent="0" algn="l" rtl="0">
              <a:lnSpc>
                <a:spcPct val="100000"/>
              </a:lnSpc>
              <a:spcBef>
                <a:spcPts val="0"/>
              </a:spcBef>
              <a:spcAft>
                <a:spcPts val="0"/>
              </a:spcAft>
              <a:buSzPts val="1100"/>
              <a:buNone/>
            </a:pPr>
            <a:endParaRPr sz="1200">
              <a:latin typeface="Verdana"/>
              <a:ea typeface="Verdana"/>
              <a:cs typeface="Verdana"/>
              <a:sym typeface="Verdana"/>
            </a:endParaRPr>
          </a:p>
          <a:p>
            <a:pPr marL="0" lvl="0" indent="0" algn="l" rtl="0">
              <a:lnSpc>
                <a:spcPct val="100000"/>
              </a:lnSpc>
              <a:spcBef>
                <a:spcPts val="0"/>
              </a:spcBef>
              <a:spcAft>
                <a:spcPts val="0"/>
              </a:spcAft>
              <a:buSzPts val="1100"/>
              <a:buNone/>
            </a:pPr>
            <a:endParaRPr sz="1200">
              <a:latin typeface="Verdana"/>
              <a:ea typeface="Verdana"/>
              <a:cs typeface="Verdana"/>
              <a:sym typeface="Verdana"/>
            </a:endParaRPr>
          </a:p>
          <a:p>
            <a:pPr marL="0" lvl="0" indent="0" algn="l" rtl="0">
              <a:lnSpc>
                <a:spcPct val="100000"/>
              </a:lnSpc>
              <a:spcBef>
                <a:spcPts val="0"/>
              </a:spcBef>
              <a:spcAft>
                <a:spcPts val="0"/>
              </a:spcAft>
              <a:buSzPts val="1100"/>
              <a:buNone/>
            </a:pPr>
            <a:endParaRPr sz="1200">
              <a:latin typeface="Verdana"/>
              <a:ea typeface="Verdana"/>
              <a:cs typeface="Verdana"/>
              <a:sym typeface="Verdana"/>
            </a:endParaRPr>
          </a:p>
          <a:p>
            <a:pPr marL="0" lvl="0" indent="0" algn="l" rtl="0">
              <a:lnSpc>
                <a:spcPct val="100000"/>
              </a:lnSpc>
              <a:spcBef>
                <a:spcPts val="0"/>
              </a:spcBef>
              <a:spcAft>
                <a:spcPts val="0"/>
              </a:spcAft>
              <a:buSzPts val="1100"/>
              <a:buNone/>
            </a:pPr>
            <a:endParaRPr>
              <a:latin typeface="Verdana"/>
              <a:ea typeface="Verdana"/>
              <a:cs typeface="Verdana"/>
              <a:sym typeface="Verdana"/>
            </a:endParaRPr>
          </a:p>
          <a:p>
            <a:pPr marL="0" lvl="0" indent="0" algn="l" rtl="0">
              <a:lnSpc>
                <a:spcPct val="100000"/>
              </a:lnSpc>
              <a:spcBef>
                <a:spcPts val="0"/>
              </a:spcBef>
              <a:spcAft>
                <a:spcPts val="0"/>
              </a:spcAft>
              <a:buSzPts val="1100"/>
              <a:buNone/>
            </a:pPr>
            <a:endParaRPr>
              <a:latin typeface="Verdana"/>
              <a:ea typeface="Verdana"/>
              <a:cs typeface="Verdana"/>
              <a:sym typeface="Verdana"/>
            </a:endParaRPr>
          </a:p>
        </p:txBody>
      </p:sp>
      <p:sp>
        <p:nvSpPr>
          <p:cNvPr id="406" name="Google Shape;406;ge876b91b36_0_22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e876b91b36_0_20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3" name="Google Shape;413;ge876b91b36_0_20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latin typeface="Verdana"/>
                <a:ea typeface="Verdana"/>
                <a:cs typeface="Verdana"/>
                <a:sym typeface="Verdana"/>
              </a:rPr>
              <a:t>To Know/To Say: </a:t>
            </a:r>
            <a:r>
              <a:rPr lang="en-US" sz="1200">
                <a:latin typeface="Verdana"/>
                <a:ea typeface="Verdana"/>
                <a:cs typeface="Verdana"/>
                <a:sym typeface="Verdana"/>
              </a:rPr>
              <a:t>We have learned that when students have 4 or more adverse childhood experiences that one of the interventions we use to reduce symptoms are teaching emotion regulation skills but that rarely includes cultural integration. In order to do this our interventions need to be resilience focused. This looks at identifying and applying individual strengths, maximizing relationships and fostering community support. It is critical to monitor the impact of SEL instruction to ensure equitable outcomes across groups, meaning that no one group will benefit at the expense of another group as a result of SEL assessment and instructional practices. </a:t>
            </a:r>
            <a:endParaRPr sz="1200">
              <a:latin typeface="Verdana"/>
              <a:ea typeface="Verdana"/>
              <a:cs typeface="Verdana"/>
              <a:sym typeface="Verdana"/>
            </a:endParaRPr>
          </a:p>
          <a:p>
            <a:pPr marL="0" lvl="0" indent="0" algn="l" rtl="0">
              <a:lnSpc>
                <a:spcPct val="100000"/>
              </a:lnSpc>
              <a:spcBef>
                <a:spcPts val="0"/>
              </a:spcBef>
              <a:spcAft>
                <a:spcPts val="0"/>
              </a:spcAft>
              <a:buSzPts val="1100"/>
              <a:buNone/>
            </a:pPr>
            <a:endParaRPr>
              <a:latin typeface="Verdana"/>
              <a:ea typeface="Verdana"/>
              <a:cs typeface="Verdana"/>
              <a:sym typeface="Verdana"/>
            </a:endParaRPr>
          </a:p>
          <a:p>
            <a:pPr marL="0" lvl="0" indent="0" algn="l" rtl="0">
              <a:lnSpc>
                <a:spcPct val="100000"/>
              </a:lnSpc>
              <a:spcBef>
                <a:spcPts val="0"/>
              </a:spcBef>
              <a:spcAft>
                <a:spcPts val="0"/>
              </a:spcAft>
              <a:buSzPts val="1100"/>
              <a:buNone/>
            </a:pPr>
            <a:r>
              <a:rPr lang="en-US">
                <a:latin typeface="Verdana"/>
                <a:ea typeface="Verdana"/>
                <a:cs typeface="Verdana"/>
                <a:sym typeface="Verdana"/>
              </a:rPr>
              <a:t>Although individuals develop a broad array of social and emotional competencies, the ways in which individuals demonstrate or use the competencies and related skills may vary by culture and by the cultural norms that are created within a school. Thus, it is important to ensure that, as you implement SEL programs and practices, notions of cultural variation and adaptation are referenced and discussed with students and with your colleagues.</a:t>
            </a:r>
            <a:endParaRPr sz="1200">
              <a:latin typeface="Verdana"/>
              <a:ea typeface="Verdana"/>
              <a:cs typeface="Verdana"/>
              <a:sym typeface="Verdana"/>
            </a:endParaRPr>
          </a:p>
          <a:p>
            <a:pPr marL="0" lvl="0" indent="0" algn="l" rtl="0">
              <a:lnSpc>
                <a:spcPct val="100000"/>
              </a:lnSpc>
              <a:spcBef>
                <a:spcPts val="0"/>
              </a:spcBef>
              <a:spcAft>
                <a:spcPts val="0"/>
              </a:spcAft>
              <a:buSzPts val="1100"/>
              <a:buNone/>
            </a:pPr>
            <a:endParaRPr>
              <a:latin typeface="Verdana"/>
              <a:ea typeface="Verdana"/>
              <a:cs typeface="Verdana"/>
              <a:sym typeface="Verdana"/>
            </a:endParaRPr>
          </a:p>
          <a:p>
            <a:pPr marL="0" lvl="0" indent="0" algn="l" rtl="0">
              <a:spcBef>
                <a:spcPts val="0"/>
              </a:spcBef>
              <a:spcAft>
                <a:spcPts val="0"/>
              </a:spcAft>
              <a:buSzPts val="1100"/>
              <a:buNone/>
            </a:pPr>
            <a:r>
              <a:rPr lang="en-US">
                <a:latin typeface="Verdana"/>
                <a:ea typeface="Verdana"/>
                <a:cs typeface="Verdana"/>
                <a:sym typeface="Verdana"/>
              </a:rPr>
              <a:t>To support cultural variation in SEL, Gregory and Fergus suggest that educators consider the ecological conditions that affect education equity in general and affect whether students have equitable access to SEL programs and practices. Ecological conditions include such classroom aspects as the quality of instruction, types of behavior management strategies used, and overall context in which the student learns. </a:t>
            </a: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a:latin typeface="Verdana"/>
                <a:ea typeface="Verdana"/>
                <a:cs typeface="Verdana"/>
                <a:sym typeface="Verdana"/>
              </a:rPr>
              <a:t>For example, emotions play a critical role in influencing students’ perceptions of themselves and, also, how others perceive them. When and how students experience and demonstrate various emotions can vary depending on their culture, previous experiences, societal norms, race, ethnicity, and gender. </a:t>
            </a: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SzPts val="1100"/>
              <a:buNone/>
            </a:pP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a:latin typeface="Verdana"/>
                <a:ea typeface="Verdana"/>
                <a:cs typeface="Verdana"/>
                <a:sym typeface="Verdana"/>
              </a:rPr>
              <a:t>Reference: </a:t>
            </a:r>
            <a:r>
              <a:rPr lang="en-US" u="sng">
                <a:solidFill>
                  <a:srgbClr val="074A24"/>
                </a:solidFill>
                <a:latin typeface="Verdana"/>
                <a:ea typeface="Verdana"/>
                <a:cs typeface="Verdana"/>
                <a:sym typeface="Verdana"/>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https://ice.aasb.org/wp-content/uploads/Checklist-for-Culturally-Responsive-and-Embedded-Social-and-Emotional-Learning.pdf</a:t>
            </a:r>
            <a:endParaRPr>
              <a:latin typeface="Verdana"/>
              <a:ea typeface="Verdana"/>
              <a:cs typeface="Verdana"/>
              <a:sym typeface="Verdana"/>
            </a:endParaRPr>
          </a:p>
          <a:p>
            <a:pPr marL="0" lvl="0" indent="0" algn="l" rtl="0">
              <a:lnSpc>
                <a:spcPct val="120000"/>
              </a:lnSpc>
              <a:spcBef>
                <a:spcPts val="0"/>
              </a:spcBef>
              <a:spcAft>
                <a:spcPts val="0"/>
              </a:spcAft>
              <a:buClr>
                <a:schemeClr val="dk1"/>
              </a:buClr>
              <a:buSzPts val="1100"/>
              <a:buFont typeface="Arial"/>
              <a:buNone/>
            </a:pPr>
            <a:r>
              <a:rPr lang="en-US">
                <a:solidFill>
                  <a:srgbClr val="111111"/>
                </a:solidFill>
                <a:highlight>
                  <a:srgbClr val="FFFFFF"/>
                </a:highlight>
                <a:latin typeface="Verdana"/>
                <a:ea typeface="Verdana"/>
                <a:cs typeface="Verdana"/>
                <a:sym typeface="Verdana"/>
              </a:rPr>
              <a:t>Gregory, A. &amp; Fergus E., (2017). Social-Emotional Learning and Equity in School Discipline. In S. M. Jones, E. Doolittle, &amp; S. McLanahan (Eds.) The Future of Children, 27, special issue on Social-Emotional Learning, 117-136.</a:t>
            </a:r>
            <a:endParaRPr>
              <a:solidFill>
                <a:srgbClr val="111111"/>
              </a:solidFill>
              <a:highlight>
                <a:srgbClr val="FFFFFF"/>
              </a:highlight>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SzPts val="1100"/>
              <a:buNone/>
            </a:pPr>
            <a:endParaRPr>
              <a:latin typeface="Verdana"/>
              <a:ea typeface="Verdana"/>
              <a:cs typeface="Verdana"/>
              <a:sym typeface="Verdana"/>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e876b91b36_0_24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9" name="Google Shape;419;ge876b91b36_0_24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1100"/>
              <a:buFont typeface="Arial"/>
              <a:buNone/>
            </a:pPr>
            <a:r>
              <a:rPr lang="en-US" b="1" dirty="0">
                <a:latin typeface="Verdana"/>
                <a:ea typeface="Verdana"/>
                <a:cs typeface="Verdana"/>
                <a:sym typeface="Verdana"/>
              </a:rPr>
              <a:t>To Know/To Say:  </a:t>
            </a:r>
            <a:r>
              <a:rPr lang="en-US" sz="1200" dirty="0">
                <a:latin typeface="Verdana"/>
                <a:ea typeface="Verdana"/>
                <a:cs typeface="Verdana"/>
                <a:sym typeface="Verdana"/>
              </a:rPr>
              <a:t>Just like academics, SEL instruction requires teachers to preplan the key elements of what to teach. So when teaching a lesson you always start by </a:t>
            </a:r>
            <a:r>
              <a:rPr lang="en-US" sz="1200" b="1" dirty="0">
                <a:latin typeface="Verdana"/>
                <a:ea typeface="Verdana"/>
                <a:cs typeface="Verdana"/>
                <a:sym typeface="Verdana"/>
              </a:rPr>
              <a:t>defining</a:t>
            </a:r>
            <a:r>
              <a:rPr lang="en-US" sz="1200" dirty="0">
                <a:latin typeface="Verdana"/>
                <a:ea typeface="Verdana"/>
                <a:cs typeface="Verdana"/>
                <a:sym typeface="Verdana"/>
              </a:rPr>
              <a:t> whatever it is you're going to teach. What is the skill that students need to succeed? What will that look like in action? How can we break this skill down so we can teach it well? </a:t>
            </a:r>
            <a:r>
              <a:rPr lang="en-US" sz="1200" dirty="0">
                <a:solidFill>
                  <a:schemeClr val="dk1"/>
                </a:solidFill>
                <a:latin typeface="Verdana"/>
                <a:ea typeface="Verdana"/>
                <a:cs typeface="Verdana"/>
                <a:sym typeface="Verdana"/>
              </a:rPr>
              <a:t>In order for you to define the skills that students need to be successful you are going to look at your data. Your data such as school climate or students outcome data (minors) will help you define these skills. </a:t>
            </a:r>
            <a:endParaRPr sz="1200" dirty="0">
              <a:solidFill>
                <a:schemeClr val="dk1"/>
              </a:solidFill>
              <a:latin typeface="Verdana"/>
              <a:ea typeface="Verdana"/>
              <a:cs typeface="Verdana"/>
              <a:sym typeface="Verdana"/>
            </a:endParaRPr>
          </a:p>
          <a:p>
            <a:pPr marL="0" marR="0" lvl="0" indent="0" algn="l" defTabSz="914400" rtl="0" eaLnBrk="1" fontAlgn="auto" latinLnBrk="0" hangingPunct="1">
              <a:lnSpc>
                <a:spcPct val="90000"/>
              </a:lnSpc>
              <a:spcBef>
                <a:spcPts val="0"/>
              </a:spcBef>
              <a:spcAft>
                <a:spcPts val="0"/>
              </a:spcAft>
              <a:buClr>
                <a:srgbClr val="000000"/>
              </a:buClr>
              <a:buSzPts val="1100"/>
              <a:buFont typeface="Arial"/>
              <a:buNone/>
              <a:tabLst/>
              <a:defRPr/>
            </a:pPr>
            <a:r>
              <a:rPr lang="en-US" sz="1200" dirty="0">
                <a:latin typeface="Verdana"/>
                <a:ea typeface="Verdana"/>
                <a:cs typeface="Verdana"/>
                <a:sym typeface="Verdana"/>
              </a:rPr>
              <a:t/>
            </a:r>
            <a:br>
              <a:rPr lang="en-US" sz="1200" dirty="0">
                <a:latin typeface="Verdana"/>
                <a:ea typeface="Verdana"/>
                <a:cs typeface="Verdana"/>
                <a:sym typeface="Verdana"/>
              </a:rPr>
            </a:br>
            <a:r>
              <a:rPr lang="en-US" sz="1200" dirty="0">
                <a:latin typeface="Verdana"/>
                <a:ea typeface="Verdana"/>
                <a:cs typeface="Verdana"/>
                <a:sym typeface="Verdana"/>
              </a:rPr>
              <a:t>Another practice that applies to both academics and SEL instruction is modeling. You're going to </a:t>
            </a:r>
            <a:r>
              <a:rPr lang="en-US" sz="1200" b="1" dirty="0">
                <a:latin typeface="Verdana"/>
                <a:ea typeface="Verdana"/>
                <a:cs typeface="Verdana"/>
                <a:sym typeface="Verdana"/>
              </a:rPr>
              <a:t>model</a:t>
            </a:r>
            <a:r>
              <a:rPr lang="en-US" sz="1200" dirty="0">
                <a:latin typeface="Verdana"/>
                <a:ea typeface="Verdana"/>
                <a:cs typeface="Verdana"/>
                <a:sym typeface="Verdana"/>
              </a:rPr>
              <a:t> it for your students and you're going to show </a:t>
            </a:r>
            <a:r>
              <a:rPr lang="en-US" sz="1200" dirty="0" smtClean="0">
                <a:latin typeface="Verdana"/>
                <a:ea typeface="Verdana"/>
                <a:cs typeface="Verdana"/>
                <a:sym typeface="Verdana"/>
              </a:rPr>
              <a:t>them</a:t>
            </a:r>
            <a:r>
              <a:rPr lang="en-US" sz="1200" b="0" i="0" u="none" strike="noStrike" cap="none" dirty="0" smtClean="0">
                <a:solidFill>
                  <a:schemeClr val="dk1"/>
                </a:solidFill>
                <a:effectLst/>
                <a:latin typeface="Calibri"/>
                <a:ea typeface="Calibri"/>
                <a:cs typeface="Calibri"/>
                <a:sym typeface="Calibri"/>
              </a:rPr>
              <a:t>. The same steps we might use to model a new math problem can be used to model how to </a:t>
            </a:r>
            <a:r>
              <a:rPr lang="en-US" sz="1200" b="1" i="0" u="none" strike="noStrike" cap="none" dirty="0" smtClean="0">
                <a:solidFill>
                  <a:schemeClr val="dk1"/>
                </a:solidFill>
                <a:effectLst/>
                <a:latin typeface="Calibri"/>
                <a:ea typeface="Calibri"/>
                <a:cs typeface="Calibri"/>
                <a:sym typeface="Calibri"/>
              </a:rPr>
              <a:t>follow group norms </a:t>
            </a:r>
            <a:r>
              <a:rPr lang="en-US" sz="1200" b="0" i="0" u="none" strike="noStrike" cap="none" dirty="0" smtClean="0">
                <a:solidFill>
                  <a:schemeClr val="dk1"/>
                </a:solidFill>
                <a:effectLst/>
                <a:latin typeface="Calibri"/>
                <a:ea typeface="Calibri"/>
                <a:cs typeface="Calibri"/>
                <a:sym typeface="Calibri"/>
              </a:rPr>
              <a:t>during a social studies debate or your </a:t>
            </a:r>
            <a:r>
              <a:rPr lang="en-US" sz="1200" b="1" i="0" u="none" strike="noStrike" cap="none" dirty="0" smtClean="0">
                <a:solidFill>
                  <a:schemeClr val="dk1"/>
                </a:solidFill>
                <a:effectLst/>
                <a:latin typeface="Calibri"/>
                <a:ea typeface="Calibri"/>
                <a:cs typeface="Calibri"/>
                <a:sym typeface="Calibri"/>
              </a:rPr>
              <a:t>matrix has active listening </a:t>
            </a:r>
            <a:r>
              <a:rPr lang="en-US" sz="1200" b="0" i="0" u="none" strike="noStrike" cap="none" dirty="0" smtClean="0">
                <a:solidFill>
                  <a:schemeClr val="dk1"/>
                </a:solidFill>
                <a:effectLst/>
                <a:latin typeface="Calibri"/>
                <a:ea typeface="Calibri"/>
                <a:cs typeface="Calibri"/>
                <a:sym typeface="Calibri"/>
              </a:rPr>
              <a:t>under respect. We model skills so students can see this done effectively. Then we give students an opportunity to try this skill by </a:t>
            </a:r>
            <a:r>
              <a:rPr lang="en-US" sz="1200" b="1" i="0" u="none" strike="noStrike" cap="none" dirty="0" smtClean="0">
                <a:solidFill>
                  <a:schemeClr val="dk1"/>
                </a:solidFill>
                <a:effectLst/>
                <a:latin typeface="Calibri"/>
                <a:ea typeface="Calibri"/>
                <a:cs typeface="Calibri"/>
                <a:sym typeface="Calibri"/>
              </a:rPr>
              <a:t>practicing</a:t>
            </a:r>
            <a:r>
              <a:rPr lang="en-US" sz="1200" b="0" i="0" u="none" strike="noStrike" cap="none" dirty="0" smtClean="0">
                <a:solidFill>
                  <a:schemeClr val="dk1"/>
                </a:solidFill>
                <a:effectLst/>
                <a:latin typeface="Calibri"/>
                <a:ea typeface="Calibri"/>
                <a:cs typeface="Calibri"/>
                <a:sym typeface="Calibri"/>
              </a:rPr>
              <a:t>.</a:t>
            </a:r>
          </a:p>
          <a:p>
            <a:pPr marL="0" marR="0" lvl="0" indent="0" algn="l" rtl="0">
              <a:lnSpc>
                <a:spcPct val="90000"/>
              </a:lnSpc>
              <a:spcBef>
                <a:spcPts val="0"/>
              </a:spcBef>
              <a:spcAft>
                <a:spcPts val="0"/>
              </a:spcAft>
              <a:buClr>
                <a:srgbClr val="000000"/>
              </a:buClr>
              <a:buSzPts val="1100"/>
              <a:buFont typeface="Arial"/>
              <a:buNone/>
            </a:pPr>
            <a:r>
              <a:rPr lang="en-US" sz="1200" dirty="0" smtClean="0">
                <a:latin typeface="Verdana"/>
                <a:ea typeface="Verdana"/>
                <a:cs typeface="Verdana"/>
                <a:sym typeface="Verdana"/>
              </a:rPr>
              <a:t>They </a:t>
            </a:r>
            <a:r>
              <a:rPr lang="en-US" sz="1200" dirty="0">
                <a:latin typeface="Verdana"/>
                <a:ea typeface="Verdana"/>
                <a:cs typeface="Verdana"/>
                <a:sym typeface="Verdana"/>
              </a:rPr>
              <a:t>will need time to practice these skills. </a:t>
            </a:r>
            <a:endParaRPr sz="1200" dirty="0">
              <a:latin typeface="Verdana"/>
              <a:ea typeface="Verdana"/>
              <a:cs typeface="Verdana"/>
              <a:sym typeface="Verdana"/>
            </a:endParaRPr>
          </a:p>
          <a:p>
            <a:pPr marL="0" marR="0" lvl="0" indent="0" algn="l" rtl="0">
              <a:lnSpc>
                <a:spcPct val="90000"/>
              </a:lnSpc>
              <a:spcBef>
                <a:spcPts val="0"/>
              </a:spcBef>
              <a:spcAft>
                <a:spcPts val="0"/>
              </a:spcAft>
              <a:buClr>
                <a:srgbClr val="000000"/>
              </a:buClr>
              <a:buSzPts val="1100"/>
              <a:buFont typeface="Arial"/>
              <a:buNone/>
            </a:pPr>
            <a:r>
              <a:rPr lang="en-US" sz="1200" dirty="0">
                <a:latin typeface="Verdana"/>
                <a:ea typeface="Verdana"/>
                <a:cs typeface="Verdana"/>
                <a:sym typeface="Verdana"/>
              </a:rPr>
              <a:t/>
            </a:r>
            <a:br>
              <a:rPr lang="en-US" sz="1200" dirty="0">
                <a:latin typeface="Verdana"/>
                <a:ea typeface="Verdana"/>
                <a:cs typeface="Verdana"/>
                <a:sym typeface="Verdana"/>
              </a:rPr>
            </a:br>
            <a:r>
              <a:rPr lang="en-US" sz="1200" dirty="0">
                <a:latin typeface="Verdana"/>
                <a:ea typeface="Verdana"/>
                <a:cs typeface="Verdana"/>
                <a:sym typeface="Verdana"/>
              </a:rPr>
              <a:t>As they're practicing, you're going over </a:t>
            </a:r>
            <a:r>
              <a:rPr lang="en-US" sz="1200" b="1" dirty="0">
                <a:latin typeface="Verdana"/>
                <a:ea typeface="Verdana"/>
                <a:cs typeface="Verdana"/>
                <a:sym typeface="Verdana"/>
              </a:rPr>
              <a:t>and monitor and acknowledge </a:t>
            </a:r>
            <a:r>
              <a:rPr lang="en-US" sz="1200" dirty="0">
                <a:latin typeface="Verdana"/>
                <a:ea typeface="Verdana"/>
                <a:cs typeface="Verdana"/>
                <a:sym typeface="Verdana"/>
              </a:rPr>
              <a:t>how students are doing;  so you're either providing useful corrections if they're misusing a strategy or you are providing positive feedback when they have it right, pointing out what they do right and then also giving them tips and prompts and redirecting them when they need it.</a:t>
            </a:r>
            <a:br>
              <a:rPr lang="en-US" sz="1200" dirty="0">
                <a:latin typeface="Verdana"/>
                <a:ea typeface="Verdana"/>
                <a:cs typeface="Verdana"/>
                <a:sym typeface="Verdana"/>
              </a:rPr>
            </a:br>
            <a:r>
              <a:rPr lang="en-US" sz="1200" dirty="0">
                <a:latin typeface="Verdana"/>
                <a:ea typeface="Verdana"/>
                <a:cs typeface="Verdana"/>
                <a:sym typeface="Verdana"/>
              </a:rPr>
              <a:t/>
            </a:r>
            <a:br>
              <a:rPr lang="en-US" sz="1200" dirty="0">
                <a:latin typeface="Verdana"/>
                <a:ea typeface="Verdana"/>
                <a:cs typeface="Verdana"/>
                <a:sym typeface="Verdana"/>
              </a:rPr>
            </a:br>
            <a:r>
              <a:rPr lang="en-US" sz="1200" dirty="0">
                <a:latin typeface="Verdana"/>
                <a:ea typeface="Verdana"/>
                <a:cs typeface="Verdana"/>
                <a:sym typeface="Verdana"/>
              </a:rPr>
              <a:t>And then as students go on we </a:t>
            </a:r>
            <a:r>
              <a:rPr lang="en-US" sz="1200" b="1" dirty="0">
                <a:latin typeface="Verdana"/>
                <a:ea typeface="Verdana"/>
                <a:cs typeface="Verdana"/>
                <a:sym typeface="Verdana"/>
              </a:rPr>
              <a:t>adjust for efficiency and effectiveness</a:t>
            </a:r>
            <a:r>
              <a:rPr lang="en-US" sz="1200" dirty="0">
                <a:latin typeface="Verdana"/>
                <a:ea typeface="Verdana"/>
                <a:cs typeface="Verdana"/>
                <a:sym typeface="Verdana"/>
              </a:rPr>
              <a:t>. Maybe you have some students who learn first time you modeled and practiced and monitor in they've got it. There's some other students that might need some different strategies. You may need to use manipulatives or another approach. That process for teaching a lesson is familiar with teachers.</a:t>
            </a:r>
            <a:endParaRPr sz="1200" dirty="0">
              <a:latin typeface="Verdana"/>
              <a:ea typeface="Verdana"/>
              <a:cs typeface="Verdana"/>
              <a:sym typeface="Verdana"/>
            </a:endParaRPr>
          </a:p>
          <a:p>
            <a:pPr marL="0" marR="0" lvl="0" indent="0" algn="l" rtl="0">
              <a:lnSpc>
                <a:spcPct val="90000"/>
              </a:lnSpc>
              <a:spcBef>
                <a:spcPts val="0"/>
              </a:spcBef>
              <a:spcAft>
                <a:spcPts val="0"/>
              </a:spcAft>
              <a:buClr>
                <a:srgbClr val="000000"/>
              </a:buClr>
              <a:buSzPts val="1100"/>
              <a:buFont typeface="Arial"/>
              <a:buNone/>
            </a:pPr>
            <a:endParaRPr sz="1200" dirty="0">
              <a:latin typeface="Verdana"/>
              <a:ea typeface="Verdana"/>
              <a:cs typeface="Verdana"/>
              <a:sym typeface="Verdana"/>
            </a:endParaRPr>
          </a:p>
          <a:p>
            <a:pPr marL="0" lvl="0" indent="0" algn="l" rtl="0">
              <a:lnSpc>
                <a:spcPct val="90000"/>
              </a:lnSpc>
              <a:spcBef>
                <a:spcPts val="0"/>
              </a:spcBef>
              <a:spcAft>
                <a:spcPts val="0"/>
              </a:spcAft>
              <a:buClr>
                <a:schemeClr val="dk1"/>
              </a:buClr>
              <a:buSzPts val="1017"/>
              <a:buFont typeface="Arial"/>
              <a:buNone/>
            </a:pPr>
            <a:r>
              <a:rPr lang="en-US" sz="1200" dirty="0">
                <a:solidFill>
                  <a:schemeClr val="dk1"/>
                </a:solidFill>
                <a:latin typeface="Verdana"/>
                <a:ea typeface="Verdana"/>
                <a:cs typeface="Verdana"/>
                <a:sym typeface="Verdana"/>
              </a:rPr>
              <a:t>Again, the main point is that teaching social emotional skills and teaching academics are fundamentally the same. It doesn't matter if you're teaching reading, math, physics, music, etc., it's all the same process. </a:t>
            </a:r>
            <a:endParaRPr sz="1200" dirty="0">
              <a:solidFill>
                <a:schemeClr val="dk1"/>
              </a:solidFill>
              <a:latin typeface="Verdana"/>
              <a:ea typeface="Verdana"/>
              <a:cs typeface="Verdana"/>
              <a:sym typeface="Verdana"/>
            </a:endParaRPr>
          </a:p>
          <a:p>
            <a:pPr marL="0" lvl="0" indent="0" algn="l" rtl="0">
              <a:lnSpc>
                <a:spcPct val="90000"/>
              </a:lnSpc>
              <a:spcBef>
                <a:spcPts val="0"/>
              </a:spcBef>
              <a:spcAft>
                <a:spcPts val="0"/>
              </a:spcAft>
              <a:buClr>
                <a:schemeClr val="dk1"/>
              </a:buClr>
              <a:buSzPts val="1017"/>
              <a:buFont typeface="Arial"/>
              <a:buNone/>
            </a:pPr>
            <a:endParaRPr sz="1200" dirty="0">
              <a:solidFill>
                <a:schemeClr val="dk1"/>
              </a:solidFill>
              <a:latin typeface="Verdana"/>
              <a:ea typeface="Verdana"/>
              <a:cs typeface="Verdana"/>
              <a:sym typeface="Verdana"/>
            </a:endParaRPr>
          </a:p>
          <a:p>
            <a:pPr marL="0" lvl="0" indent="0" algn="l" rtl="0">
              <a:lnSpc>
                <a:spcPct val="100000"/>
              </a:lnSpc>
              <a:spcBef>
                <a:spcPts val="0"/>
              </a:spcBef>
              <a:spcAft>
                <a:spcPts val="0"/>
              </a:spcAft>
              <a:buSzPts val="1100"/>
              <a:buNone/>
            </a:pPr>
            <a:endParaRPr dirty="0">
              <a:latin typeface="Verdana"/>
              <a:ea typeface="Verdana"/>
              <a:cs typeface="Verdana"/>
              <a:sym typeface="Verdana"/>
            </a:endParaRPr>
          </a:p>
          <a:p>
            <a:pPr marL="0" lvl="0" indent="0" algn="l" rtl="0">
              <a:lnSpc>
                <a:spcPct val="100000"/>
              </a:lnSpc>
              <a:spcBef>
                <a:spcPts val="0"/>
              </a:spcBef>
              <a:spcAft>
                <a:spcPts val="0"/>
              </a:spcAft>
              <a:buSzPts val="1100"/>
              <a:buNone/>
            </a:pPr>
            <a:r>
              <a:rPr lang="en-US" b="1" dirty="0">
                <a:latin typeface="Verdana"/>
                <a:ea typeface="Verdana"/>
                <a:cs typeface="Verdana"/>
                <a:sym typeface="Verdana"/>
              </a:rPr>
              <a:t>Reference</a:t>
            </a:r>
            <a:r>
              <a:rPr lang="en-US" dirty="0">
                <a:latin typeface="Verdana"/>
                <a:ea typeface="Verdana"/>
                <a:cs typeface="Verdana"/>
                <a:sym typeface="Verdana"/>
              </a:rPr>
              <a:t>: </a:t>
            </a:r>
            <a:r>
              <a:rPr lang="en-US" sz="1200" dirty="0">
                <a:solidFill>
                  <a:schemeClr val="dk1"/>
                </a:solidFill>
                <a:latin typeface="Verdana"/>
                <a:ea typeface="Verdana"/>
                <a:cs typeface="Verdana"/>
                <a:sym typeface="Verdana"/>
              </a:rPr>
              <a:t>http://www.nationalresilienceresource.com/Education/Educators_social_and_emotional_skills.pdf</a:t>
            </a:r>
            <a:endParaRPr sz="1200" dirty="0">
              <a:solidFill>
                <a:schemeClr val="dk1"/>
              </a:solidFill>
              <a:latin typeface="Verdana"/>
              <a:ea typeface="Verdana"/>
              <a:cs typeface="Verdana"/>
              <a:sym typeface="Verdana"/>
            </a:endParaRPr>
          </a:p>
        </p:txBody>
      </p:sp>
      <p:sp>
        <p:nvSpPr>
          <p:cNvPr id="420" name="Google Shape;420;ge876b91b36_0_247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e876b91b36_0_26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e876b91b36_0_26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Verdana"/>
                <a:ea typeface="Verdana"/>
                <a:cs typeface="Verdana"/>
                <a:sym typeface="Verdana"/>
              </a:rPr>
              <a:t>To Know/To Say</a:t>
            </a:r>
            <a:r>
              <a:rPr lang="en-US">
                <a:latin typeface="Verdana"/>
                <a:ea typeface="Verdana"/>
                <a:cs typeface="Verdana"/>
                <a:sym typeface="Verdana"/>
              </a:rPr>
              <a:t>: A reminder about the brain and the importance of student voice. When students are learning new skills, that learning typically takes place when they are calm, engaged in learning, and have access to their frontal lobe. If we want students to be able to access those learned skills during times of stress or elevated emotions, we need to make sure they see value in the skills they are learning. When a student attaches value to information, it is more easily accessed during times of need. The best way to make sure a student values the information you are providing is to capture their voice. When you engage youth voice you are supporting the development of their identities and belonging. </a:t>
            </a:r>
            <a:endParaRPr>
              <a:latin typeface="Verdana"/>
              <a:ea typeface="Verdana"/>
              <a:cs typeface="Verdana"/>
              <a:sym typeface="Verdana"/>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8a1dfcf138_0_5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Know/To Say:</a:t>
            </a:r>
            <a:r>
              <a:rPr lang="en-US">
                <a:latin typeface="Verdana"/>
                <a:ea typeface="Verdana"/>
                <a:cs typeface="Verdana"/>
                <a:sym typeface="Verdana"/>
              </a:rPr>
              <a:t> There are multiple ways to implement SEL in a classroom. Generally, there are three classroom-based approaches to SEL, which can be implemented either through SEL programs or through general SEL practices. First, you can provide instruction targeting specific social and emotional competencies, focusing on the underlying knowledge, attitudes, and skills that constitute each competency. For example, you could set aside time in class to specifically teach your students how to communicate effectively with their peers. </a:t>
            </a:r>
            <a:endParaRPr>
              <a:latin typeface="Verdana"/>
              <a:ea typeface="Verdana"/>
              <a:cs typeface="Verdana"/>
              <a:sym typeface="Verdana"/>
            </a:endParaRPr>
          </a:p>
          <a:p>
            <a:pPr marL="0" lvl="0" indent="0" algn="l" rtl="0">
              <a:lnSpc>
                <a:spcPct val="100000"/>
              </a:lnSpc>
              <a:spcBef>
                <a:spcPts val="0"/>
              </a:spcBef>
              <a:spcAft>
                <a:spcPts val="0"/>
              </a:spcAft>
              <a:buNone/>
            </a:pPr>
            <a:r>
              <a:rPr lang="en-US">
                <a:latin typeface="Verdana"/>
                <a:ea typeface="Verdana"/>
                <a:cs typeface="Verdana"/>
                <a:sym typeface="Verdana"/>
              </a:rPr>
              <a:t>You can also integrate SEL instruction into core academic content. For example, a language arts teacher can teach empathy through a story being read and discussed in class, and, to build social awareness, emotional competencies through general teaching practices that encourage a safe and supportive learning environment. For example, you might teach students how to resolve interpersonal conflicts as they work in cooperative groups.</a:t>
            </a:r>
            <a:endParaRPr>
              <a:latin typeface="Verdana"/>
              <a:ea typeface="Verdana"/>
              <a:cs typeface="Verdana"/>
              <a:sym typeface="Verdana"/>
            </a:endParaRPr>
          </a:p>
        </p:txBody>
      </p:sp>
      <p:sp>
        <p:nvSpPr>
          <p:cNvPr id="453" name="Google Shape;453;g8a1dfcf138_0_5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89e13cb5c6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89e13cb5c6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These supplies are needed for the Trauma Professional Learning Modules.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12" name="Google Shape;212;g89e13cb5c6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ec300b9586_0_6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400"/>
              <a:buFont typeface="Arial"/>
              <a:buNone/>
            </a:pPr>
            <a:r>
              <a:rPr lang="en-US" b="1">
                <a:latin typeface="Verdana"/>
                <a:ea typeface="Verdana"/>
                <a:cs typeface="Verdana"/>
                <a:sym typeface="Verdana"/>
              </a:rPr>
              <a:t>To Know/To Say: </a:t>
            </a:r>
            <a:r>
              <a:rPr lang="en-US">
                <a:latin typeface="Verdana"/>
                <a:ea typeface="Verdana"/>
                <a:cs typeface="Verdana"/>
                <a:sym typeface="Verdana"/>
              </a:rPr>
              <a:t>This is an activity</a:t>
            </a:r>
            <a:endParaRPr>
              <a:latin typeface="Verdana"/>
              <a:ea typeface="Verdana"/>
              <a:cs typeface="Verdana"/>
              <a:sym typeface="Verdana"/>
            </a:endParaRPr>
          </a:p>
          <a:p>
            <a:pPr marL="0" lvl="0" indent="0" algn="l" rtl="0">
              <a:spcBef>
                <a:spcPts val="0"/>
              </a:spcBef>
              <a:spcAft>
                <a:spcPts val="0"/>
              </a:spcAft>
              <a:buClr>
                <a:schemeClr val="dk1"/>
              </a:buClr>
              <a:buSzPts val="1400"/>
              <a:buFont typeface="Arial"/>
              <a:buNone/>
            </a:pPr>
            <a:endParaRPr b="1">
              <a:latin typeface="Verdana"/>
              <a:ea typeface="Verdana"/>
              <a:cs typeface="Verdana"/>
              <a:sym typeface="Verdana"/>
            </a:endParaRPr>
          </a:p>
          <a:p>
            <a:pPr marL="0" lvl="0" indent="0" algn="l" rtl="0">
              <a:spcBef>
                <a:spcPts val="0"/>
              </a:spcBef>
              <a:spcAft>
                <a:spcPts val="0"/>
              </a:spcAft>
              <a:buClr>
                <a:schemeClr val="dk1"/>
              </a:buClr>
              <a:buSzPts val="1400"/>
              <a:buFont typeface="Arial"/>
              <a:buNone/>
            </a:pPr>
            <a:r>
              <a:rPr lang="en-US" b="1">
                <a:latin typeface="Verdana"/>
                <a:ea typeface="Verdana"/>
                <a:cs typeface="Verdana"/>
                <a:sym typeface="Verdana"/>
              </a:rPr>
              <a:t>To Do: </a:t>
            </a:r>
            <a:r>
              <a:rPr lang="en-US">
                <a:latin typeface="Verdana"/>
                <a:ea typeface="Verdana"/>
                <a:cs typeface="Verdana"/>
                <a:sym typeface="Verdana"/>
              </a:rPr>
              <a:t>Have teams spend time with this slide. Resource map what you are already doing in your school to address these competencies. Where can you incorporate these skills in your classrooms? </a:t>
            </a:r>
            <a:endParaRPr>
              <a:latin typeface="Verdana"/>
              <a:ea typeface="Verdana"/>
              <a:cs typeface="Verdana"/>
              <a:sym typeface="Verdana"/>
            </a:endParaRPr>
          </a:p>
          <a:p>
            <a:pPr marL="0" lvl="0" indent="0" algn="l" rtl="0">
              <a:spcBef>
                <a:spcPts val="0"/>
              </a:spcBef>
              <a:spcAft>
                <a:spcPts val="0"/>
              </a:spcAft>
              <a:buClr>
                <a:schemeClr val="dk1"/>
              </a:buClr>
              <a:buSzPts val="1400"/>
              <a:buFont typeface="Arial"/>
              <a:buNone/>
            </a:pPr>
            <a:endParaRPr b="1">
              <a:latin typeface="Verdana"/>
              <a:ea typeface="Verdana"/>
              <a:cs typeface="Verdana"/>
              <a:sym typeface="Verdana"/>
            </a:endParaRPr>
          </a:p>
          <a:p>
            <a:pPr marL="0" lvl="0" indent="0" algn="l" rtl="0">
              <a:spcBef>
                <a:spcPts val="0"/>
              </a:spcBef>
              <a:spcAft>
                <a:spcPts val="0"/>
              </a:spcAft>
              <a:buClr>
                <a:schemeClr val="dk1"/>
              </a:buClr>
              <a:buSzPts val="1400"/>
              <a:buFont typeface="Arial"/>
              <a:buNone/>
            </a:pPr>
            <a:endParaRPr>
              <a:latin typeface="Verdana"/>
              <a:ea typeface="Verdana"/>
              <a:cs typeface="Verdana"/>
              <a:sym typeface="Verdana"/>
            </a:endParaRPr>
          </a:p>
        </p:txBody>
      </p:sp>
      <p:sp>
        <p:nvSpPr>
          <p:cNvPr id="459" name="Google Shape;459;gec300b9586_0_6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8a2341ce69_0_2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8a2341ce69_0_2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Verdana"/>
                <a:ea typeface="Verdana"/>
                <a:cs typeface="Verdana"/>
                <a:sym typeface="Verdana"/>
              </a:rPr>
              <a:t>To Do</a:t>
            </a:r>
            <a:r>
              <a:rPr lang="en-US">
                <a:latin typeface="Verdana"/>
                <a:ea typeface="Verdana"/>
                <a:cs typeface="Verdana"/>
                <a:sym typeface="Verdana"/>
              </a:rPr>
              <a:t>: Wrap up slide</a:t>
            </a:r>
            <a:endParaRPr>
              <a:latin typeface="Verdana"/>
              <a:ea typeface="Verdana"/>
              <a:cs typeface="Verdana"/>
              <a:sym typeface="Verdana"/>
            </a:endParaRPr>
          </a:p>
        </p:txBody>
      </p:sp>
      <p:sp>
        <p:nvSpPr>
          <p:cNvPr id="474" name="Google Shape;474;g8a2341ce69_0_22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e876b91b36_0_30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e876b91b36_0_30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 name="Google Shape;481;ge876b91b36_0_307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ec300b9586_0_6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ec300b9586_0_6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gec300b9586_0_63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ec300b9586_0_6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ec300b9586_0_6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gec300b9586_0_64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ec300b9586_0_6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ec300b9586_0_6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2" name="Google Shape;502;gec300b9586_0_64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ec300b9586_0_6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ec300b9586_0_6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9" name="Google Shape;509;gec300b9586_0_66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89e13cb5c6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89e13cb5c6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SzPts val="1400"/>
              <a:buNone/>
            </a:pPr>
            <a:r>
              <a:rPr lang="en-US">
                <a:latin typeface="Verdana"/>
                <a:ea typeface="Verdana"/>
                <a:cs typeface="Verdana"/>
                <a:sym typeface="Verdana"/>
              </a:rPr>
              <a:t>The Participant and Presenter Materials are located on the vtss-ric website. </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References</a:t>
            </a:r>
            <a:endParaRPr b="1">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19" name="Google Shape;219;g89e13cb5c6_0_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89e13cb5c6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g89e13cb5c6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These are the key terms used throughout the module.</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226" name="Google Shape;226;g89e13cb5c6_0_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876b91b36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a:latin typeface="Verdana"/>
                <a:ea typeface="Verdana"/>
                <a:cs typeface="Verdana"/>
                <a:sym typeface="Verdana"/>
              </a:rPr>
              <a:t>VTSS Professional Learning Modules are organized in the same manner. All schools can begin their journey with Module 1 which introduces the foundational knowledge around trauma and trauma sensitive schools. This powerpoint is part of Module 4 that shares strategies on how we create trauma-sensitive, safe and supportive schools.</a:t>
            </a: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a:t>
            </a:r>
            <a:endParaRPr>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a:latin typeface="Verdana"/>
                <a:ea typeface="Verdana"/>
                <a:cs typeface="Verdana"/>
                <a:sym typeface="Verdana"/>
              </a:rPr>
              <a:t>Welcome to the learning module, “Introduction to Social Emotional Learning”. Let’s get started!</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32" name="Google Shape;232;ge876b91b3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876b91b36_0_3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t>
            </a: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Go over the learning intentions targeted for this session</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During this module we hope you will gain an understanding of the importance of social emotional learning and how it connects to our work. </a:t>
            </a:r>
            <a:endParaRPr/>
          </a:p>
          <a:p>
            <a:pPr marL="0" lvl="0" indent="0" algn="l" rtl="0">
              <a:lnSpc>
                <a:spcPct val="100000"/>
              </a:lnSpc>
              <a:spcBef>
                <a:spcPts val="0"/>
              </a:spcBef>
              <a:spcAft>
                <a:spcPts val="0"/>
              </a:spcAft>
              <a:buSzPts val="1400"/>
              <a:buNone/>
            </a:pPr>
            <a:endParaRPr/>
          </a:p>
        </p:txBody>
      </p:sp>
      <p:sp>
        <p:nvSpPr>
          <p:cNvPr id="238" name="Google Shape;238;ge876b91b36_0_3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8a1dfcf13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8a1dfcf13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 </a:t>
            </a:r>
            <a:r>
              <a:rPr lang="en-US">
                <a:latin typeface="Verdana"/>
                <a:ea typeface="Verdana"/>
                <a:cs typeface="Verdana"/>
                <a:sym typeface="Verdana"/>
              </a:rPr>
              <a:t>CASEL (Collaborative for Academic, Social and Emotional Learning) defines SEL above.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a:t>
            </a:r>
            <a:r>
              <a:rPr lang="en-US">
                <a:latin typeface="Verdana"/>
                <a:ea typeface="Verdana"/>
                <a:cs typeface="Verdana"/>
                <a:sym typeface="Verdana"/>
              </a:rPr>
              <a:t>: “Social and emotional learning (SEL) is an integral part of education and human development. SEL advances educational equity and excellence through authentic school-family-community partnerships to establish learning environments and experiences that feature trusting and collaborative relationships, rigorous and meaningful curriculum and instruction, and ongoing evaluation. SEL can help address various forms of inequity and empower young people and adults to co-create thriving schools and contribute to safe, healthy, and just communities.”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Reference</a:t>
            </a:r>
            <a:r>
              <a:rPr lang="en-US">
                <a:latin typeface="Verdana"/>
                <a:ea typeface="Verdana"/>
                <a:cs typeface="Verdana"/>
                <a:sym typeface="Verdana"/>
              </a:rPr>
              <a:t>: This comes directly from https://casel.org/what-is-sel/</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245" name="Google Shape;245;g8a1dfcf138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e876b91b36_0_7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400"/>
              <a:buFont typeface="Arial"/>
              <a:buNone/>
            </a:pPr>
            <a:r>
              <a:rPr lang="en-US" b="1">
                <a:latin typeface="Verdana"/>
                <a:ea typeface="Verdana"/>
                <a:cs typeface="Verdana"/>
                <a:sym typeface="Verdana"/>
              </a:rPr>
              <a:t>To Know: </a:t>
            </a:r>
            <a:r>
              <a:rPr lang="en-US">
                <a:latin typeface="Verdana"/>
                <a:ea typeface="Verdana"/>
                <a:cs typeface="Verdana"/>
                <a:sym typeface="Verdana"/>
              </a:rPr>
              <a:t>CASEL’s five areas of competence have served as the foundation for the VDOE social emotional standards and competencies. This is a </a:t>
            </a:r>
            <a:r>
              <a:rPr lang="en-US" u="sng">
                <a:solidFill>
                  <a:srgbClr val="074A24"/>
                </a:solidFill>
                <a:latin typeface="Verdana"/>
                <a:ea typeface="Verdana"/>
                <a:cs typeface="Verdana"/>
                <a:sym typeface="Verdana"/>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video</a:t>
            </a:r>
            <a:r>
              <a:rPr lang="en-US">
                <a:latin typeface="Verdana"/>
                <a:ea typeface="Verdana"/>
                <a:cs typeface="Verdana"/>
                <a:sym typeface="Verdana"/>
              </a:rPr>
              <a:t> that you can show about the reintroduction to SEL. </a:t>
            </a:r>
            <a:endParaRPr>
              <a:latin typeface="Verdana"/>
              <a:ea typeface="Verdana"/>
              <a:cs typeface="Verdana"/>
              <a:sym typeface="Verdana"/>
            </a:endParaRPr>
          </a:p>
          <a:p>
            <a:pPr marL="0" lvl="0" indent="0" algn="l" rtl="0">
              <a:spcBef>
                <a:spcPts val="0"/>
              </a:spcBef>
              <a:spcAft>
                <a:spcPts val="0"/>
              </a:spcAft>
              <a:buClr>
                <a:schemeClr val="dk1"/>
              </a:buClr>
              <a:buSzPts val="1400"/>
              <a:buFont typeface="Arial"/>
              <a:buNone/>
            </a:pPr>
            <a:endParaRPr b="1">
              <a:latin typeface="Verdana"/>
              <a:ea typeface="Verdana"/>
              <a:cs typeface="Verdana"/>
              <a:sym typeface="Verdana"/>
            </a:endParaRPr>
          </a:p>
          <a:p>
            <a:pPr marL="0" lvl="0" indent="0" algn="l" rtl="0">
              <a:spcBef>
                <a:spcPts val="0"/>
              </a:spcBef>
              <a:spcAft>
                <a:spcPts val="0"/>
              </a:spcAft>
              <a:buClr>
                <a:schemeClr val="dk1"/>
              </a:buClr>
              <a:buSzPts val="1400"/>
              <a:buFont typeface="Arial"/>
              <a:buNone/>
            </a:pPr>
            <a:r>
              <a:rPr lang="en-US" b="1">
                <a:latin typeface="Verdana"/>
                <a:ea typeface="Verdana"/>
                <a:cs typeface="Verdana"/>
                <a:sym typeface="Verdana"/>
              </a:rPr>
              <a:t>To Say: </a:t>
            </a:r>
            <a:r>
              <a:rPr lang="en-US">
                <a:latin typeface="Verdana"/>
                <a:ea typeface="Verdana"/>
                <a:cs typeface="Verdana"/>
                <a:sym typeface="Verdana"/>
              </a:rPr>
              <a:t>CASEL</a:t>
            </a:r>
            <a:r>
              <a:rPr lang="en-US" b="1">
                <a:latin typeface="Verdana"/>
                <a:ea typeface="Verdana"/>
                <a:cs typeface="Verdana"/>
                <a:sym typeface="Verdana"/>
              </a:rPr>
              <a:t> </a:t>
            </a:r>
            <a:r>
              <a:rPr lang="en-US">
                <a:latin typeface="Verdana"/>
                <a:ea typeface="Verdana"/>
                <a:cs typeface="Verdana"/>
                <a:sym typeface="Verdana"/>
              </a:rPr>
              <a:t>articulates five areas of competence: self awareness, self-management, social awareness, relationship skills, and responsible decision making</a:t>
            </a:r>
            <a:r>
              <a:rPr lang="en-US" b="1">
                <a:latin typeface="Verdana"/>
                <a:ea typeface="Verdana"/>
                <a:cs typeface="Verdana"/>
                <a:sym typeface="Verdana"/>
              </a:rPr>
              <a:t>. </a:t>
            </a:r>
            <a:r>
              <a:rPr lang="en-US">
                <a:latin typeface="Verdana"/>
                <a:ea typeface="Verdana"/>
                <a:cs typeface="Verdana"/>
                <a:sym typeface="Verdana"/>
              </a:rPr>
              <a:t>Social Emotional Learning is about how we understand ourselves, make good decisions, work with others, and set goals. SEL enhances student learning by helping students develop the knowledge, skills, and attitudes needed to successfully navigate their schooling experience. For example, SEL helps students understand their own strengths and limitations, develop their communication skills, manage their own learning, collaborate with others, apply real world problems, engage in respectful dialogue, resolve conflicts peacefully, and advocate for themselves and others when confronted with difficult situations. All of these social and emotional competencies help facilitate students’ deeper engagement in school, thus enhancing their learning.</a:t>
            </a:r>
            <a:endParaRPr>
              <a:highlight>
                <a:srgbClr val="FCE5CD"/>
              </a:highlight>
              <a:latin typeface="Verdana"/>
              <a:ea typeface="Verdana"/>
              <a:cs typeface="Verdana"/>
              <a:sym typeface="Verdana"/>
            </a:endParaRPr>
          </a:p>
          <a:p>
            <a:pPr marL="0" lvl="0" indent="0" algn="l" rtl="0">
              <a:spcBef>
                <a:spcPts val="360"/>
              </a:spcBef>
              <a:spcAft>
                <a:spcPts val="0"/>
              </a:spcAft>
              <a:buClr>
                <a:schemeClr val="dk1"/>
              </a:buClr>
              <a:buSzPts val="1100"/>
              <a:buFont typeface="Arial"/>
              <a:buNone/>
            </a:pPr>
            <a:endParaRPr>
              <a:highlight>
                <a:srgbClr val="FCE5CD"/>
              </a:highlight>
              <a:latin typeface="Verdana"/>
              <a:ea typeface="Verdana"/>
              <a:cs typeface="Verdana"/>
              <a:sym typeface="Verdana"/>
            </a:endParaRPr>
          </a:p>
          <a:p>
            <a:pPr marL="0" lvl="0" indent="0" algn="l" rtl="0">
              <a:spcBef>
                <a:spcPts val="360"/>
              </a:spcBef>
              <a:spcAft>
                <a:spcPts val="0"/>
              </a:spcAft>
              <a:buClr>
                <a:schemeClr val="dk1"/>
              </a:buClr>
              <a:buSzPts val="1100"/>
              <a:buFont typeface="Arial"/>
              <a:buNone/>
            </a:pPr>
            <a:r>
              <a:rPr lang="en-US" b="1">
                <a:latin typeface="Verdana"/>
                <a:ea typeface="Verdana"/>
                <a:cs typeface="Verdana"/>
                <a:sym typeface="Verdana"/>
              </a:rPr>
              <a:t>Reference:</a:t>
            </a:r>
            <a:r>
              <a:rPr lang="en-US">
                <a:latin typeface="Verdana"/>
                <a:ea typeface="Verdana"/>
                <a:cs typeface="Verdana"/>
                <a:sym typeface="Verdana"/>
              </a:rPr>
              <a:t> https://casel.org/wp-content/uploads/2020/12/CASEL-SEL-Framework-11.2020.pdf</a:t>
            </a:r>
            <a:endParaRPr>
              <a:latin typeface="Verdana"/>
              <a:ea typeface="Verdana"/>
              <a:cs typeface="Verdana"/>
              <a:sym typeface="Verdana"/>
            </a:endParaRPr>
          </a:p>
          <a:p>
            <a:pPr marL="0" lvl="0" indent="0" algn="l" rtl="0">
              <a:lnSpc>
                <a:spcPct val="100000"/>
              </a:lnSpc>
              <a:spcBef>
                <a:spcPts val="0"/>
              </a:spcBef>
              <a:spcAft>
                <a:spcPts val="0"/>
              </a:spcAft>
              <a:buSzPts val="1100"/>
              <a:buNone/>
            </a:pPr>
            <a:endParaRPr b="1">
              <a:latin typeface="Verdana"/>
              <a:ea typeface="Verdana"/>
              <a:cs typeface="Verdana"/>
              <a:sym typeface="Verdana"/>
            </a:endParaRPr>
          </a:p>
        </p:txBody>
      </p:sp>
      <p:sp>
        <p:nvSpPr>
          <p:cNvPr id="251" name="Google Shape;251;ge876b91b36_0_7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9"/>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 name="Google Shape;17;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19"/>
          <p:cNvSpPr txBox="1">
            <a:spLocks noGrp="1"/>
          </p:cNvSpPr>
          <p:nvPr>
            <p:ph type="title"/>
          </p:nvPr>
        </p:nvSpPr>
        <p:spPr>
          <a:xfrm>
            <a:off x="228600" y="228600"/>
            <a:ext cx="8686799" cy="1143000"/>
          </a:xfrm>
          <a:prstGeom prst="rect">
            <a:avLst/>
          </a:prstGeom>
          <a:solidFill>
            <a:srgbClr val="A9DCF2">
              <a:alpha val="67058"/>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1" name="Google Shape;21;p19"/>
          <p:cNvPicPr preferRelativeResize="0"/>
          <p:nvPr/>
        </p:nvPicPr>
        <p:blipFill rotWithShape="1">
          <a:blip r:embed="rId2">
            <a:alphaModFix/>
          </a:blip>
          <a:srcRect/>
          <a:stretch/>
        </p:blipFill>
        <p:spPr>
          <a:xfrm>
            <a:off x="8053977" y="6277285"/>
            <a:ext cx="1092200" cy="52325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87"/>
        <p:cNvGrpSpPr/>
        <p:nvPr/>
      </p:nvGrpSpPr>
      <p:grpSpPr>
        <a:xfrm>
          <a:off x="0" y="0"/>
          <a:ext cx="0" cy="0"/>
          <a:chOff x="0" y="0"/>
          <a:chExt cx="0" cy="0"/>
        </a:xfrm>
      </p:grpSpPr>
      <p:sp>
        <p:nvSpPr>
          <p:cNvPr id="88" name="Google Shape;88;p2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90" name="Google Shape;90;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93" name="Google Shape;93;p26"/>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94" name="Google Shape;94;p26" descr="Decorative image of smiling teenagers at a library"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95" name="Google Shape;95;p26"/>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96"/>
        <p:cNvGrpSpPr/>
        <p:nvPr/>
      </p:nvGrpSpPr>
      <p:grpSpPr>
        <a:xfrm>
          <a:off x="0" y="0"/>
          <a:ext cx="0" cy="0"/>
          <a:chOff x="0" y="0"/>
          <a:chExt cx="0" cy="0"/>
        </a:xfrm>
      </p:grpSpPr>
      <p:sp>
        <p:nvSpPr>
          <p:cNvPr id="97" name="Google Shape;97;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99" name="Google Shape;99;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02" name="Google Shape;102;p27"/>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03" name="Google Shape;103;p27"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sy="-100000" algn="bl" rotWithShape="0"/>
          </a:effectLst>
        </p:spPr>
      </p:pic>
      <p:pic>
        <p:nvPicPr>
          <p:cNvPr id="104" name="Google Shape;104;p27"/>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5"/>
        <p:cNvGrpSpPr/>
        <p:nvPr/>
      </p:nvGrpSpPr>
      <p:grpSpPr>
        <a:xfrm>
          <a:off x="0" y="0"/>
          <a:ext cx="0" cy="0"/>
          <a:chOff x="0" y="0"/>
          <a:chExt cx="0" cy="0"/>
        </a:xfrm>
      </p:grpSpPr>
      <p:sp>
        <p:nvSpPr>
          <p:cNvPr id="106" name="Google Shape;106;p28"/>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28"/>
          <p:cNvSpPr txBox="1">
            <a:spLocks noGrp="1"/>
          </p:cNvSpPr>
          <p:nvPr>
            <p:ph type="body" idx="1"/>
          </p:nvPr>
        </p:nvSpPr>
        <p:spPr>
          <a:xfrm>
            <a:off x="914400" y="1524000"/>
            <a:ext cx="3582988" cy="650875"/>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8" name="Google Shape;108;p2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09" name="Google Shape;109;p28"/>
          <p:cNvSpPr txBox="1">
            <a:spLocks noGrp="1"/>
          </p:cNvSpPr>
          <p:nvPr>
            <p:ph type="body" idx="3"/>
          </p:nvPr>
        </p:nvSpPr>
        <p:spPr>
          <a:xfrm>
            <a:off x="5105400" y="1535113"/>
            <a:ext cx="3581400" cy="639762"/>
          </a:xfrm>
          <a:prstGeom prst="rect">
            <a:avLst/>
          </a:prstGeom>
          <a:solidFill>
            <a:srgbClr val="E8F7EB"/>
          </a:solidFill>
          <a:ln>
            <a:noFill/>
          </a:ln>
        </p:spPr>
        <p:txBody>
          <a:bodyPr spcFirstLastPara="1" wrap="square" lIns="91425" tIns="45700" rIns="91425" bIns="45700" anchor="b" anchorCtr="0">
            <a:norm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0" name="Google Shape;110;p28"/>
          <p:cNvSpPr txBox="1">
            <a:spLocks noGrp="1"/>
          </p:cNvSpPr>
          <p:nvPr>
            <p:ph type="body" idx="4"/>
          </p:nvPr>
        </p:nvSpPr>
        <p:spPr>
          <a:xfrm>
            <a:off x="4648200" y="2174875"/>
            <a:ext cx="4038600"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1" name="Google Shape;11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28"/>
          <p:cNvSpPr/>
          <p:nvPr/>
        </p:nvSpPr>
        <p:spPr>
          <a:xfrm>
            <a:off x="457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15" name="Google Shape;115;p28"/>
          <p:cNvSpPr/>
          <p:nvPr/>
        </p:nvSpPr>
        <p:spPr>
          <a:xfrm>
            <a:off x="4648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16" name="Google Shape;116;p28"/>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17"/>
        <p:cNvGrpSpPr/>
        <p:nvPr/>
      </p:nvGrpSpPr>
      <p:grpSpPr>
        <a:xfrm>
          <a:off x="0" y="0"/>
          <a:ext cx="0" cy="0"/>
          <a:chOff x="0" y="0"/>
          <a:chExt cx="0" cy="0"/>
        </a:xfrm>
      </p:grpSpPr>
      <p:sp>
        <p:nvSpPr>
          <p:cNvPr id="118" name="Google Shape;118;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21" name="Google Shape;121;p30"/>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122"/>
        <p:cNvGrpSpPr/>
        <p:nvPr/>
      </p:nvGrpSpPr>
      <p:grpSpPr>
        <a:xfrm>
          <a:off x="0" y="0"/>
          <a:ext cx="0" cy="0"/>
          <a:chOff x="0" y="0"/>
          <a:chExt cx="0" cy="0"/>
        </a:xfrm>
      </p:grpSpPr>
      <p:sp>
        <p:nvSpPr>
          <p:cNvPr id="123" name="Google Shape;123;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6"/>
        <p:cNvGrpSpPr/>
        <p:nvPr/>
      </p:nvGrpSpPr>
      <p:grpSpPr>
        <a:xfrm>
          <a:off x="0" y="0"/>
          <a:ext cx="0" cy="0"/>
          <a:chOff x="0" y="0"/>
          <a:chExt cx="0" cy="0"/>
        </a:xfrm>
      </p:grpSpPr>
      <p:sp>
        <p:nvSpPr>
          <p:cNvPr id="127" name="Google Shape;127;p32"/>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2"/>
          <p:cNvSpPr txBox="1">
            <a:spLocks noGrp="1"/>
          </p:cNvSpPr>
          <p:nvPr>
            <p:ph type="body" idx="1"/>
          </p:nvPr>
        </p:nvSpPr>
        <p:spPr>
          <a:xfrm>
            <a:off x="3575050" y="273050"/>
            <a:ext cx="5111750" cy="5853113"/>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29" name="Google Shape;129;p32"/>
          <p:cNvSpPr txBox="1">
            <a:spLocks noGrp="1"/>
          </p:cNvSpPr>
          <p:nvPr>
            <p:ph type="body" idx="2"/>
          </p:nvPr>
        </p:nvSpPr>
        <p:spPr>
          <a:xfrm>
            <a:off x="457200" y="1435100"/>
            <a:ext cx="3008313" cy="4691063"/>
          </a:xfrm>
          <a:prstGeom prst="rect">
            <a:avLst/>
          </a:prstGeom>
          <a:solidFill>
            <a:srgbClr val="E8F7EB"/>
          </a:solid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Clr>
                <a:schemeClr val="dk1"/>
              </a:buClr>
              <a:buSzPts val="2400"/>
              <a:buNone/>
              <a:defRPr sz="2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30" name="Google Shape;130;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33" name="Google Shape;133;p32"/>
          <p:cNvSpPr/>
          <p:nvPr/>
        </p:nvSpPr>
        <p:spPr>
          <a:xfrm>
            <a:off x="457200" y="273362"/>
            <a:ext cx="457200" cy="11612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34" name="Google Shape;134;p32"/>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5"/>
        <p:cNvGrpSpPr/>
        <p:nvPr/>
      </p:nvGrpSpPr>
      <p:grpSpPr>
        <a:xfrm>
          <a:off x="0" y="0"/>
          <a:ext cx="0" cy="0"/>
          <a:chOff x="0" y="0"/>
          <a:chExt cx="0" cy="0"/>
        </a:xfrm>
      </p:grpSpPr>
      <p:sp>
        <p:nvSpPr>
          <p:cNvPr id="136" name="Google Shape;136;p33"/>
          <p:cNvSpPr txBox="1">
            <a:spLocks noGrp="1"/>
          </p:cNvSpPr>
          <p:nvPr>
            <p:ph type="title"/>
          </p:nvPr>
        </p:nvSpPr>
        <p:spPr>
          <a:xfrm>
            <a:off x="2743200" y="4800600"/>
            <a:ext cx="4535488" cy="566738"/>
          </a:xfrm>
          <a:prstGeom prst="rect">
            <a:avLst/>
          </a:prstGeom>
          <a:solidFill>
            <a:schemeClr val="lt1"/>
          </a:solid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33"/>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Verdana"/>
                <a:ea typeface="Verdana"/>
                <a:cs typeface="Verdana"/>
                <a:sym typeface="Verdana"/>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Verdana"/>
                <a:ea typeface="Verdana"/>
                <a:cs typeface="Verdana"/>
                <a:sym typeface="Verdana"/>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9pPr>
          </a:lstStyle>
          <a:p>
            <a:endParaRPr/>
          </a:p>
        </p:txBody>
      </p:sp>
      <p:sp>
        <p:nvSpPr>
          <p:cNvPr id="138" name="Google Shape;138;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41" name="Google Shape;141;p33"/>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42" name="Google Shape;142;p33"/>
          <p:cNvSpPr txBox="1">
            <a:spLocks noGrp="1"/>
          </p:cNvSpPr>
          <p:nvPr>
            <p:ph type="body" idx="1"/>
          </p:nvPr>
        </p:nvSpPr>
        <p:spPr>
          <a:xfrm>
            <a:off x="1828800" y="5368925"/>
            <a:ext cx="5449888" cy="804862"/>
          </a:xfrm>
          <a:prstGeom prst="rect">
            <a:avLst/>
          </a:prstGeom>
          <a:solidFill>
            <a:srgbClr val="E5E5E5"/>
          </a:solid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pic>
        <p:nvPicPr>
          <p:cNvPr id="143" name="Google Shape;143;p33"/>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44"/>
        <p:cNvGrpSpPr/>
        <p:nvPr/>
      </p:nvGrpSpPr>
      <p:grpSpPr>
        <a:xfrm>
          <a:off x="0" y="0"/>
          <a:ext cx="0" cy="0"/>
          <a:chOff x="0" y="0"/>
          <a:chExt cx="0" cy="0"/>
        </a:xfrm>
      </p:grpSpPr>
      <p:pic>
        <p:nvPicPr>
          <p:cNvPr id="145" name="Google Shape;145;p34"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146" name="Google Shape;146;p34"/>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34"/>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48" name="Google Shape;148;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51" name="Google Shape;151;p34"/>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2"/>
        <p:cNvGrpSpPr/>
        <p:nvPr/>
      </p:nvGrpSpPr>
      <p:grpSpPr>
        <a:xfrm>
          <a:off x="0" y="0"/>
          <a:ext cx="0" cy="0"/>
          <a:chOff x="0" y="0"/>
          <a:chExt cx="0" cy="0"/>
        </a:xfrm>
      </p:grpSpPr>
      <p:pic>
        <p:nvPicPr>
          <p:cNvPr id="153" name="Google Shape;153;p35"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154" name="Google Shape;154;p35"/>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35"/>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56" name="Google Shape;156;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59" name="Google Shape;159;p35"/>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60"/>
        <p:cNvGrpSpPr/>
        <p:nvPr/>
      </p:nvGrpSpPr>
      <p:grpSpPr>
        <a:xfrm>
          <a:off x="0" y="0"/>
          <a:ext cx="0" cy="0"/>
          <a:chOff x="0" y="0"/>
          <a:chExt cx="0" cy="0"/>
        </a:xfrm>
      </p:grpSpPr>
      <p:pic>
        <p:nvPicPr>
          <p:cNvPr id="161" name="Google Shape;161;p36"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162" name="Google Shape;162;p36"/>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36"/>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64" name="Google Shape;164;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67" name="Google Shape;167;p36"/>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pic>
        <p:nvPicPr>
          <p:cNvPr id="23" name="Google Shape;23;p18"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24" name="Google Shape;24;p18"/>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8"/>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6" name="Google Shape;26;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9" name="Google Shape;29;p18"/>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68"/>
        <p:cNvGrpSpPr/>
        <p:nvPr/>
      </p:nvGrpSpPr>
      <p:grpSpPr>
        <a:xfrm>
          <a:off x="0" y="0"/>
          <a:ext cx="0" cy="0"/>
          <a:chOff x="0" y="0"/>
          <a:chExt cx="0" cy="0"/>
        </a:xfrm>
      </p:grpSpPr>
      <p:pic>
        <p:nvPicPr>
          <p:cNvPr id="169" name="Google Shape;169;p37"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170" name="Google Shape;170;p37"/>
          <p:cNvSpPr txBox="1">
            <a:spLocks noGrp="1"/>
          </p:cNvSpPr>
          <p:nvPr>
            <p:ph type="ctrTitle"/>
          </p:nvPr>
        </p:nvSpPr>
        <p:spPr>
          <a:xfrm>
            <a:off x="953254" y="3671154"/>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37"/>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72" name="Google Shape;172;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75" name="Google Shape;175;p37"/>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76"/>
        <p:cNvGrpSpPr/>
        <p:nvPr/>
      </p:nvGrpSpPr>
      <p:grpSpPr>
        <a:xfrm>
          <a:off x="0" y="0"/>
          <a:ext cx="0" cy="0"/>
          <a:chOff x="0" y="0"/>
          <a:chExt cx="0" cy="0"/>
        </a:xfrm>
      </p:grpSpPr>
      <p:sp>
        <p:nvSpPr>
          <p:cNvPr id="177" name="Google Shape;177;p38"/>
          <p:cNvSpPr txBox="1">
            <a:spLocks noGrp="1"/>
          </p:cNvSpPr>
          <p:nvPr>
            <p:ph type="ctrTitle"/>
          </p:nvPr>
        </p:nvSpPr>
        <p:spPr>
          <a:xfrm>
            <a:off x="928464" y="1600200"/>
            <a:ext cx="7240509" cy="1470025"/>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38"/>
          <p:cNvSpPr txBox="1">
            <a:spLocks noGrp="1"/>
          </p:cNvSpPr>
          <p:nvPr>
            <p:ph type="subTitle" idx="1"/>
          </p:nvPr>
        </p:nvSpPr>
        <p:spPr>
          <a:xfrm>
            <a:off x="1348319" y="3429000"/>
            <a:ext cx="6400800" cy="914400"/>
          </a:xfrm>
          <a:prstGeom prst="rect">
            <a:avLst/>
          </a:prstGeom>
          <a:solidFill>
            <a:schemeClr val="lt1">
              <a:alpha val="67058"/>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79" name="Google Shape;179;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82" name="Google Shape;182;p38"/>
          <p:cNvPicPr preferRelativeResize="0"/>
          <p:nvPr/>
        </p:nvPicPr>
        <p:blipFill rotWithShape="1">
          <a:blip r:embed="rId2">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3"/>
        <p:cNvGrpSpPr/>
        <p:nvPr/>
      </p:nvGrpSpPr>
      <p:grpSpPr>
        <a:xfrm>
          <a:off x="0" y="0"/>
          <a:ext cx="0" cy="0"/>
          <a:chOff x="0" y="0"/>
          <a:chExt cx="0" cy="0"/>
        </a:xfrm>
      </p:grpSpPr>
      <p:sp>
        <p:nvSpPr>
          <p:cNvPr id="184" name="Google Shape;184;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3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6" name="Google Shape;186;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9"/>
        <p:cNvGrpSpPr/>
        <p:nvPr/>
      </p:nvGrpSpPr>
      <p:grpSpPr>
        <a:xfrm>
          <a:off x="0" y="0"/>
          <a:ext cx="0" cy="0"/>
          <a:chOff x="0" y="0"/>
          <a:chExt cx="0" cy="0"/>
        </a:xfrm>
      </p:grpSpPr>
      <p:sp>
        <p:nvSpPr>
          <p:cNvPr id="190" name="Google Shape;190;p4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4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2" name="Google Shape;192;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29"/>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35" name="Google Shape;35;p29"/>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0"/>
          <p:cNvSpPr txBox="1">
            <a:spLocks noGrp="1"/>
          </p:cNvSpPr>
          <p:nvPr>
            <p:ph type="body" idx="1"/>
          </p:nvPr>
        </p:nvSpPr>
        <p:spPr>
          <a:xfrm>
            <a:off x="533400" y="1600200"/>
            <a:ext cx="81534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9" name="Google Shape;39;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42" name="Google Shape;42;p20" descr="Decorative image of smiling kids"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43" name="Google Shape;43;p20"/>
          <p:cNvPicPr preferRelativeResize="0"/>
          <p:nvPr/>
        </p:nvPicPr>
        <p:blipFill rotWithShape="1">
          <a:blip r:embed="rId3">
            <a:alphaModFix/>
          </a:blip>
          <a:srcRect/>
          <a:stretch/>
        </p:blipFill>
        <p:spPr>
          <a:xfrm>
            <a:off x="76200" y="152400"/>
            <a:ext cx="2590800" cy="124120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44"/>
        <p:cNvGrpSpPr/>
        <p:nvPr/>
      </p:nvGrpSpPr>
      <p:grpSpPr>
        <a:xfrm>
          <a:off x="0" y="0"/>
          <a:ext cx="0" cy="0"/>
          <a:chOff x="0" y="0"/>
          <a:chExt cx="0" cy="0"/>
        </a:xfrm>
      </p:grpSpPr>
      <p:sp>
        <p:nvSpPr>
          <p:cNvPr id="45" name="Google Shape;45;p21"/>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1"/>
          <p:cNvSpPr txBox="1">
            <a:spLocks noGrp="1"/>
          </p:cNvSpPr>
          <p:nvPr>
            <p:ph type="body" idx="1"/>
          </p:nvPr>
        </p:nvSpPr>
        <p:spPr>
          <a:xfrm>
            <a:off x="457200"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7" name="Google Shape;4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50" name="Google Shape;50;p21" descr="Decorative image of professionals around a computer" title="Decorative image"/>
          <p:cNvPicPr preferRelativeResize="0"/>
          <p:nvPr/>
        </p:nvPicPr>
        <p:blipFill rotWithShape="1">
          <a:blip r:embed="rId2">
            <a:alphaModFix/>
          </a:blip>
          <a:srcRect t="5950" b="16056"/>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51" name="Google Shape;51;p21"/>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52"/>
        <p:cNvGrpSpPr/>
        <p:nvPr/>
      </p:nvGrpSpPr>
      <p:grpSpPr>
        <a:xfrm>
          <a:off x="0" y="0"/>
          <a:ext cx="0" cy="0"/>
          <a:chOff x="0" y="0"/>
          <a:chExt cx="0" cy="0"/>
        </a:xfrm>
      </p:grpSpPr>
      <p:sp>
        <p:nvSpPr>
          <p:cNvPr id="53" name="Google Shape;53;p22"/>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2"/>
          <p:cNvSpPr txBox="1">
            <a:spLocks noGrp="1"/>
          </p:cNvSpPr>
          <p:nvPr>
            <p:ph type="body" idx="1"/>
          </p:nvPr>
        </p:nvSpPr>
        <p:spPr>
          <a:xfrm>
            <a:off x="457201"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5" name="Google Shape;55;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58" name="Google Shape;58;p22"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59" name="Google Shape;59;p22"/>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Google Shape;61;p23"/>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3"/>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3" name="Google Shape;63;p23"/>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4" name="Google Shape;64;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67" name="Google Shape;67;p23" descr="Decorative image of smiling students shoulder-to-shoulder"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68" name="Google Shape;68;p23"/>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9"/>
        <p:cNvGrpSpPr/>
        <p:nvPr/>
      </p:nvGrpSpPr>
      <p:grpSpPr>
        <a:xfrm>
          <a:off x="0" y="0"/>
          <a:ext cx="0" cy="0"/>
          <a:chOff x="0" y="0"/>
          <a:chExt cx="0" cy="0"/>
        </a:xfrm>
      </p:grpSpPr>
      <p:sp>
        <p:nvSpPr>
          <p:cNvPr id="70" name="Google Shape;70;p2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72" name="Google Shape;7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75" name="Google Shape;75;p24"/>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76" name="Google Shape;76;p24" descr="Decorative image of professionals working around a table" title="Decorative image"/>
          <p:cNvPicPr preferRelativeResize="0"/>
          <p:nvPr/>
        </p:nvPicPr>
        <p:blipFill rotWithShape="1">
          <a:blip r:embed="rId2">
            <a:alphaModFix/>
          </a:blip>
          <a:srcRect/>
          <a:stretch/>
        </p:blipFill>
        <p:spPr>
          <a:xfrm>
            <a:off x="-1" y="0"/>
            <a:ext cx="9144001" cy="2214563"/>
          </a:xfrm>
          <a:prstGeom prst="rect">
            <a:avLst/>
          </a:prstGeom>
          <a:noFill/>
          <a:ln>
            <a:noFill/>
          </a:ln>
          <a:effectLst>
            <a:reflection stA="52000" endA="300" endPos="35000" sy="-100000" algn="bl" rotWithShape="0"/>
          </a:effectLst>
        </p:spPr>
      </p:pic>
      <p:pic>
        <p:nvPicPr>
          <p:cNvPr id="77" name="Google Shape;77;p24"/>
          <p:cNvPicPr preferRelativeResize="0"/>
          <p:nvPr/>
        </p:nvPicPr>
        <p:blipFill rotWithShape="1">
          <a:blip r:embed="rId3">
            <a:alphaModFix/>
          </a:blip>
          <a:srcRect/>
          <a:stretch/>
        </p:blipFill>
        <p:spPr>
          <a:xfrm>
            <a:off x="76200" y="76200"/>
            <a:ext cx="990600" cy="47457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78"/>
        <p:cNvGrpSpPr/>
        <p:nvPr/>
      </p:nvGrpSpPr>
      <p:grpSpPr>
        <a:xfrm>
          <a:off x="0" y="0"/>
          <a:ext cx="0" cy="0"/>
          <a:chOff x="0" y="0"/>
          <a:chExt cx="0" cy="0"/>
        </a:xfrm>
      </p:grpSpPr>
      <p:sp>
        <p:nvSpPr>
          <p:cNvPr id="79" name="Google Shape;79;p2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81" name="Google Shape;81;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84" name="Google Shape;84;p25"/>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85" name="Google Shape;85;p25" descr="Decorative image of professionals around a table"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86" name="Google Shape;86;p25"/>
          <p:cNvPicPr preferRelativeResize="0"/>
          <p:nvPr/>
        </p:nvPicPr>
        <p:blipFill rotWithShape="1">
          <a:blip r:embed="rId3">
            <a:alphaModFix/>
          </a:blip>
          <a:srcRect/>
          <a:stretch/>
        </p:blipFill>
        <p:spPr>
          <a:xfrm>
            <a:off x="76200" y="55789"/>
            <a:ext cx="1559301" cy="74703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2" name="Google Shape;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s://lis.virginia.gov/cgi-bin/legp604.exe?201+sum+HB753"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pbis.org/Common/Cms/files/pbisresources/TeachingSocialEmotionalCompetenciesWithinAPBISFramework.pdf"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casel.org/what-is-sel/"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https://ice.aasb.org/wp-content/uploads/Checklist-for-Culturally-Responsive-and-Embedded-Social-and-Emotional-Learning.pdf" TargetMode="External"/><Relationship Id="rId5" Type="http://schemas.openxmlformats.org/officeDocument/2006/relationships/hyperlink" Target="https://youtu.be/0N_Y34tjQm8" TargetMode="External"/><Relationship Id="rId4" Type="http://schemas.openxmlformats.org/officeDocument/2006/relationships/hyperlink" Target="https://casel.org/wp-content/uploads/2020/12/CASEL-SEL-Framework-11.2020.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ycei.org/"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199"/>
        <p:cNvGrpSpPr/>
        <p:nvPr/>
      </p:nvGrpSpPr>
      <p:grpSpPr>
        <a:xfrm>
          <a:off x="0" y="0"/>
          <a:ext cx="0" cy="0"/>
          <a:chOff x="0" y="0"/>
          <a:chExt cx="0" cy="0"/>
        </a:xfrm>
      </p:grpSpPr>
      <p:sp>
        <p:nvSpPr>
          <p:cNvPr id="200" name="Google Shape;200;g89e13cb5c6_0_0"/>
          <p:cNvSpPr txBox="1">
            <a:spLocks noGrp="1"/>
          </p:cNvSpPr>
          <p:nvPr>
            <p:ph type="body" idx="1"/>
          </p:nvPr>
        </p:nvSpPr>
        <p:spPr>
          <a:xfrm>
            <a:off x="228600" y="1487350"/>
            <a:ext cx="8802000" cy="5270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00"/>
              </a:spcBef>
              <a:spcAft>
                <a:spcPts val="0"/>
              </a:spcAft>
              <a:buSzPts val="1800"/>
              <a:buNone/>
            </a:pPr>
            <a:r>
              <a:rPr lang="en-US" sz="2400"/>
              <a:t>This Module was designed to be used in the following manner.</a:t>
            </a:r>
            <a:endParaRPr sz="2400"/>
          </a:p>
          <a:p>
            <a:pPr marL="457200" lvl="0" indent="-381000" algn="l" rtl="0">
              <a:lnSpc>
                <a:spcPct val="115000"/>
              </a:lnSpc>
              <a:spcBef>
                <a:spcPts val="600"/>
              </a:spcBef>
              <a:spcAft>
                <a:spcPts val="0"/>
              </a:spcAft>
              <a:buSzPts val="2400"/>
              <a:buChar char="●"/>
            </a:pPr>
            <a:r>
              <a:rPr lang="en-US" sz="2400"/>
              <a:t>The audience for this Module is division and </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school</a:t>
            </a:r>
            <a:r>
              <a:rPr lang="en-US" sz="2400"/>
              <a:t> teams. </a:t>
            </a:r>
            <a:endParaRPr sz="2400"/>
          </a:p>
          <a:p>
            <a:pPr marL="457200" lvl="0" indent="-381000" algn="l" rtl="0">
              <a:lnSpc>
                <a:spcPct val="115000"/>
              </a:lnSpc>
              <a:spcBef>
                <a:spcPts val="0"/>
              </a:spcBef>
              <a:spcAft>
                <a:spcPts val="0"/>
              </a:spcAft>
              <a:buSzPts val="2400"/>
              <a:buChar char="●"/>
            </a:pPr>
            <a:r>
              <a:rPr lang="en-US" sz="2400"/>
              <a:t>This Module is meant for whole staff, team, and division presentations.</a:t>
            </a:r>
            <a:endParaRPr sz="2400"/>
          </a:p>
          <a:p>
            <a:pPr marL="457200" lvl="0" indent="-381000" algn="l" rtl="0">
              <a:lnSpc>
                <a:spcPct val="115000"/>
              </a:lnSpc>
              <a:spcBef>
                <a:spcPts val="0"/>
              </a:spcBef>
              <a:spcAft>
                <a:spcPts val="0"/>
              </a:spcAft>
              <a:buSzPts val="2400"/>
              <a:buChar char="●"/>
            </a:pPr>
            <a:r>
              <a:rPr lang="en-US" sz="2400"/>
              <a:t>Following this training, participants should complete the </a:t>
            </a:r>
            <a:r>
              <a:rPr lang="en-US" sz="2400" i="1"/>
              <a:t>Action Plan </a:t>
            </a:r>
            <a:r>
              <a:rPr lang="en-US" sz="2400"/>
              <a:t>document to determine next steps.</a:t>
            </a:r>
            <a:endParaRPr sz="2400"/>
          </a:p>
          <a:p>
            <a:pPr marL="457200" lvl="0" indent="-381000" algn="l" rtl="0">
              <a:lnSpc>
                <a:spcPct val="115000"/>
              </a:lnSpc>
              <a:spcBef>
                <a:spcPts val="0"/>
              </a:spcBef>
              <a:spcAft>
                <a:spcPts val="0"/>
              </a:spcAft>
              <a:buSzPts val="2400"/>
              <a:buChar char="●"/>
            </a:pPr>
            <a:r>
              <a:rPr lang="en-US" sz="2400"/>
              <a:t>There are eight sections in this module. Teams are not required to complete all components of the  Modules. Instead, participants will complete only those Modules that fit the needs of their school. </a:t>
            </a:r>
            <a:endParaRPr sz="2400"/>
          </a:p>
          <a:p>
            <a:pPr marL="0" lvl="0" indent="0" algn="l" rtl="0">
              <a:lnSpc>
                <a:spcPct val="100000"/>
              </a:lnSpc>
              <a:spcBef>
                <a:spcPts val="360"/>
              </a:spcBef>
              <a:spcAft>
                <a:spcPts val="0"/>
              </a:spcAft>
              <a:buSzPts val="1800"/>
              <a:buNone/>
            </a:pPr>
            <a:endParaRPr/>
          </a:p>
        </p:txBody>
      </p:sp>
      <p:sp>
        <p:nvSpPr>
          <p:cNvPr id="201" name="Google Shape;201;g89e13cb5c6_0_0"/>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#1</a:t>
            </a:r>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75"/>
        <p:cNvGrpSpPr/>
        <p:nvPr/>
      </p:nvGrpSpPr>
      <p:grpSpPr>
        <a:xfrm>
          <a:off x="0" y="0"/>
          <a:ext cx="0" cy="0"/>
          <a:chOff x="0" y="0"/>
          <a:chExt cx="0" cy="0"/>
        </a:xfrm>
      </p:grpSpPr>
      <p:pic>
        <p:nvPicPr>
          <p:cNvPr id="280" name="Google Shape;280;ge876b91b36_0_2886" title="CASEL Social Emotional Competency Wheel"/>
          <p:cNvPicPr preferRelativeResize="0"/>
          <p:nvPr/>
        </p:nvPicPr>
        <p:blipFill>
          <a:blip r:embed="rId3">
            <a:alphaModFix/>
          </a:blip>
          <a:stretch>
            <a:fillRect/>
          </a:stretch>
        </p:blipFill>
        <p:spPr>
          <a:xfrm>
            <a:off x="3083638" y="1087011"/>
            <a:ext cx="3133875" cy="3040477"/>
          </a:xfrm>
          <a:prstGeom prst="rect">
            <a:avLst/>
          </a:prstGeom>
          <a:noFill/>
          <a:ln>
            <a:noFill/>
          </a:ln>
        </p:spPr>
      </p:pic>
      <p:sp>
        <p:nvSpPr>
          <p:cNvPr id="281" name="Google Shape;281;ge876b91b36_0_2886"/>
          <p:cNvSpPr txBox="1"/>
          <p:nvPr/>
        </p:nvSpPr>
        <p:spPr>
          <a:xfrm>
            <a:off x="106450" y="1199176"/>
            <a:ext cx="2775600" cy="2782200"/>
          </a:xfrm>
          <a:prstGeom prst="rect">
            <a:avLst/>
          </a:prstGeom>
          <a:noFill/>
          <a:ln w="19050" cap="flat" cmpd="sng">
            <a:solidFill>
              <a:srgbClr val="FF99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b="1" u="sng">
                <a:latin typeface="Verdana"/>
                <a:ea typeface="Verdana"/>
                <a:cs typeface="Verdana"/>
                <a:sym typeface="Verdana"/>
              </a:rPr>
              <a:t>Self Awareness</a:t>
            </a:r>
            <a:r>
              <a:rPr lang="en-US">
                <a:latin typeface="Verdana"/>
                <a:ea typeface="Verdana"/>
                <a:cs typeface="Verdana"/>
                <a:sym typeface="Verdana"/>
              </a:rPr>
              <a:t>: </a:t>
            </a:r>
            <a:endParaRPr>
              <a:latin typeface="Verdana"/>
              <a:ea typeface="Verdana"/>
              <a:cs typeface="Verdana"/>
              <a:sym typeface="Verdana"/>
            </a:endParaRPr>
          </a:p>
          <a:p>
            <a:pPr marL="457200" lvl="0" indent="-317500" algn="l" rtl="0">
              <a:spcBef>
                <a:spcPts val="0"/>
              </a:spcBef>
              <a:spcAft>
                <a:spcPts val="0"/>
              </a:spcAft>
              <a:buSzPts val="1400"/>
              <a:buFont typeface="Verdana"/>
              <a:buChar char="●"/>
            </a:pPr>
            <a:r>
              <a:rPr lang="en-US">
                <a:latin typeface="Verdana"/>
                <a:ea typeface="Verdana"/>
                <a:cs typeface="Verdana"/>
                <a:sym typeface="Verdana"/>
              </a:rPr>
              <a:t>Identifying personal, cultural, and linguistic assets </a:t>
            </a:r>
            <a:endParaRPr>
              <a:latin typeface="Verdana"/>
              <a:ea typeface="Verdana"/>
              <a:cs typeface="Verdana"/>
              <a:sym typeface="Verdana"/>
            </a:endParaRPr>
          </a:p>
          <a:p>
            <a:pPr marL="457200" lvl="0" indent="-317500" algn="l" rtl="0">
              <a:spcBef>
                <a:spcPts val="0"/>
              </a:spcBef>
              <a:spcAft>
                <a:spcPts val="0"/>
              </a:spcAft>
              <a:buSzPts val="1400"/>
              <a:buFont typeface="Verdana"/>
              <a:buChar char="●"/>
            </a:pPr>
            <a:r>
              <a:rPr lang="en-US">
                <a:latin typeface="Verdana"/>
                <a:ea typeface="Verdana"/>
                <a:cs typeface="Verdana"/>
                <a:sym typeface="Verdana"/>
              </a:rPr>
              <a:t>Identifying one’s emotions </a:t>
            </a:r>
            <a:endParaRPr>
              <a:latin typeface="Verdana"/>
              <a:ea typeface="Verdana"/>
              <a:cs typeface="Verdana"/>
              <a:sym typeface="Verdana"/>
            </a:endParaRPr>
          </a:p>
          <a:p>
            <a:pPr marL="457200" lvl="0" indent="-317500" algn="l" rtl="0">
              <a:spcBef>
                <a:spcPts val="0"/>
              </a:spcBef>
              <a:spcAft>
                <a:spcPts val="0"/>
              </a:spcAft>
              <a:buSzPts val="1400"/>
              <a:buFont typeface="Verdana"/>
              <a:buChar char="●"/>
            </a:pPr>
            <a:r>
              <a:rPr lang="en-US">
                <a:latin typeface="Verdana"/>
                <a:ea typeface="Verdana"/>
                <a:cs typeface="Verdana"/>
                <a:sym typeface="Verdana"/>
              </a:rPr>
              <a:t>Linking feelings, values, and thoughts </a:t>
            </a:r>
            <a:endParaRPr>
              <a:latin typeface="Verdana"/>
              <a:ea typeface="Verdana"/>
              <a:cs typeface="Verdana"/>
              <a:sym typeface="Verdana"/>
            </a:endParaRPr>
          </a:p>
          <a:p>
            <a:pPr marL="457200" lvl="0" indent="-317500" algn="l" rtl="0">
              <a:spcBef>
                <a:spcPts val="0"/>
              </a:spcBef>
              <a:spcAft>
                <a:spcPts val="0"/>
              </a:spcAft>
              <a:buSzPts val="1400"/>
              <a:buFont typeface="Verdana"/>
              <a:buChar char="●"/>
            </a:pPr>
            <a:r>
              <a:rPr lang="en-US">
                <a:latin typeface="Verdana"/>
                <a:ea typeface="Verdana"/>
                <a:cs typeface="Verdana"/>
                <a:sym typeface="Verdana"/>
              </a:rPr>
              <a:t>Examining prejudices and biases </a:t>
            </a:r>
            <a:endParaRPr>
              <a:latin typeface="Verdana"/>
              <a:ea typeface="Verdana"/>
              <a:cs typeface="Verdana"/>
              <a:sym typeface="Verdana"/>
            </a:endParaRPr>
          </a:p>
          <a:p>
            <a:pPr marL="457200" lvl="0" indent="-317500" algn="l" rtl="0">
              <a:spcBef>
                <a:spcPts val="0"/>
              </a:spcBef>
              <a:spcAft>
                <a:spcPts val="0"/>
              </a:spcAft>
              <a:buSzPts val="1400"/>
              <a:buFont typeface="Verdana"/>
              <a:buChar char="●"/>
            </a:pPr>
            <a:r>
              <a:rPr lang="en-US">
                <a:latin typeface="Verdana"/>
                <a:ea typeface="Verdana"/>
                <a:cs typeface="Verdana"/>
                <a:sym typeface="Verdana"/>
              </a:rPr>
              <a:t>Having a growth mindset </a:t>
            </a:r>
            <a:endParaRPr>
              <a:latin typeface="Verdana"/>
              <a:ea typeface="Verdana"/>
              <a:cs typeface="Verdana"/>
              <a:sym typeface="Verdana"/>
            </a:endParaRPr>
          </a:p>
        </p:txBody>
      </p:sp>
      <p:sp>
        <p:nvSpPr>
          <p:cNvPr id="282" name="Google Shape;282;ge876b91b36_0_2886"/>
          <p:cNvSpPr txBox="1"/>
          <p:nvPr/>
        </p:nvSpPr>
        <p:spPr>
          <a:xfrm>
            <a:off x="6554925" y="1070025"/>
            <a:ext cx="2506800" cy="2326800"/>
          </a:xfrm>
          <a:prstGeom prst="rect">
            <a:avLst/>
          </a:prstGeom>
          <a:noFill/>
          <a:ln w="19050" cap="flat" cmpd="sng">
            <a:solidFill>
              <a:srgbClr val="FF99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b="1" u="sng">
                <a:latin typeface="Verdana"/>
                <a:ea typeface="Verdana"/>
                <a:cs typeface="Verdana"/>
                <a:sym typeface="Verdana"/>
              </a:rPr>
              <a:t>Self Management:</a:t>
            </a:r>
            <a:endParaRPr b="1" u="sng">
              <a:latin typeface="Verdana"/>
              <a:ea typeface="Verdana"/>
              <a:cs typeface="Verdana"/>
              <a:sym typeface="Verdana"/>
            </a:endParaRPr>
          </a:p>
          <a:p>
            <a:pPr marL="457200" lvl="0" indent="-317500" algn="l" rtl="0">
              <a:spcBef>
                <a:spcPts val="0"/>
              </a:spcBef>
              <a:spcAft>
                <a:spcPts val="0"/>
              </a:spcAft>
              <a:buSzPts val="1400"/>
              <a:buFont typeface="Verdana"/>
              <a:buChar char="●"/>
            </a:pPr>
            <a:r>
              <a:rPr lang="en-US">
                <a:latin typeface="Verdana"/>
                <a:ea typeface="Verdana"/>
                <a:cs typeface="Verdana"/>
                <a:sym typeface="Verdana"/>
              </a:rPr>
              <a:t>Managing one’s emotions </a:t>
            </a:r>
            <a:endParaRPr>
              <a:latin typeface="Verdana"/>
              <a:ea typeface="Verdana"/>
              <a:cs typeface="Verdana"/>
              <a:sym typeface="Verdana"/>
            </a:endParaRPr>
          </a:p>
          <a:p>
            <a:pPr marL="457200" lvl="0" indent="-317500" algn="l" rtl="0">
              <a:spcBef>
                <a:spcPts val="0"/>
              </a:spcBef>
              <a:spcAft>
                <a:spcPts val="0"/>
              </a:spcAft>
              <a:buSzPts val="1400"/>
              <a:buFont typeface="Verdana"/>
              <a:buChar char="●"/>
            </a:pPr>
            <a:r>
              <a:rPr lang="en-US">
                <a:latin typeface="Verdana"/>
                <a:ea typeface="Verdana"/>
                <a:cs typeface="Verdana"/>
                <a:sym typeface="Verdana"/>
              </a:rPr>
              <a:t>Setting personal and collective goals </a:t>
            </a:r>
            <a:endParaRPr>
              <a:latin typeface="Verdana"/>
              <a:ea typeface="Verdana"/>
              <a:cs typeface="Verdana"/>
              <a:sym typeface="Verdana"/>
            </a:endParaRPr>
          </a:p>
          <a:p>
            <a:pPr marL="457200" lvl="0" indent="-317500" algn="l" rtl="0">
              <a:spcBef>
                <a:spcPts val="0"/>
              </a:spcBef>
              <a:spcAft>
                <a:spcPts val="0"/>
              </a:spcAft>
              <a:buSzPts val="1400"/>
              <a:buFont typeface="Verdana"/>
              <a:buChar char="●"/>
            </a:pPr>
            <a:r>
              <a:rPr lang="en-US">
                <a:latin typeface="Verdana"/>
                <a:ea typeface="Verdana"/>
                <a:cs typeface="Verdana"/>
                <a:sym typeface="Verdana"/>
              </a:rPr>
              <a:t>Using planning and organizational skills </a:t>
            </a:r>
            <a:endParaRPr>
              <a:latin typeface="Verdana"/>
              <a:ea typeface="Verdana"/>
              <a:cs typeface="Verdana"/>
              <a:sym typeface="Verdana"/>
            </a:endParaRPr>
          </a:p>
          <a:p>
            <a:pPr marL="457200" lvl="0" indent="-317500" algn="l" rtl="0">
              <a:spcBef>
                <a:spcPts val="0"/>
              </a:spcBef>
              <a:spcAft>
                <a:spcPts val="0"/>
              </a:spcAft>
              <a:buSzPts val="1400"/>
              <a:buFont typeface="Verdana"/>
              <a:buChar char="●"/>
            </a:pPr>
            <a:r>
              <a:rPr lang="en-US">
                <a:latin typeface="Verdana"/>
                <a:ea typeface="Verdana"/>
                <a:cs typeface="Verdana"/>
                <a:sym typeface="Verdana"/>
              </a:rPr>
              <a:t>Showing the courage to take initiative </a:t>
            </a:r>
            <a:endParaRPr>
              <a:latin typeface="Verdana"/>
              <a:ea typeface="Verdana"/>
              <a:cs typeface="Verdana"/>
              <a:sym typeface="Verdana"/>
            </a:endParaRPr>
          </a:p>
          <a:p>
            <a:pPr marL="457200" lvl="0" indent="0" algn="l" rtl="0">
              <a:spcBef>
                <a:spcPts val="0"/>
              </a:spcBef>
              <a:spcAft>
                <a:spcPts val="0"/>
              </a:spcAft>
              <a:buNone/>
            </a:pPr>
            <a:endParaRPr>
              <a:latin typeface="Verdana"/>
              <a:ea typeface="Verdana"/>
              <a:cs typeface="Verdana"/>
              <a:sym typeface="Verdana"/>
            </a:endParaRPr>
          </a:p>
        </p:txBody>
      </p:sp>
      <p:sp>
        <p:nvSpPr>
          <p:cNvPr id="283" name="Google Shape;283;ge876b91b36_0_2886"/>
          <p:cNvSpPr txBox="1"/>
          <p:nvPr/>
        </p:nvSpPr>
        <p:spPr>
          <a:xfrm>
            <a:off x="106450" y="4144550"/>
            <a:ext cx="2977200" cy="2612100"/>
          </a:xfrm>
          <a:prstGeom prst="rect">
            <a:avLst/>
          </a:prstGeom>
          <a:noFill/>
          <a:ln w="19050" cap="flat" cmpd="sng">
            <a:solidFill>
              <a:srgbClr val="6AA84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b="1" u="sng">
                <a:latin typeface="Verdana"/>
                <a:ea typeface="Verdana"/>
                <a:cs typeface="Verdana"/>
                <a:sym typeface="Verdana"/>
              </a:rPr>
              <a:t>Social Awareness:</a:t>
            </a:r>
            <a:endParaRPr b="1" u="sng">
              <a:latin typeface="Verdana"/>
              <a:ea typeface="Verdana"/>
              <a:cs typeface="Verdana"/>
              <a:sym typeface="Verdana"/>
            </a:endParaRPr>
          </a:p>
          <a:p>
            <a:pPr marL="457200" lvl="0" indent="-317500" algn="l" rtl="0">
              <a:spcBef>
                <a:spcPts val="0"/>
              </a:spcBef>
              <a:spcAft>
                <a:spcPts val="0"/>
              </a:spcAft>
              <a:buSzPts val="1400"/>
              <a:buFont typeface="Verdana"/>
              <a:buChar char="●"/>
            </a:pPr>
            <a:r>
              <a:rPr lang="en-US">
                <a:latin typeface="Verdana"/>
                <a:ea typeface="Verdana"/>
                <a:cs typeface="Verdana"/>
                <a:sym typeface="Verdana"/>
              </a:rPr>
              <a:t>Taking others’ perspectives </a:t>
            </a:r>
            <a:endParaRPr>
              <a:latin typeface="Verdana"/>
              <a:ea typeface="Verdana"/>
              <a:cs typeface="Verdana"/>
              <a:sym typeface="Verdana"/>
            </a:endParaRPr>
          </a:p>
          <a:p>
            <a:pPr marL="457200" lvl="0" indent="-317500" algn="l" rtl="0">
              <a:spcBef>
                <a:spcPts val="0"/>
              </a:spcBef>
              <a:spcAft>
                <a:spcPts val="0"/>
              </a:spcAft>
              <a:buSzPts val="1400"/>
              <a:buFont typeface="Verdana"/>
              <a:buChar char="●"/>
            </a:pPr>
            <a:r>
              <a:rPr lang="en-US">
                <a:latin typeface="Verdana"/>
                <a:ea typeface="Verdana"/>
                <a:cs typeface="Verdana"/>
                <a:sym typeface="Verdana"/>
              </a:rPr>
              <a:t>Showing concern for the feelings of others </a:t>
            </a:r>
            <a:endParaRPr>
              <a:latin typeface="Verdana"/>
              <a:ea typeface="Verdana"/>
              <a:cs typeface="Verdana"/>
              <a:sym typeface="Verdana"/>
            </a:endParaRPr>
          </a:p>
          <a:p>
            <a:pPr marL="457200" lvl="0" indent="-317500" algn="l" rtl="0">
              <a:spcBef>
                <a:spcPts val="0"/>
              </a:spcBef>
              <a:spcAft>
                <a:spcPts val="0"/>
              </a:spcAft>
              <a:buSzPts val="1400"/>
              <a:buFont typeface="Verdana"/>
              <a:buChar char="●"/>
            </a:pPr>
            <a:r>
              <a:rPr lang="en-US">
                <a:latin typeface="Verdana"/>
                <a:ea typeface="Verdana"/>
                <a:cs typeface="Verdana"/>
                <a:sym typeface="Verdana"/>
              </a:rPr>
              <a:t>Identifying diverse social norms, including unjust ones </a:t>
            </a:r>
            <a:endParaRPr>
              <a:latin typeface="Verdana"/>
              <a:ea typeface="Verdana"/>
              <a:cs typeface="Verdana"/>
              <a:sym typeface="Verdana"/>
            </a:endParaRPr>
          </a:p>
          <a:p>
            <a:pPr marL="457200" lvl="0" indent="-317500" algn="l" rtl="0">
              <a:spcBef>
                <a:spcPts val="0"/>
              </a:spcBef>
              <a:spcAft>
                <a:spcPts val="0"/>
              </a:spcAft>
              <a:buSzPts val="1400"/>
              <a:buFont typeface="Verdana"/>
              <a:buChar char="●"/>
            </a:pPr>
            <a:r>
              <a:rPr lang="en-US">
                <a:latin typeface="Verdana"/>
                <a:ea typeface="Verdana"/>
                <a:cs typeface="Verdana"/>
                <a:sym typeface="Verdana"/>
              </a:rPr>
              <a:t>Understanding the influences of organizations/systems on behavior</a:t>
            </a:r>
            <a:endParaRPr>
              <a:latin typeface="Verdana"/>
              <a:ea typeface="Verdana"/>
              <a:cs typeface="Verdana"/>
              <a:sym typeface="Verdana"/>
            </a:endParaRPr>
          </a:p>
        </p:txBody>
      </p:sp>
      <p:sp>
        <p:nvSpPr>
          <p:cNvPr id="284" name="Google Shape;284;ge876b91b36_0_2886"/>
          <p:cNvSpPr txBox="1"/>
          <p:nvPr/>
        </p:nvSpPr>
        <p:spPr>
          <a:xfrm>
            <a:off x="6266400" y="3501550"/>
            <a:ext cx="2877600" cy="3297600"/>
          </a:xfrm>
          <a:prstGeom prst="rect">
            <a:avLst/>
          </a:prstGeom>
          <a:noFill/>
          <a:ln w="19050" cap="flat" cmpd="sng">
            <a:solidFill>
              <a:srgbClr val="FFFF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b="1" u="sng">
                <a:latin typeface="Verdana"/>
                <a:ea typeface="Verdana"/>
                <a:cs typeface="Verdana"/>
                <a:sym typeface="Verdana"/>
              </a:rPr>
              <a:t>Responsible Decision Making:</a:t>
            </a:r>
            <a:endParaRPr b="1" u="sng">
              <a:latin typeface="Verdana"/>
              <a:ea typeface="Verdana"/>
              <a:cs typeface="Verdana"/>
              <a:sym typeface="Verdana"/>
            </a:endParaRPr>
          </a:p>
          <a:p>
            <a:pPr marL="457200" lvl="0" indent="-317500" algn="l" rtl="0">
              <a:spcBef>
                <a:spcPts val="0"/>
              </a:spcBef>
              <a:spcAft>
                <a:spcPts val="0"/>
              </a:spcAft>
              <a:buSzPts val="1400"/>
              <a:buFont typeface="Verdana"/>
              <a:buChar char="●"/>
            </a:pPr>
            <a:r>
              <a:rPr lang="en-US">
                <a:latin typeface="Verdana"/>
                <a:ea typeface="Verdana"/>
                <a:cs typeface="Verdana"/>
                <a:sym typeface="Verdana"/>
              </a:rPr>
              <a:t>Demonstrating curiosity and open-mindedness </a:t>
            </a:r>
            <a:endParaRPr>
              <a:latin typeface="Verdana"/>
              <a:ea typeface="Verdana"/>
              <a:cs typeface="Verdana"/>
              <a:sym typeface="Verdana"/>
            </a:endParaRPr>
          </a:p>
          <a:p>
            <a:pPr marL="457200" lvl="0" indent="-317500" algn="l" rtl="0">
              <a:spcBef>
                <a:spcPts val="0"/>
              </a:spcBef>
              <a:spcAft>
                <a:spcPts val="0"/>
              </a:spcAft>
              <a:buSzPts val="1400"/>
              <a:buFont typeface="Verdana"/>
              <a:buChar char="●"/>
            </a:pPr>
            <a:r>
              <a:rPr lang="en-US">
                <a:latin typeface="Verdana"/>
                <a:ea typeface="Verdana"/>
                <a:cs typeface="Verdana"/>
                <a:sym typeface="Verdana"/>
              </a:rPr>
              <a:t>Identifying solutions for personal and social problems </a:t>
            </a:r>
            <a:endParaRPr>
              <a:latin typeface="Verdana"/>
              <a:ea typeface="Verdana"/>
              <a:cs typeface="Verdana"/>
              <a:sym typeface="Verdana"/>
            </a:endParaRPr>
          </a:p>
          <a:p>
            <a:pPr marL="457200" lvl="0" indent="-317500" algn="l" rtl="0">
              <a:spcBef>
                <a:spcPts val="0"/>
              </a:spcBef>
              <a:spcAft>
                <a:spcPts val="0"/>
              </a:spcAft>
              <a:buSzPts val="1400"/>
              <a:buFont typeface="Verdana"/>
              <a:buChar char="●"/>
            </a:pPr>
            <a:r>
              <a:rPr lang="en-US">
                <a:latin typeface="Verdana"/>
                <a:ea typeface="Verdana"/>
                <a:cs typeface="Verdana"/>
                <a:sym typeface="Verdana"/>
              </a:rPr>
              <a:t>Learning to make a reasoned judgment after analyzing information, data, facts </a:t>
            </a:r>
            <a:endParaRPr>
              <a:latin typeface="Verdana"/>
              <a:ea typeface="Verdana"/>
              <a:cs typeface="Verdana"/>
              <a:sym typeface="Verdana"/>
            </a:endParaRPr>
          </a:p>
          <a:p>
            <a:pPr marL="457200" lvl="0" indent="-317500" algn="l" rtl="0">
              <a:spcBef>
                <a:spcPts val="0"/>
              </a:spcBef>
              <a:spcAft>
                <a:spcPts val="0"/>
              </a:spcAft>
              <a:buSzPts val="1400"/>
              <a:buFont typeface="Verdana"/>
              <a:buChar char="●"/>
            </a:pPr>
            <a:r>
              <a:rPr lang="en-US">
                <a:latin typeface="Verdana"/>
                <a:ea typeface="Verdana"/>
                <a:cs typeface="Verdana"/>
                <a:sym typeface="Verdana"/>
              </a:rPr>
              <a:t>Reflecting on one’s role to promote personal, family, and community well-being </a:t>
            </a:r>
            <a:endParaRPr>
              <a:latin typeface="Verdana"/>
              <a:ea typeface="Verdana"/>
              <a:cs typeface="Verdana"/>
              <a:sym typeface="Verdana"/>
            </a:endParaRPr>
          </a:p>
        </p:txBody>
      </p:sp>
      <p:sp>
        <p:nvSpPr>
          <p:cNvPr id="285" name="Google Shape;285;ge876b91b36_0_2886"/>
          <p:cNvSpPr txBox="1"/>
          <p:nvPr/>
        </p:nvSpPr>
        <p:spPr>
          <a:xfrm>
            <a:off x="3431425" y="4187000"/>
            <a:ext cx="2775600" cy="2612100"/>
          </a:xfrm>
          <a:prstGeom prst="rect">
            <a:avLst/>
          </a:prstGeom>
          <a:noFill/>
          <a:ln w="19050" cap="flat" cmpd="sng">
            <a:solidFill>
              <a:srgbClr val="6AA84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b="1" u="sng">
                <a:latin typeface="Verdana"/>
                <a:ea typeface="Verdana"/>
                <a:cs typeface="Verdana"/>
                <a:sym typeface="Verdana"/>
              </a:rPr>
              <a:t>Relationship Skills:</a:t>
            </a:r>
            <a:endParaRPr b="1" u="sng">
              <a:latin typeface="Verdana"/>
              <a:ea typeface="Verdana"/>
              <a:cs typeface="Verdana"/>
              <a:sym typeface="Verdana"/>
            </a:endParaRPr>
          </a:p>
          <a:p>
            <a:pPr marL="457200" lvl="0" indent="-317500" algn="l" rtl="0">
              <a:spcBef>
                <a:spcPts val="0"/>
              </a:spcBef>
              <a:spcAft>
                <a:spcPts val="0"/>
              </a:spcAft>
              <a:buSzPts val="1400"/>
              <a:buFont typeface="Verdana"/>
              <a:buChar char="●"/>
            </a:pPr>
            <a:r>
              <a:rPr lang="en-US">
                <a:latin typeface="Verdana"/>
                <a:ea typeface="Verdana"/>
                <a:cs typeface="Verdana"/>
                <a:sym typeface="Verdana"/>
              </a:rPr>
              <a:t>Communicating effectively </a:t>
            </a:r>
            <a:endParaRPr>
              <a:latin typeface="Verdana"/>
              <a:ea typeface="Verdana"/>
              <a:cs typeface="Verdana"/>
              <a:sym typeface="Verdana"/>
            </a:endParaRPr>
          </a:p>
          <a:p>
            <a:pPr marL="457200" lvl="0" indent="-317500" algn="l" rtl="0">
              <a:spcBef>
                <a:spcPts val="0"/>
              </a:spcBef>
              <a:spcAft>
                <a:spcPts val="0"/>
              </a:spcAft>
              <a:buSzPts val="1400"/>
              <a:buFont typeface="Verdana"/>
              <a:buChar char="●"/>
            </a:pPr>
            <a:r>
              <a:rPr lang="en-US">
                <a:latin typeface="Verdana"/>
                <a:ea typeface="Verdana"/>
                <a:cs typeface="Verdana"/>
                <a:sym typeface="Verdana"/>
              </a:rPr>
              <a:t>Developing positive relationships </a:t>
            </a:r>
            <a:endParaRPr>
              <a:latin typeface="Verdana"/>
              <a:ea typeface="Verdana"/>
              <a:cs typeface="Verdana"/>
              <a:sym typeface="Verdana"/>
            </a:endParaRPr>
          </a:p>
          <a:p>
            <a:pPr marL="457200" lvl="0" indent="-317500" algn="l" rtl="0">
              <a:spcBef>
                <a:spcPts val="0"/>
              </a:spcBef>
              <a:spcAft>
                <a:spcPts val="0"/>
              </a:spcAft>
              <a:buSzPts val="1400"/>
              <a:buFont typeface="Verdana"/>
              <a:buChar char="●"/>
            </a:pPr>
            <a:r>
              <a:rPr lang="en-US">
                <a:latin typeface="Verdana"/>
                <a:ea typeface="Verdana"/>
                <a:cs typeface="Verdana"/>
                <a:sym typeface="Verdana"/>
              </a:rPr>
              <a:t>Demonstrating cultural competency </a:t>
            </a:r>
            <a:endParaRPr>
              <a:latin typeface="Verdana"/>
              <a:ea typeface="Verdana"/>
              <a:cs typeface="Verdana"/>
              <a:sym typeface="Verdana"/>
            </a:endParaRPr>
          </a:p>
          <a:p>
            <a:pPr marL="457200" lvl="0" indent="-317500" algn="l" rtl="0">
              <a:spcBef>
                <a:spcPts val="0"/>
              </a:spcBef>
              <a:spcAft>
                <a:spcPts val="0"/>
              </a:spcAft>
              <a:buSzPts val="1400"/>
              <a:buFont typeface="Verdana"/>
              <a:buChar char="●"/>
            </a:pPr>
            <a:r>
              <a:rPr lang="en-US">
                <a:latin typeface="Verdana"/>
                <a:ea typeface="Verdana"/>
                <a:cs typeface="Verdana"/>
                <a:sym typeface="Verdana"/>
              </a:rPr>
              <a:t>Practicing teamwork and collaborative problem-solving </a:t>
            </a:r>
            <a:endParaRPr>
              <a:latin typeface="Verdana"/>
              <a:ea typeface="Verdana"/>
              <a:cs typeface="Verdana"/>
              <a:sym typeface="Verdana"/>
            </a:endParaRPr>
          </a:p>
          <a:p>
            <a:pPr marL="457200" lvl="0" indent="-317500" algn="l" rtl="0">
              <a:spcBef>
                <a:spcPts val="0"/>
              </a:spcBef>
              <a:spcAft>
                <a:spcPts val="0"/>
              </a:spcAft>
              <a:buSzPts val="1400"/>
              <a:buFont typeface="Verdana"/>
              <a:buChar char="●"/>
            </a:pPr>
            <a:r>
              <a:rPr lang="en-US">
                <a:latin typeface="Verdana"/>
                <a:ea typeface="Verdana"/>
                <a:cs typeface="Verdana"/>
                <a:sym typeface="Verdana"/>
              </a:rPr>
              <a:t>Resolving conflicts constructively </a:t>
            </a:r>
            <a:endParaRPr>
              <a:latin typeface="Verdana"/>
              <a:ea typeface="Verdana"/>
              <a:cs typeface="Verdana"/>
              <a:sym typeface="Verdana"/>
            </a:endParaRPr>
          </a:p>
        </p:txBody>
      </p:sp>
      <p:sp>
        <p:nvSpPr>
          <p:cNvPr id="276" name="Google Shape;276;ge876b91b36_0_2886"/>
          <p:cNvSpPr txBox="1">
            <a:spLocks noGrp="1"/>
          </p:cNvSpPr>
          <p:nvPr>
            <p:ph type="title"/>
          </p:nvPr>
        </p:nvSpPr>
        <p:spPr>
          <a:xfrm>
            <a:off x="457200" y="274650"/>
            <a:ext cx="8229600" cy="795300"/>
          </a:xfrm>
          <a:prstGeom prst="rect">
            <a:avLst/>
          </a:prstGeom>
          <a:solidFill>
            <a:srgbClr val="A9DCF2">
              <a:alpha val="65880"/>
            </a:srgbClr>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6"/>
              </a:buClr>
              <a:buSzPts val="4000"/>
              <a:buFont typeface="Calibri"/>
              <a:buNone/>
            </a:pPr>
            <a:r>
              <a:rPr lang="en-US">
                <a:solidFill>
                  <a:srgbClr val="000000"/>
                </a:solidFill>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Social Emotional </a:t>
            </a:r>
            <a:r>
              <a:rPr lang="en-US">
                <a:solidFill>
                  <a:srgbClr val="000000"/>
                </a:solidFill>
              </a:rPr>
              <a:t>Learning</a:t>
            </a:r>
            <a:endParaRPr u="none" strike="noStrike" cap="none">
              <a:solidFill>
                <a:srgbClr val="000000"/>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1" name="Google Shape;291;ge876b91b36_0_192" title="CASEL Social Emotional Competency Wheel"/>
          <p:cNvPicPr preferRelativeResize="0"/>
          <p:nvPr/>
        </p:nvPicPr>
        <p:blipFill>
          <a:blip r:embed="rId3">
            <a:alphaModFix/>
          </a:blip>
          <a:stretch>
            <a:fillRect/>
          </a:stretch>
        </p:blipFill>
        <p:spPr>
          <a:xfrm>
            <a:off x="2235363" y="1570038"/>
            <a:ext cx="4673275" cy="4673275"/>
          </a:xfrm>
          <a:prstGeom prst="rect">
            <a:avLst/>
          </a:prstGeom>
          <a:noFill/>
          <a:ln>
            <a:noFill/>
          </a:ln>
        </p:spPr>
      </p:pic>
      <p:sp>
        <p:nvSpPr>
          <p:cNvPr id="290" name="Google Shape;290;ge876b91b36_0_192"/>
          <p:cNvSpPr txBox="1">
            <a:spLocks noGrp="1"/>
          </p:cNvSpPr>
          <p:nvPr>
            <p:ph type="title"/>
          </p:nvPr>
        </p:nvSpPr>
        <p:spPr>
          <a:xfrm>
            <a:off x="457200" y="274638"/>
            <a:ext cx="8229600" cy="1143000"/>
          </a:xfrm>
          <a:prstGeom prst="rect">
            <a:avLst/>
          </a:prstGeom>
          <a:solidFill>
            <a:srgbClr val="A9DCF2">
              <a:alpha val="66670"/>
            </a:srgbClr>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6"/>
              </a:buClr>
              <a:buSzPts val="4000"/>
              <a:buFont typeface="Calibri"/>
              <a:buNone/>
            </a:pPr>
            <a:r>
              <a:rPr lang="en-US" sz="3600">
                <a:solidFill>
                  <a:srgbClr val="000000"/>
                </a:solidFill>
              </a:rPr>
              <a:t>Where? SEL in School, Classroom, Families, and Communities</a:t>
            </a:r>
            <a:endParaRPr u="none" strike="noStrike" cap="none">
              <a:solidFill>
                <a:srgbClr val="000000"/>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e876b91b36_0_3087"/>
          <p:cNvSpPr txBox="1">
            <a:spLocks noGrp="1"/>
          </p:cNvSpPr>
          <p:nvPr>
            <p:ph type="body" idx="1"/>
          </p:nvPr>
        </p:nvSpPr>
        <p:spPr>
          <a:xfrm>
            <a:off x="457201" y="1600201"/>
            <a:ext cx="8229600" cy="45720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r>
              <a:rPr lang="en-US"/>
              <a:t>Science links SEL to Student Gains:</a:t>
            </a: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299" name="Google Shape;299;ge876b91b36_0_3087" title="Arrow"/>
          <p:cNvSpPr/>
          <p:nvPr/>
        </p:nvSpPr>
        <p:spPr>
          <a:xfrm>
            <a:off x="404325" y="2969100"/>
            <a:ext cx="669000" cy="1338000"/>
          </a:xfrm>
          <a:prstGeom prst="upArrow">
            <a:avLst>
              <a:gd name="adj1" fmla="val 50000"/>
              <a:gd name="adj2" fmla="val 5000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Verdana"/>
              <a:ea typeface="Verdana"/>
              <a:cs typeface="Verdana"/>
              <a:sym typeface="Verdana"/>
            </a:endParaRPr>
          </a:p>
        </p:txBody>
      </p:sp>
      <p:sp>
        <p:nvSpPr>
          <p:cNvPr id="300" name="Google Shape;300;ge876b91b36_0_3087" title="Arrow"/>
          <p:cNvSpPr/>
          <p:nvPr/>
        </p:nvSpPr>
        <p:spPr>
          <a:xfrm>
            <a:off x="5207800" y="2969100"/>
            <a:ext cx="669000" cy="1338000"/>
          </a:xfrm>
          <a:prstGeom prst="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ge876b91b36_0_3087"/>
          <p:cNvSpPr txBox="1"/>
          <p:nvPr/>
        </p:nvSpPr>
        <p:spPr>
          <a:xfrm>
            <a:off x="6108275" y="2525475"/>
            <a:ext cx="2578500" cy="31401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SzPts val="2400"/>
              <a:buFont typeface="Verdana"/>
              <a:buChar char="●"/>
            </a:pPr>
            <a:r>
              <a:rPr lang="en-US" sz="2400">
                <a:latin typeface="Verdana"/>
                <a:ea typeface="Verdana"/>
                <a:cs typeface="Verdana"/>
                <a:sym typeface="Verdana"/>
              </a:rPr>
              <a:t>Fewer conduct problems</a:t>
            </a:r>
            <a:endParaRPr sz="2400">
              <a:latin typeface="Verdana"/>
              <a:ea typeface="Verdana"/>
              <a:cs typeface="Verdana"/>
              <a:sym typeface="Verdana"/>
            </a:endParaRPr>
          </a:p>
          <a:p>
            <a:pPr marL="457200" lvl="0" indent="-381000" algn="l" rtl="0">
              <a:spcBef>
                <a:spcPts val="0"/>
              </a:spcBef>
              <a:spcAft>
                <a:spcPts val="0"/>
              </a:spcAft>
              <a:buSzPts val="2400"/>
              <a:buFont typeface="Verdana"/>
              <a:buChar char="●"/>
            </a:pPr>
            <a:r>
              <a:rPr lang="en-US" sz="2400">
                <a:latin typeface="Verdana"/>
                <a:ea typeface="Verdana"/>
                <a:cs typeface="Verdana"/>
                <a:sym typeface="Verdana"/>
              </a:rPr>
              <a:t>Less emotional stress</a:t>
            </a:r>
            <a:endParaRPr sz="2400">
              <a:latin typeface="Verdana"/>
              <a:ea typeface="Verdana"/>
              <a:cs typeface="Verdana"/>
              <a:sym typeface="Verdana"/>
            </a:endParaRPr>
          </a:p>
          <a:p>
            <a:pPr marL="457200" lvl="0" indent="-381000" algn="l" rtl="0">
              <a:spcBef>
                <a:spcPts val="0"/>
              </a:spcBef>
              <a:spcAft>
                <a:spcPts val="0"/>
              </a:spcAft>
              <a:buSzPts val="2400"/>
              <a:buFont typeface="Verdana"/>
              <a:buChar char="●"/>
            </a:pPr>
            <a:r>
              <a:rPr lang="en-US" sz="2400">
                <a:latin typeface="Verdana"/>
                <a:ea typeface="Verdana"/>
                <a:cs typeface="Verdana"/>
                <a:sym typeface="Verdana"/>
              </a:rPr>
              <a:t>Lower drug use</a:t>
            </a:r>
            <a:endParaRPr sz="2400">
              <a:latin typeface="Verdana"/>
              <a:ea typeface="Verdana"/>
              <a:cs typeface="Verdana"/>
              <a:sym typeface="Verdana"/>
            </a:endParaRPr>
          </a:p>
        </p:txBody>
      </p:sp>
      <p:sp>
        <p:nvSpPr>
          <p:cNvPr id="301" name="Google Shape;301;ge876b91b36_0_3087"/>
          <p:cNvSpPr txBox="1"/>
          <p:nvPr/>
        </p:nvSpPr>
        <p:spPr>
          <a:xfrm>
            <a:off x="1073325" y="2397500"/>
            <a:ext cx="3903000" cy="38790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SzPts val="2400"/>
              <a:buFont typeface="Verdana"/>
              <a:buChar char="●"/>
            </a:pPr>
            <a:r>
              <a:rPr lang="en-US" sz="2400">
                <a:latin typeface="Verdana"/>
                <a:ea typeface="Verdana"/>
                <a:cs typeface="Verdana"/>
                <a:sym typeface="Verdana"/>
              </a:rPr>
              <a:t>Better social emotional skills</a:t>
            </a:r>
            <a:endParaRPr sz="2400">
              <a:latin typeface="Verdana"/>
              <a:ea typeface="Verdana"/>
              <a:cs typeface="Verdana"/>
              <a:sym typeface="Verdana"/>
            </a:endParaRPr>
          </a:p>
          <a:p>
            <a:pPr marL="457200" lvl="0" indent="-381000" algn="l" rtl="0">
              <a:spcBef>
                <a:spcPts val="0"/>
              </a:spcBef>
              <a:spcAft>
                <a:spcPts val="0"/>
              </a:spcAft>
              <a:buSzPts val="2400"/>
              <a:buFont typeface="Verdana"/>
              <a:buChar char="●"/>
            </a:pPr>
            <a:r>
              <a:rPr lang="en-US" sz="2400">
                <a:latin typeface="Verdana"/>
                <a:ea typeface="Verdana"/>
                <a:cs typeface="Verdana"/>
                <a:sym typeface="Verdana"/>
              </a:rPr>
              <a:t>Improved attitudes towards self, others, and school</a:t>
            </a:r>
            <a:endParaRPr sz="2400">
              <a:latin typeface="Verdana"/>
              <a:ea typeface="Verdana"/>
              <a:cs typeface="Verdana"/>
              <a:sym typeface="Verdana"/>
            </a:endParaRPr>
          </a:p>
          <a:p>
            <a:pPr marL="457200" lvl="0" indent="-381000" algn="l" rtl="0">
              <a:spcBef>
                <a:spcPts val="0"/>
              </a:spcBef>
              <a:spcAft>
                <a:spcPts val="0"/>
              </a:spcAft>
              <a:buSzPts val="2400"/>
              <a:buFont typeface="Verdana"/>
              <a:buChar char="●"/>
            </a:pPr>
            <a:r>
              <a:rPr lang="en-US" sz="2400">
                <a:latin typeface="Verdana"/>
                <a:ea typeface="Verdana"/>
                <a:cs typeface="Verdana"/>
                <a:sym typeface="Verdana"/>
              </a:rPr>
              <a:t>Positive classroom behavior</a:t>
            </a:r>
            <a:endParaRPr sz="2400">
              <a:latin typeface="Verdana"/>
              <a:ea typeface="Verdana"/>
              <a:cs typeface="Verdana"/>
              <a:sym typeface="Verdana"/>
            </a:endParaRPr>
          </a:p>
          <a:p>
            <a:pPr marL="457200" lvl="0" indent="-381000" algn="l" rtl="0">
              <a:spcBef>
                <a:spcPts val="0"/>
              </a:spcBef>
              <a:spcAft>
                <a:spcPts val="0"/>
              </a:spcAft>
              <a:buSzPts val="2400"/>
              <a:buFont typeface="Verdana"/>
              <a:buChar char="●"/>
            </a:pPr>
            <a:r>
              <a:rPr lang="en-US" sz="2400">
                <a:latin typeface="Verdana"/>
                <a:ea typeface="Verdana"/>
                <a:cs typeface="Verdana"/>
                <a:sym typeface="Verdana"/>
              </a:rPr>
              <a:t>11 percentile gain on standardized achievement tests</a:t>
            </a:r>
            <a:endParaRPr sz="2400">
              <a:latin typeface="Verdana"/>
              <a:ea typeface="Verdana"/>
              <a:cs typeface="Verdana"/>
              <a:sym typeface="Verdana"/>
            </a:endParaRPr>
          </a:p>
        </p:txBody>
      </p:sp>
      <p:sp>
        <p:nvSpPr>
          <p:cNvPr id="298" name="Google Shape;298;ge876b91b36_0_3087"/>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dk1"/>
                </a:solidFill>
              </a:rPr>
              <a:t>Why SEL?</a:t>
            </a:r>
            <a:endParaRPr>
              <a:solidFill>
                <a:schemeClr val="dk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10" name="Google Shape;310;ge876b91b36_0_3108" title="Graphic"/>
          <p:cNvPicPr preferRelativeResize="0"/>
          <p:nvPr/>
        </p:nvPicPr>
        <p:blipFill>
          <a:blip r:embed="rId3">
            <a:alphaModFix/>
          </a:blip>
          <a:stretch>
            <a:fillRect/>
          </a:stretch>
        </p:blipFill>
        <p:spPr>
          <a:xfrm>
            <a:off x="2886325" y="4746800"/>
            <a:ext cx="2934125" cy="1953850"/>
          </a:xfrm>
          <a:prstGeom prst="rect">
            <a:avLst/>
          </a:prstGeom>
          <a:noFill/>
          <a:ln>
            <a:noFill/>
          </a:ln>
        </p:spPr>
      </p:pic>
      <p:sp>
        <p:nvSpPr>
          <p:cNvPr id="308" name="Google Shape;308;ge876b91b36_0_3108"/>
          <p:cNvSpPr txBox="1">
            <a:spLocks noGrp="1"/>
          </p:cNvSpPr>
          <p:nvPr>
            <p:ph type="body" idx="1"/>
          </p:nvPr>
        </p:nvSpPr>
        <p:spPr>
          <a:xfrm>
            <a:off x="228600" y="1627600"/>
            <a:ext cx="8458200" cy="4544700"/>
          </a:xfrm>
          <a:prstGeom prst="rect">
            <a:avLst/>
          </a:prstGeom>
        </p:spPr>
        <p:txBody>
          <a:bodyPr spcFirstLastPara="1" wrap="square" lIns="91425" tIns="45700" rIns="91425" bIns="45700" anchor="t" anchorCtr="0">
            <a:noAutofit/>
          </a:bodyPr>
          <a:lstStyle/>
          <a:p>
            <a:pPr marL="0" lvl="0" indent="0" algn="l" rtl="0">
              <a:lnSpc>
                <a:spcPct val="145000"/>
              </a:lnSpc>
              <a:spcBef>
                <a:spcPts val="0"/>
              </a:spcBef>
              <a:spcAft>
                <a:spcPts val="0"/>
              </a:spcAft>
              <a:buClr>
                <a:schemeClr val="dk1"/>
              </a:buClr>
              <a:buSzPts val="1100"/>
              <a:buFont typeface="Arial"/>
              <a:buNone/>
            </a:pPr>
            <a:r>
              <a:rPr lang="en-US" sz="2400"/>
              <a:t>According to research by the Robert Wood Johnson Foundation, </a:t>
            </a:r>
            <a:r>
              <a:rPr lang="en-US" sz="2400" b="1"/>
              <a:t>social-emotional learning helps young people to be "twice as likely to attain a college degree in early adulthood; 54% more likely to earn a high school diploma; and 46% more likely to have a full-time job at the age of 25."</a:t>
            </a:r>
            <a:endParaRPr sz="2400" i="1">
              <a:solidFill>
                <a:srgbClr val="333333"/>
              </a:solidFill>
            </a:endParaRPr>
          </a:p>
        </p:txBody>
      </p:sp>
      <p:sp>
        <p:nvSpPr>
          <p:cNvPr id="309" name="Google Shape;309;ge876b91b36_0_3108"/>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dk1"/>
                </a:solidFill>
              </a:rPr>
              <a:t>Long-Lasting Gains</a:t>
            </a:r>
            <a:endParaRPr>
              <a:solidFill>
                <a:schemeClr val="dk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e876b91b36_0_3098"/>
          <p:cNvSpPr txBox="1">
            <a:spLocks noGrp="1"/>
          </p:cNvSpPr>
          <p:nvPr>
            <p:ph type="body" idx="1"/>
          </p:nvPr>
        </p:nvSpPr>
        <p:spPr>
          <a:xfrm>
            <a:off x="228600" y="1446900"/>
            <a:ext cx="8686800" cy="4572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600"/>
              <a:t>Adults Benefit from SEL: </a:t>
            </a:r>
            <a:endParaRPr sz="2600"/>
          </a:p>
          <a:p>
            <a:pPr marL="0" lvl="0" indent="0" algn="l" rtl="0">
              <a:spcBef>
                <a:spcPts val="360"/>
              </a:spcBef>
              <a:spcAft>
                <a:spcPts val="0"/>
              </a:spcAft>
              <a:buNone/>
            </a:pPr>
            <a:endParaRPr sz="2600"/>
          </a:p>
          <a:p>
            <a:pPr marL="0" lvl="0" indent="0" algn="l" rtl="0">
              <a:spcBef>
                <a:spcPts val="360"/>
              </a:spcBef>
              <a:spcAft>
                <a:spcPts val="0"/>
              </a:spcAft>
              <a:buNone/>
            </a:pPr>
            <a:r>
              <a:rPr lang="en-US" sz="2600"/>
              <a:t>Teachers who possess social and emotional competencies are more likely to stay in the classroom longer. because they’re able to work more effectively with challenging students</a:t>
            </a:r>
            <a:endParaRPr sz="2600"/>
          </a:p>
          <a:p>
            <a:pPr marL="0" lvl="0" indent="0" algn="l" rtl="0">
              <a:spcBef>
                <a:spcPts val="360"/>
              </a:spcBef>
              <a:spcAft>
                <a:spcPts val="0"/>
              </a:spcAft>
              <a:buNone/>
            </a:pPr>
            <a:endParaRPr sz="2600"/>
          </a:p>
          <a:p>
            <a:pPr marL="0" lvl="0" indent="0" algn="l" rtl="0">
              <a:spcBef>
                <a:spcPts val="360"/>
              </a:spcBef>
              <a:spcAft>
                <a:spcPts val="0"/>
              </a:spcAft>
              <a:buNone/>
            </a:pPr>
            <a:r>
              <a:rPr lang="en-US" sz="2600"/>
              <a:t>Research shows significant associations between social emotional skills in kindergarten and key young adult outcomes across multiple domains of </a:t>
            </a:r>
            <a:r>
              <a:rPr lang="en-US" sz="2600" b="1"/>
              <a:t>education, employment, criminal activity, substance abuse, and mental health</a:t>
            </a:r>
            <a:r>
              <a:rPr lang="en-US" sz="2600"/>
              <a:t> </a:t>
            </a:r>
            <a:endParaRPr sz="2600"/>
          </a:p>
        </p:txBody>
      </p:sp>
      <p:sp>
        <p:nvSpPr>
          <p:cNvPr id="317" name="Google Shape;317;ge876b91b36_0_3098"/>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dk1"/>
                </a:solidFill>
              </a:rPr>
              <a:t>Adult Gains</a:t>
            </a:r>
            <a:endParaRPr>
              <a:solidFill>
                <a:schemeClr val="dk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e876b91b36_0_3116"/>
          <p:cNvSpPr txBox="1">
            <a:spLocks noGrp="1"/>
          </p:cNvSpPr>
          <p:nvPr>
            <p:ph type="body" idx="1"/>
          </p:nvPr>
        </p:nvSpPr>
        <p:spPr>
          <a:xfrm>
            <a:off x="228600" y="1493075"/>
            <a:ext cx="8686800" cy="4679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800"/>
              <a:t>Top 10 skills employers value:</a:t>
            </a:r>
            <a:endParaRPr sz="2800"/>
          </a:p>
          <a:p>
            <a:pPr marL="457200" lvl="0" indent="-406400" algn="l" rtl="0">
              <a:spcBef>
                <a:spcPts val="360"/>
              </a:spcBef>
              <a:spcAft>
                <a:spcPts val="0"/>
              </a:spcAft>
              <a:buSzPts val="2800"/>
              <a:buAutoNum type="arabicPeriod"/>
            </a:pPr>
            <a:r>
              <a:rPr lang="en-US" sz="2800"/>
              <a:t>Complex problem solving</a:t>
            </a:r>
            <a:endParaRPr sz="2800"/>
          </a:p>
          <a:p>
            <a:pPr marL="457200" lvl="0" indent="-406400" algn="l" rtl="0">
              <a:spcBef>
                <a:spcPts val="0"/>
              </a:spcBef>
              <a:spcAft>
                <a:spcPts val="0"/>
              </a:spcAft>
              <a:buSzPts val="2800"/>
              <a:buAutoNum type="arabicPeriod"/>
            </a:pPr>
            <a:r>
              <a:rPr lang="en-US" sz="2800"/>
              <a:t>Critical thinking</a:t>
            </a:r>
            <a:endParaRPr sz="2800"/>
          </a:p>
          <a:p>
            <a:pPr marL="457200" lvl="0" indent="-406400" algn="l" rtl="0">
              <a:spcBef>
                <a:spcPts val="0"/>
              </a:spcBef>
              <a:spcAft>
                <a:spcPts val="0"/>
              </a:spcAft>
              <a:buSzPts val="2800"/>
              <a:buAutoNum type="arabicPeriod"/>
            </a:pPr>
            <a:r>
              <a:rPr lang="en-US" sz="2800"/>
              <a:t>Creativity</a:t>
            </a:r>
            <a:endParaRPr sz="2800"/>
          </a:p>
          <a:p>
            <a:pPr marL="457200" lvl="0" indent="-406400" algn="l" rtl="0">
              <a:spcBef>
                <a:spcPts val="0"/>
              </a:spcBef>
              <a:spcAft>
                <a:spcPts val="0"/>
              </a:spcAft>
              <a:buSzPts val="2800"/>
              <a:buAutoNum type="arabicPeriod"/>
            </a:pPr>
            <a:r>
              <a:rPr lang="en-US" sz="2800"/>
              <a:t>People management</a:t>
            </a:r>
            <a:endParaRPr sz="2800"/>
          </a:p>
          <a:p>
            <a:pPr marL="457200" lvl="0" indent="-406400" algn="l" rtl="0">
              <a:spcBef>
                <a:spcPts val="0"/>
              </a:spcBef>
              <a:spcAft>
                <a:spcPts val="0"/>
              </a:spcAft>
              <a:buSzPts val="2800"/>
              <a:buAutoNum type="arabicPeriod"/>
            </a:pPr>
            <a:r>
              <a:rPr lang="en-US" sz="2800"/>
              <a:t>Coordinating with others</a:t>
            </a:r>
            <a:endParaRPr sz="2800"/>
          </a:p>
          <a:p>
            <a:pPr marL="457200" lvl="0" indent="-406400" algn="l" rtl="0">
              <a:spcBef>
                <a:spcPts val="0"/>
              </a:spcBef>
              <a:spcAft>
                <a:spcPts val="0"/>
              </a:spcAft>
              <a:buSzPts val="2800"/>
              <a:buAutoNum type="arabicPeriod"/>
            </a:pPr>
            <a:r>
              <a:rPr lang="en-US" sz="2800"/>
              <a:t>Emotional intelligence</a:t>
            </a:r>
            <a:endParaRPr sz="2800"/>
          </a:p>
          <a:p>
            <a:pPr marL="457200" lvl="0" indent="-406400" algn="l" rtl="0">
              <a:spcBef>
                <a:spcPts val="0"/>
              </a:spcBef>
              <a:spcAft>
                <a:spcPts val="0"/>
              </a:spcAft>
              <a:buSzPts val="2800"/>
              <a:buAutoNum type="arabicPeriod"/>
            </a:pPr>
            <a:r>
              <a:rPr lang="en-US" sz="2800"/>
              <a:t>Judgement and decision making</a:t>
            </a:r>
            <a:endParaRPr sz="2800"/>
          </a:p>
          <a:p>
            <a:pPr marL="457200" lvl="0" indent="-406400" algn="l" rtl="0">
              <a:spcBef>
                <a:spcPts val="0"/>
              </a:spcBef>
              <a:spcAft>
                <a:spcPts val="0"/>
              </a:spcAft>
              <a:buSzPts val="2800"/>
              <a:buAutoNum type="arabicPeriod"/>
            </a:pPr>
            <a:r>
              <a:rPr lang="en-US" sz="2800"/>
              <a:t>Service orientation</a:t>
            </a:r>
            <a:endParaRPr sz="2800"/>
          </a:p>
          <a:p>
            <a:pPr marL="457200" lvl="0" indent="-406400" algn="l" rtl="0">
              <a:spcBef>
                <a:spcPts val="0"/>
              </a:spcBef>
              <a:spcAft>
                <a:spcPts val="0"/>
              </a:spcAft>
              <a:buSzPts val="2800"/>
              <a:buAutoNum type="arabicPeriod"/>
            </a:pPr>
            <a:r>
              <a:rPr lang="en-US" sz="2800"/>
              <a:t>Negotiation</a:t>
            </a:r>
            <a:endParaRPr sz="2800"/>
          </a:p>
          <a:p>
            <a:pPr marL="457200" lvl="0" indent="-406400" algn="l" rtl="0">
              <a:spcBef>
                <a:spcPts val="0"/>
              </a:spcBef>
              <a:spcAft>
                <a:spcPts val="0"/>
              </a:spcAft>
              <a:buSzPts val="2800"/>
              <a:buAutoNum type="arabicPeriod"/>
            </a:pPr>
            <a:r>
              <a:rPr lang="en-US" sz="2800"/>
              <a:t>Cognitive flexibility </a:t>
            </a:r>
            <a:endParaRPr sz="2800"/>
          </a:p>
        </p:txBody>
      </p:sp>
      <p:sp>
        <p:nvSpPr>
          <p:cNvPr id="324" name="Google Shape;324;ge876b91b36_0_3116"/>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dk1"/>
                </a:solidFill>
              </a:rPr>
              <a:t>Employers Value SEL</a:t>
            </a:r>
            <a:endParaRPr>
              <a:solidFill>
                <a:schemeClr val="dk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1" name="Google Shape;331;ge876b91b36_0_3124"/>
          <p:cNvSpPr txBox="1"/>
          <p:nvPr/>
        </p:nvSpPr>
        <p:spPr>
          <a:xfrm>
            <a:off x="594700" y="1682875"/>
            <a:ext cx="8092200" cy="294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2400">
                <a:solidFill>
                  <a:srgbClr val="0A091B"/>
                </a:solidFill>
                <a:latin typeface="Verdana"/>
                <a:ea typeface="Verdana"/>
                <a:cs typeface="Verdana"/>
                <a:sym typeface="Verdana"/>
              </a:rPr>
              <a:t>According to a report released by McGraw Hill in 2018, the findings indicated that the overwhelming majority of administrators (</a:t>
            </a:r>
            <a:r>
              <a:rPr lang="en-US" sz="2400">
                <a:solidFill>
                  <a:srgbClr val="0078C0"/>
                </a:solidFill>
                <a:latin typeface="Verdana"/>
                <a:ea typeface="Verdana"/>
                <a:cs typeface="Verdana"/>
                <a:sym typeface="Verdana"/>
              </a:rPr>
              <a:t>96%</a:t>
            </a:r>
            <a:r>
              <a:rPr lang="en-US" sz="2400">
                <a:solidFill>
                  <a:srgbClr val="0A091B"/>
                </a:solidFill>
                <a:latin typeface="Verdana"/>
                <a:ea typeface="Verdana"/>
                <a:cs typeface="Verdana"/>
                <a:sym typeface="Verdana"/>
              </a:rPr>
              <a:t>), teachers (</a:t>
            </a:r>
            <a:r>
              <a:rPr lang="en-US" sz="2400">
                <a:solidFill>
                  <a:srgbClr val="0078C0"/>
                </a:solidFill>
                <a:latin typeface="Verdana"/>
                <a:ea typeface="Verdana"/>
                <a:cs typeface="Verdana"/>
                <a:sym typeface="Verdana"/>
              </a:rPr>
              <a:t>93%</a:t>
            </a:r>
            <a:r>
              <a:rPr lang="en-US" sz="2400">
                <a:solidFill>
                  <a:srgbClr val="0A091B"/>
                </a:solidFill>
                <a:latin typeface="Verdana"/>
                <a:ea typeface="Verdana"/>
                <a:cs typeface="Verdana"/>
                <a:sym typeface="Verdana"/>
              </a:rPr>
              <a:t>) and parents (</a:t>
            </a:r>
            <a:r>
              <a:rPr lang="en-US" sz="2400">
                <a:solidFill>
                  <a:srgbClr val="0078C0"/>
                </a:solidFill>
                <a:latin typeface="Verdana"/>
                <a:ea typeface="Verdana"/>
                <a:cs typeface="Verdana"/>
                <a:sym typeface="Verdana"/>
              </a:rPr>
              <a:t>81%</a:t>
            </a:r>
            <a:r>
              <a:rPr lang="en-US" sz="2400">
                <a:solidFill>
                  <a:srgbClr val="0A091B"/>
                </a:solidFill>
                <a:latin typeface="Verdana"/>
                <a:ea typeface="Verdana"/>
                <a:cs typeface="Verdana"/>
                <a:sym typeface="Verdana"/>
              </a:rPr>
              <a:t>) believe that </a:t>
            </a:r>
            <a:r>
              <a:rPr lang="en-US" sz="2400" b="1">
                <a:solidFill>
                  <a:srgbClr val="0A091B"/>
                </a:solidFill>
                <a:latin typeface="Verdana"/>
                <a:ea typeface="Verdana"/>
                <a:cs typeface="Verdana"/>
                <a:sym typeface="Verdana"/>
              </a:rPr>
              <a:t>social and emotional learning is just as important as academic learning.</a:t>
            </a:r>
            <a:endParaRPr sz="2400" b="1">
              <a:solidFill>
                <a:srgbClr val="0A091B"/>
              </a:solidFill>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sp>
        <p:nvSpPr>
          <p:cNvPr id="330" name="Google Shape;330;ge876b91b36_0_3124"/>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Administrators, Families, and Teachers Value SEL</a:t>
            </a: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336"/>
        <p:cNvGrpSpPr/>
        <p:nvPr/>
      </p:nvGrpSpPr>
      <p:grpSpPr>
        <a:xfrm>
          <a:off x="0" y="0"/>
          <a:ext cx="0" cy="0"/>
          <a:chOff x="0" y="0"/>
          <a:chExt cx="0" cy="0"/>
        </a:xfrm>
      </p:grpSpPr>
      <p:graphicFrame>
        <p:nvGraphicFramePr>
          <p:cNvPr id="343" name="Google Shape;343;ge876b91b36_0_1147" descr="improved attitudes about self and others, academic success, college and career readiness, healthy relationships" title="Student Outcomes"/>
          <p:cNvGraphicFramePr/>
          <p:nvPr>
            <p:extLst>
              <p:ext uri="{D42A27DB-BD31-4B8C-83A1-F6EECF244321}">
                <p14:modId xmlns:p14="http://schemas.microsoft.com/office/powerpoint/2010/main" val="1265641015"/>
              </p:ext>
            </p:extLst>
          </p:nvPr>
        </p:nvGraphicFramePr>
        <p:xfrm>
          <a:off x="6251925" y="1989745"/>
          <a:ext cx="2788850" cy="4551475"/>
        </p:xfrm>
        <a:graphic>
          <a:graphicData uri="http://schemas.openxmlformats.org/drawingml/2006/table">
            <a:tbl>
              <a:tblPr firstRow="1">
                <a:noFill/>
                <a:tableStyleId>{FC8ADCC2-033A-49D1-8B56-35210D34E048}</a:tableStyleId>
              </a:tblPr>
              <a:tblGrid>
                <a:gridCol w="2788850">
                  <a:extLst>
                    <a:ext uri="{9D8B030D-6E8A-4147-A177-3AD203B41FA5}">
                      <a16:colId xmlns:a16="http://schemas.microsoft.com/office/drawing/2014/main" val="20000"/>
                    </a:ext>
                  </a:extLst>
                </a:gridCol>
              </a:tblGrid>
              <a:tr h="822925">
                <a:tc>
                  <a:txBody>
                    <a:bodyPr/>
                    <a:lstStyle/>
                    <a:p>
                      <a:pPr marL="0" lvl="0" indent="0" algn="ctr" rtl="0">
                        <a:spcBef>
                          <a:spcPts val="0"/>
                        </a:spcBef>
                        <a:spcAft>
                          <a:spcPts val="0"/>
                        </a:spcAft>
                        <a:buNone/>
                      </a:pPr>
                      <a:r>
                        <a:rPr lang="en-US" sz="2000" dirty="0">
                          <a:latin typeface="Verdana"/>
                          <a:ea typeface="Verdana"/>
                          <a:cs typeface="Verdana"/>
                          <a:sym typeface="Verdana"/>
                        </a:rPr>
                        <a:t>Student Outcomes</a:t>
                      </a:r>
                      <a:endParaRPr sz="2000" dirty="0">
                        <a:latin typeface="Verdana"/>
                        <a:ea typeface="Verdana"/>
                        <a:cs typeface="Verdana"/>
                        <a:sym typeface="Verdana"/>
                      </a:endParaRPr>
                    </a:p>
                  </a:txBody>
                  <a:tcPr marL="91425" marR="91425" marT="91425" marB="91425">
                    <a:solidFill>
                      <a:srgbClr val="A9DCF2">
                        <a:alpha val="65880"/>
                      </a:srgbClr>
                    </a:solidFill>
                  </a:tcPr>
                </a:tc>
                <a:extLst>
                  <a:ext uri="{0D108BD9-81ED-4DB2-BD59-A6C34878D82A}">
                    <a16:rowId xmlns:a16="http://schemas.microsoft.com/office/drawing/2014/main" val="10000"/>
                  </a:ext>
                </a:extLst>
              </a:tr>
              <a:tr h="1107975">
                <a:tc>
                  <a:txBody>
                    <a:bodyPr/>
                    <a:lstStyle/>
                    <a:p>
                      <a:pPr marL="0" lvl="0" indent="0" algn="l" rtl="0">
                        <a:spcBef>
                          <a:spcPts val="0"/>
                        </a:spcBef>
                        <a:spcAft>
                          <a:spcPts val="0"/>
                        </a:spcAft>
                        <a:buNone/>
                      </a:pPr>
                      <a:r>
                        <a:rPr lang="en-US" sz="2000">
                          <a:latin typeface="Verdana"/>
                          <a:ea typeface="Verdana"/>
                          <a:cs typeface="Verdana"/>
                          <a:sym typeface="Verdana"/>
                        </a:rPr>
                        <a:t>Improved attitudes about self and others</a:t>
                      </a:r>
                      <a:endParaRPr sz="2000">
                        <a:latin typeface="Verdana"/>
                        <a:ea typeface="Verdana"/>
                        <a:cs typeface="Verdana"/>
                        <a:sym typeface="Verdana"/>
                      </a:endParaRPr>
                    </a:p>
                  </a:txBody>
                  <a:tcPr marL="91425" marR="91425" marT="91425" marB="91425"/>
                </a:tc>
                <a:extLst>
                  <a:ext uri="{0D108BD9-81ED-4DB2-BD59-A6C34878D82A}">
                    <a16:rowId xmlns:a16="http://schemas.microsoft.com/office/drawing/2014/main" val="10001"/>
                  </a:ext>
                </a:extLst>
              </a:tr>
              <a:tr h="931025">
                <a:tc>
                  <a:txBody>
                    <a:bodyPr/>
                    <a:lstStyle/>
                    <a:p>
                      <a:pPr marL="0" lvl="0" indent="0" algn="l" rtl="0">
                        <a:spcBef>
                          <a:spcPts val="0"/>
                        </a:spcBef>
                        <a:spcAft>
                          <a:spcPts val="0"/>
                        </a:spcAft>
                        <a:buNone/>
                      </a:pPr>
                      <a:r>
                        <a:rPr lang="en-US" sz="2000">
                          <a:latin typeface="Verdana"/>
                          <a:ea typeface="Verdana"/>
                          <a:cs typeface="Verdana"/>
                          <a:sym typeface="Verdana"/>
                        </a:rPr>
                        <a:t>Academic Success</a:t>
                      </a:r>
                      <a:endParaRPr sz="2000">
                        <a:latin typeface="Verdana"/>
                        <a:ea typeface="Verdana"/>
                        <a:cs typeface="Verdana"/>
                        <a:sym typeface="Verdana"/>
                      </a:endParaRPr>
                    </a:p>
                  </a:txBody>
                  <a:tcPr marL="91425" marR="91425" marT="91425" marB="91425"/>
                </a:tc>
                <a:extLst>
                  <a:ext uri="{0D108BD9-81ED-4DB2-BD59-A6C34878D82A}">
                    <a16:rowId xmlns:a16="http://schemas.microsoft.com/office/drawing/2014/main" val="10002"/>
                  </a:ext>
                </a:extLst>
              </a:tr>
              <a:tr h="822950">
                <a:tc>
                  <a:txBody>
                    <a:bodyPr/>
                    <a:lstStyle/>
                    <a:p>
                      <a:pPr marL="0" lvl="0" indent="0" algn="l" rtl="0">
                        <a:spcBef>
                          <a:spcPts val="0"/>
                        </a:spcBef>
                        <a:spcAft>
                          <a:spcPts val="0"/>
                        </a:spcAft>
                        <a:buNone/>
                      </a:pPr>
                      <a:r>
                        <a:rPr lang="en-US" sz="2000">
                          <a:latin typeface="Verdana"/>
                          <a:ea typeface="Verdana"/>
                          <a:cs typeface="Verdana"/>
                          <a:sym typeface="Verdana"/>
                        </a:rPr>
                        <a:t>College and Career Readiness</a:t>
                      </a:r>
                      <a:endParaRPr sz="2000">
                        <a:latin typeface="Verdana"/>
                        <a:ea typeface="Verdana"/>
                        <a:cs typeface="Verdana"/>
                        <a:sym typeface="Verdana"/>
                      </a:endParaRPr>
                    </a:p>
                  </a:txBody>
                  <a:tcPr marL="91425" marR="91425" marT="91425" marB="91425"/>
                </a:tc>
                <a:extLst>
                  <a:ext uri="{0D108BD9-81ED-4DB2-BD59-A6C34878D82A}">
                    <a16:rowId xmlns:a16="http://schemas.microsoft.com/office/drawing/2014/main" val="10003"/>
                  </a:ext>
                </a:extLst>
              </a:tr>
              <a:tr h="866600">
                <a:tc>
                  <a:txBody>
                    <a:bodyPr/>
                    <a:lstStyle/>
                    <a:p>
                      <a:pPr marL="0" lvl="0" indent="0" algn="l" rtl="0">
                        <a:spcBef>
                          <a:spcPts val="0"/>
                        </a:spcBef>
                        <a:spcAft>
                          <a:spcPts val="0"/>
                        </a:spcAft>
                        <a:buNone/>
                      </a:pPr>
                      <a:r>
                        <a:rPr lang="en-US" sz="2000" dirty="0">
                          <a:latin typeface="Verdana"/>
                          <a:ea typeface="Verdana"/>
                          <a:cs typeface="Verdana"/>
                          <a:sym typeface="Verdana"/>
                        </a:rPr>
                        <a:t>Healthy Relationships</a:t>
                      </a:r>
                      <a:endParaRPr sz="2000" dirty="0">
                        <a:latin typeface="Verdana"/>
                        <a:ea typeface="Verdana"/>
                        <a:cs typeface="Verdana"/>
                        <a:sym typeface="Verdana"/>
                      </a:endParaRPr>
                    </a:p>
                  </a:txBody>
                  <a:tcPr marL="91425" marR="91425" marT="91425" marB="91425"/>
                </a:tc>
                <a:extLst>
                  <a:ext uri="{0D108BD9-81ED-4DB2-BD59-A6C34878D82A}">
                    <a16:rowId xmlns:a16="http://schemas.microsoft.com/office/drawing/2014/main" val="10004"/>
                  </a:ext>
                </a:extLst>
              </a:tr>
            </a:tbl>
          </a:graphicData>
        </a:graphic>
      </p:graphicFrame>
      <p:sp>
        <p:nvSpPr>
          <p:cNvPr id="342" name="Google Shape;342;ge876b91b36_0_1147"/>
          <p:cNvSpPr txBox="1"/>
          <p:nvPr/>
        </p:nvSpPr>
        <p:spPr>
          <a:xfrm>
            <a:off x="7219050" y="1514075"/>
            <a:ext cx="12813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latin typeface="Verdana"/>
                <a:ea typeface="Verdana"/>
                <a:cs typeface="Verdana"/>
                <a:sym typeface="Verdana"/>
              </a:rPr>
              <a:t>Why? </a:t>
            </a:r>
            <a:endParaRPr sz="2400">
              <a:latin typeface="Verdana"/>
              <a:ea typeface="Verdana"/>
              <a:cs typeface="Verdana"/>
              <a:sym typeface="Verdana"/>
            </a:endParaRPr>
          </a:p>
        </p:txBody>
      </p:sp>
      <p:pic>
        <p:nvPicPr>
          <p:cNvPr id="338" name="Google Shape;338;ge876b91b36_0_1147" title="CASEL Social Emotional Competency Wheel"/>
          <p:cNvPicPr preferRelativeResize="0"/>
          <p:nvPr/>
        </p:nvPicPr>
        <p:blipFill>
          <a:blip r:embed="rId3">
            <a:alphaModFix/>
          </a:blip>
          <a:stretch>
            <a:fillRect/>
          </a:stretch>
        </p:blipFill>
        <p:spPr>
          <a:xfrm>
            <a:off x="3794350" y="2733990"/>
            <a:ext cx="2337300" cy="2267660"/>
          </a:xfrm>
          <a:prstGeom prst="rect">
            <a:avLst/>
          </a:prstGeom>
          <a:noFill/>
          <a:ln>
            <a:noFill/>
          </a:ln>
        </p:spPr>
      </p:pic>
      <p:sp>
        <p:nvSpPr>
          <p:cNvPr id="344" name="Google Shape;344;ge876b91b36_0_1147"/>
          <p:cNvSpPr txBox="1"/>
          <p:nvPr/>
        </p:nvSpPr>
        <p:spPr>
          <a:xfrm>
            <a:off x="3794350" y="1621775"/>
            <a:ext cx="2337300" cy="908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a:latin typeface="Verdana"/>
                <a:ea typeface="Verdana"/>
                <a:cs typeface="Verdana"/>
                <a:sym typeface="Verdana"/>
              </a:rPr>
              <a:t>What and Where?</a:t>
            </a:r>
            <a:r>
              <a:rPr lang="en-US" sz="2400">
                <a:latin typeface="Verdana"/>
                <a:ea typeface="Verdana"/>
                <a:cs typeface="Verdana"/>
                <a:sym typeface="Verdana"/>
              </a:rPr>
              <a:t> </a:t>
            </a:r>
            <a:endParaRPr sz="2400">
              <a:latin typeface="Verdana"/>
              <a:ea typeface="Verdana"/>
              <a:cs typeface="Verdana"/>
              <a:sym typeface="Verdana"/>
            </a:endParaRPr>
          </a:p>
        </p:txBody>
      </p:sp>
      <p:graphicFrame>
        <p:nvGraphicFramePr>
          <p:cNvPr id="341" name="Google Shape;341;ge876b91b36_0_1147" descr="Build foundational support and plan, strengthen adult SEL, promote SEL for students, practice continous improvement" title="Implementation Focus Areas"/>
          <p:cNvGraphicFramePr/>
          <p:nvPr>
            <p:extLst>
              <p:ext uri="{D42A27DB-BD31-4B8C-83A1-F6EECF244321}">
                <p14:modId xmlns:p14="http://schemas.microsoft.com/office/powerpoint/2010/main" val="4159717335"/>
              </p:ext>
            </p:extLst>
          </p:nvPr>
        </p:nvGraphicFramePr>
        <p:xfrm>
          <a:off x="166000" y="1989750"/>
          <a:ext cx="3508075" cy="4351975"/>
        </p:xfrm>
        <a:graphic>
          <a:graphicData uri="http://schemas.openxmlformats.org/drawingml/2006/table">
            <a:tbl>
              <a:tblPr firstRow="1">
                <a:noFill/>
                <a:tableStyleId>{FC8ADCC2-033A-49D1-8B56-35210D34E048}</a:tableStyleId>
              </a:tblPr>
              <a:tblGrid>
                <a:gridCol w="3508075">
                  <a:extLst>
                    <a:ext uri="{9D8B030D-6E8A-4147-A177-3AD203B41FA5}">
                      <a16:colId xmlns:a16="http://schemas.microsoft.com/office/drawing/2014/main" val="20000"/>
                    </a:ext>
                  </a:extLst>
                </a:gridCol>
              </a:tblGrid>
              <a:tr h="883900">
                <a:tc>
                  <a:txBody>
                    <a:bodyPr/>
                    <a:lstStyle/>
                    <a:p>
                      <a:pPr marL="0" lvl="0" indent="0" algn="l" rtl="0">
                        <a:spcBef>
                          <a:spcPts val="0"/>
                        </a:spcBef>
                        <a:spcAft>
                          <a:spcPts val="0"/>
                        </a:spcAft>
                        <a:buNone/>
                      </a:pPr>
                      <a:r>
                        <a:rPr lang="en-US" sz="2000">
                          <a:latin typeface="Verdana"/>
                          <a:ea typeface="Verdana"/>
                          <a:cs typeface="Verdana"/>
                          <a:sym typeface="Verdana"/>
                        </a:rPr>
                        <a:t>Implementation Focus Areas</a:t>
                      </a:r>
                      <a:endParaRPr sz="2000">
                        <a:latin typeface="Verdana"/>
                        <a:ea typeface="Verdana"/>
                        <a:cs typeface="Verdana"/>
                        <a:sym typeface="Verdana"/>
                      </a:endParaRPr>
                    </a:p>
                  </a:txBody>
                  <a:tcPr marL="91425" marR="91425" marT="91425" marB="91425">
                    <a:solidFill>
                      <a:srgbClr val="A9DCF2">
                        <a:alpha val="65880"/>
                      </a:srgbClr>
                    </a:solidFill>
                  </a:tcPr>
                </a:tc>
                <a:extLst>
                  <a:ext uri="{0D108BD9-81ED-4DB2-BD59-A6C34878D82A}">
                    <a16:rowId xmlns:a16="http://schemas.microsoft.com/office/drawing/2014/main" val="10000"/>
                  </a:ext>
                </a:extLst>
              </a:tr>
              <a:tr h="871425">
                <a:tc>
                  <a:txBody>
                    <a:bodyPr/>
                    <a:lstStyle/>
                    <a:p>
                      <a:pPr marL="0" lvl="0" indent="0" algn="l" rtl="0">
                        <a:spcBef>
                          <a:spcPts val="0"/>
                        </a:spcBef>
                        <a:spcAft>
                          <a:spcPts val="0"/>
                        </a:spcAft>
                        <a:buNone/>
                      </a:pPr>
                      <a:r>
                        <a:rPr lang="en-US" sz="2000">
                          <a:latin typeface="Verdana"/>
                          <a:ea typeface="Verdana"/>
                          <a:cs typeface="Verdana"/>
                          <a:sym typeface="Verdana"/>
                        </a:rPr>
                        <a:t>Build Foundational Support and Plan</a:t>
                      </a:r>
                      <a:endParaRPr sz="2000">
                        <a:latin typeface="Verdana"/>
                        <a:ea typeface="Verdana"/>
                        <a:cs typeface="Verdana"/>
                        <a:sym typeface="Verdana"/>
                      </a:endParaRPr>
                    </a:p>
                  </a:txBody>
                  <a:tcPr marL="91425" marR="91425" marT="91425" marB="91425"/>
                </a:tc>
                <a:extLst>
                  <a:ext uri="{0D108BD9-81ED-4DB2-BD59-A6C34878D82A}">
                    <a16:rowId xmlns:a16="http://schemas.microsoft.com/office/drawing/2014/main" val="10001"/>
                  </a:ext>
                </a:extLst>
              </a:tr>
              <a:tr h="1191825">
                <a:tc>
                  <a:txBody>
                    <a:bodyPr/>
                    <a:lstStyle/>
                    <a:p>
                      <a:pPr marL="0" lvl="0" indent="0" algn="l" rtl="0">
                        <a:spcBef>
                          <a:spcPts val="0"/>
                        </a:spcBef>
                        <a:spcAft>
                          <a:spcPts val="0"/>
                        </a:spcAft>
                        <a:buNone/>
                      </a:pPr>
                      <a:r>
                        <a:rPr lang="en-US" sz="2000">
                          <a:latin typeface="Verdana"/>
                          <a:ea typeface="Verdana"/>
                          <a:cs typeface="Verdana"/>
                          <a:sym typeface="Verdana"/>
                        </a:rPr>
                        <a:t>Strengthen Adult SEL Competencies and Capacity</a:t>
                      </a:r>
                      <a:endParaRPr sz="2000">
                        <a:latin typeface="Verdana"/>
                        <a:ea typeface="Verdana"/>
                        <a:cs typeface="Verdana"/>
                        <a:sym typeface="Verdana"/>
                      </a:endParaRPr>
                    </a:p>
                  </a:txBody>
                  <a:tcPr marL="91425" marR="91425" marT="91425" marB="91425"/>
                </a:tc>
                <a:extLst>
                  <a:ext uri="{0D108BD9-81ED-4DB2-BD59-A6C34878D82A}">
                    <a16:rowId xmlns:a16="http://schemas.microsoft.com/office/drawing/2014/main" val="10002"/>
                  </a:ext>
                </a:extLst>
              </a:tr>
              <a:tr h="534450">
                <a:tc>
                  <a:txBody>
                    <a:bodyPr/>
                    <a:lstStyle/>
                    <a:p>
                      <a:pPr marL="0" lvl="0" indent="0" algn="l" rtl="0">
                        <a:spcBef>
                          <a:spcPts val="0"/>
                        </a:spcBef>
                        <a:spcAft>
                          <a:spcPts val="0"/>
                        </a:spcAft>
                        <a:buNone/>
                      </a:pPr>
                      <a:r>
                        <a:rPr lang="en-US" sz="2000">
                          <a:latin typeface="Verdana"/>
                          <a:ea typeface="Verdana"/>
                          <a:cs typeface="Verdana"/>
                          <a:sym typeface="Verdana"/>
                        </a:rPr>
                        <a:t>Promote SEL for Students</a:t>
                      </a:r>
                      <a:endParaRPr sz="2000">
                        <a:latin typeface="Verdana"/>
                        <a:ea typeface="Verdana"/>
                        <a:cs typeface="Verdana"/>
                        <a:sym typeface="Verdana"/>
                      </a:endParaRPr>
                    </a:p>
                  </a:txBody>
                  <a:tcPr marL="91425" marR="91425" marT="91425" marB="91425"/>
                </a:tc>
                <a:extLst>
                  <a:ext uri="{0D108BD9-81ED-4DB2-BD59-A6C34878D82A}">
                    <a16:rowId xmlns:a16="http://schemas.microsoft.com/office/drawing/2014/main" val="10003"/>
                  </a:ext>
                </a:extLst>
              </a:tr>
              <a:tr h="870375">
                <a:tc>
                  <a:txBody>
                    <a:bodyPr/>
                    <a:lstStyle/>
                    <a:p>
                      <a:pPr marL="0" lvl="0" indent="0" algn="l" rtl="0">
                        <a:spcBef>
                          <a:spcPts val="0"/>
                        </a:spcBef>
                        <a:spcAft>
                          <a:spcPts val="0"/>
                        </a:spcAft>
                        <a:buNone/>
                      </a:pPr>
                      <a:r>
                        <a:rPr lang="en-US" sz="2000" dirty="0">
                          <a:latin typeface="Verdana"/>
                          <a:ea typeface="Verdana"/>
                          <a:cs typeface="Verdana"/>
                          <a:sym typeface="Verdana"/>
                        </a:rPr>
                        <a:t>Practice Continuous Improvement</a:t>
                      </a:r>
                      <a:endParaRPr sz="2000" dirty="0">
                        <a:latin typeface="Verdana"/>
                        <a:ea typeface="Verdana"/>
                        <a:cs typeface="Verdana"/>
                        <a:sym typeface="Verdana"/>
                      </a:endParaRPr>
                    </a:p>
                  </a:txBody>
                  <a:tcPr marL="91425" marR="91425" marT="91425" marB="91425"/>
                </a:tc>
                <a:extLst>
                  <a:ext uri="{0D108BD9-81ED-4DB2-BD59-A6C34878D82A}">
                    <a16:rowId xmlns:a16="http://schemas.microsoft.com/office/drawing/2014/main" val="10004"/>
                  </a:ext>
                </a:extLst>
              </a:tr>
            </a:tbl>
          </a:graphicData>
        </a:graphic>
      </p:graphicFrame>
      <p:sp>
        <p:nvSpPr>
          <p:cNvPr id="339" name="Google Shape;339;ge876b91b36_0_1147"/>
          <p:cNvSpPr txBox="1"/>
          <p:nvPr/>
        </p:nvSpPr>
        <p:spPr>
          <a:xfrm>
            <a:off x="1033775" y="1483325"/>
            <a:ext cx="12813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a:latin typeface="Verdana"/>
                <a:ea typeface="Verdana"/>
                <a:cs typeface="Verdana"/>
                <a:sym typeface="Verdana"/>
              </a:rPr>
              <a:t>How? </a:t>
            </a:r>
            <a:endParaRPr sz="2300">
              <a:latin typeface="Verdana"/>
              <a:ea typeface="Verdana"/>
              <a:cs typeface="Verdana"/>
              <a:sym typeface="Verdana"/>
            </a:endParaRPr>
          </a:p>
        </p:txBody>
      </p:sp>
      <p:sp>
        <p:nvSpPr>
          <p:cNvPr id="337" name="Google Shape;337;ge876b91b36_0_1147"/>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Indicators of School-Wide SEL</a:t>
            </a: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51" name="Google Shape;351;gec300b9586_0_11" title="Graphic"/>
          <p:cNvPicPr preferRelativeResize="0"/>
          <p:nvPr/>
        </p:nvPicPr>
        <p:blipFill rotWithShape="1">
          <a:blip r:embed="rId3">
            <a:alphaModFix/>
          </a:blip>
          <a:srcRect/>
          <a:stretch/>
        </p:blipFill>
        <p:spPr>
          <a:xfrm>
            <a:off x="2290725" y="3129250"/>
            <a:ext cx="4421675" cy="3416752"/>
          </a:xfrm>
          <a:prstGeom prst="rect">
            <a:avLst/>
          </a:prstGeom>
          <a:noFill/>
          <a:ln>
            <a:noFill/>
          </a:ln>
        </p:spPr>
      </p:pic>
      <p:sp>
        <p:nvSpPr>
          <p:cNvPr id="350" name="Google Shape;350;gec300b9586_0_11"/>
          <p:cNvSpPr txBox="1">
            <a:spLocks noGrp="1"/>
          </p:cNvSpPr>
          <p:nvPr>
            <p:ph type="body" idx="1"/>
          </p:nvPr>
        </p:nvSpPr>
        <p:spPr>
          <a:xfrm>
            <a:off x="457200" y="1453475"/>
            <a:ext cx="8229600" cy="52818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None/>
            </a:pPr>
            <a:endParaRPr sz="2100">
              <a:latin typeface="Josefin Sans"/>
              <a:ea typeface="Josefin Sans"/>
              <a:cs typeface="Josefin Sans"/>
              <a:sym typeface="Josefin Sans"/>
            </a:endParaRPr>
          </a:p>
          <a:p>
            <a:pPr marL="0" lvl="0" indent="0" algn="l" rtl="0">
              <a:lnSpc>
                <a:spcPct val="115000"/>
              </a:lnSpc>
              <a:spcBef>
                <a:spcPts val="0"/>
              </a:spcBef>
              <a:spcAft>
                <a:spcPts val="0"/>
              </a:spcAft>
              <a:buClr>
                <a:schemeClr val="dk1"/>
              </a:buClr>
              <a:buSzPts val="1100"/>
              <a:buNone/>
            </a:pPr>
            <a:r>
              <a:rPr lang="en-US" sz="2100" i="1">
                <a:latin typeface="Josefin Sans"/>
                <a:ea typeface="Josefin Sans"/>
                <a:cs typeface="Josefin Sans"/>
                <a:sym typeface="Josefin Sans"/>
              </a:rPr>
              <a:t>The 2020 General Assembly (</a:t>
            </a:r>
            <a:r>
              <a:rPr lang="en-US" sz="2100" i="1" u="sng">
                <a:solidFill>
                  <a:srgbClr val="1155CC"/>
                </a:solidFill>
                <a:latin typeface="Josefin Sans"/>
                <a:ea typeface="Josefin Sans"/>
                <a:cs typeface="Josefin Sans"/>
                <a:sym typeface="Josefin Sans"/>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HB 753</a:t>
            </a:r>
            <a:r>
              <a:rPr lang="en-US" sz="2100" i="1">
                <a:latin typeface="Josefin Sans"/>
                <a:ea typeface="Josefin Sans"/>
                <a:cs typeface="Josefin Sans"/>
                <a:sym typeface="Josefin Sans"/>
              </a:rPr>
              <a:t>) required the VDOE to develop a uniform definition of Social Emotional Learning and to create K-12 SEL standards (and deliver to schools by July 1, 2021).</a:t>
            </a:r>
            <a:r>
              <a:rPr lang="en-US" sz="2100">
                <a:latin typeface="Josefin Sans"/>
                <a:ea typeface="Josefin Sans"/>
                <a:cs typeface="Josefin Sans"/>
                <a:sym typeface="Josefin Sans"/>
              </a:rPr>
              <a:t>  </a:t>
            </a:r>
            <a:endParaRPr sz="2100">
              <a:latin typeface="Josefin Sans"/>
              <a:ea typeface="Josefin Sans"/>
              <a:cs typeface="Josefin Sans"/>
              <a:sym typeface="Josefin Sans"/>
            </a:endParaRPr>
          </a:p>
          <a:p>
            <a:pPr marL="0" lvl="0" indent="0" algn="l" rtl="0">
              <a:lnSpc>
                <a:spcPct val="115000"/>
              </a:lnSpc>
              <a:spcBef>
                <a:spcPts val="0"/>
              </a:spcBef>
              <a:spcAft>
                <a:spcPts val="0"/>
              </a:spcAft>
              <a:buClr>
                <a:schemeClr val="dk1"/>
              </a:buClr>
              <a:buSzPts val="1100"/>
              <a:buNone/>
            </a:pPr>
            <a:endParaRPr sz="2100">
              <a:latin typeface="Josefin Sans"/>
              <a:ea typeface="Josefin Sans"/>
              <a:cs typeface="Josefin Sans"/>
              <a:sym typeface="Josefin Sans"/>
            </a:endParaRPr>
          </a:p>
          <a:p>
            <a:pPr marL="0" lvl="0" indent="0" algn="l" rtl="0">
              <a:lnSpc>
                <a:spcPct val="115000"/>
              </a:lnSpc>
              <a:spcBef>
                <a:spcPts val="0"/>
              </a:spcBef>
              <a:spcAft>
                <a:spcPts val="0"/>
              </a:spcAft>
              <a:buClr>
                <a:schemeClr val="dk1"/>
              </a:buClr>
              <a:buSzPts val="1100"/>
              <a:buFont typeface="Arial"/>
              <a:buNone/>
            </a:pPr>
            <a:endParaRPr sz="1800">
              <a:latin typeface="Josefin Sans"/>
              <a:ea typeface="Josefin Sans"/>
              <a:cs typeface="Josefin Sans"/>
              <a:sym typeface="Josefin Sans"/>
            </a:endParaRPr>
          </a:p>
        </p:txBody>
      </p:sp>
      <p:sp>
        <p:nvSpPr>
          <p:cNvPr id="349" name="Google Shape;349;gec300b9586_0_11"/>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800"/>
              <a:buFont typeface="Verdana"/>
              <a:buNone/>
            </a:pPr>
            <a:r>
              <a:rPr lang="en-US">
                <a:solidFill>
                  <a:srgbClr val="000000"/>
                </a:solidFill>
              </a:rPr>
              <a:t>SEL in Virginia</a:t>
            </a:r>
            <a:endParaRPr>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ec300b9586_0_16"/>
          <p:cNvSpPr txBox="1">
            <a:spLocks noGrp="1"/>
          </p:cNvSpPr>
          <p:nvPr>
            <p:ph type="title"/>
          </p:nvPr>
        </p:nvSpPr>
        <p:spPr>
          <a:xfrm>
            <a:off x="228600" y="228600"/>
            <a:ext cx="8686800" cy="7179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800"/>
              <a:buFont typeface="Verdana"/>
              <a:buNone/>
            </a:pPr>
            <a:r>
              <a:rPr lang="en-US">
                <a:solidFill>
                  <a:srgbClr val="000000"/>
                </a:solidFill>
              </a:rPr>
              <a:t>VDOE SEL for Virginia</a:t>
            </a:r>
            <a:endParaRPr>
              <a:solidFill>
                <a:srgbClr val="000000"/>
              </a:solidFill>
            </a:endParaRPr>
          </a:p>
        </p:txBody>
      </p:sp>
      <p:sp>
        <p:nvSpPr>
          <p:cNvPr id="357" name="Google Shape;357;gec300b9586_0_16"/>
          <p:cNvSpPr txBox="1">
            <a:spLocks noGrp="1"/>
          </p:cNvSpPr>
          <p:nvPr>
            <p:ph type="body" idx="1"/>
          </p:nvPr>
        </p:nvSpPr>
        <p:spPr>
          <a:xfrm>
            <a:off x="228600" y="990600"/>
            <a:ext cx="8686800" cy="5641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00000"/>
              </a:lnSpc>
              <a:spcBef>
                <a:spcPts val="360"/>
              </a:spcBef>
              <a:spcAft>
                <a:spcPts val="0"/>
              </a:spcAft>
              <a:buSzPct val="100000"/>
              <a:buNone/>
            </a:pPr>
            <a:r>
              <a:rPr lang="en-US" sz="8000" b="1" dirty="0">
                <a:latin typeface="Verdana" panose="020B0604030504040204" pitchFamily="34" charset="0"/>
                <a:ea typeface="Verdana" panose="020B0604030504040204" pitchFamily="34" charset="0"/>
                <a:cs typeface="Josefin Sans"/>
                <a:sym typeface="Josefin Sans"/>
              </a:rPr>
              <a:t>VIRGINIA’S VISION FOR SOCIAL EMOTIONAL LEARNING</a:t>
            </a:r>
            <a:endParaRPr sz="8000" b="1" dirty="0">
              <a:latin typeface="Verdana" panose="020B0604030504040204" pitchFamily="34" charset="0"/>
              <a:ea typeface="Verdana" panose="020B0604030504040204" pitchFamily="34" charset="0"/>
              <a:cs typeface="Josefin Sans"/>
              <a:sym typeface="Josefin Sans"/>
            </a:endParaRPr>
          </a:p>
          <a:p>
            <a:pPr marL="914400" lvl="0" indent="0" algn="l" rtl="0">
              <a:lnSpc>
                <a:spcPct val="100000"/>
              </a:lnSpc>
              <a:spcBef>
                <a:spcPts val="360"/>
              </a:spcBef>
              <a:spcAft>
                <a:spcPts val="0"/>
              </a:spcAft>
              <a:buSzPct val="100000"/>
              <a:buNone/>
            </a:pPr>
            <a:endParaRPr sz="8000" dirty="0">
              <a:latin typeface="Verdana" panose="020B0604030504040204" pitchFamily="34" charset="0"/>
              <a:ea typeface="Verdana" panose="020B0604030504040204" pitchFamily="34" charset="0"/>
              <a:cs typeface="Josefin Sans"/>
              <a:sym typeface="Josefin Sans"/>
            </a:endParaRPr>
          </a:p>
          <a:p>
            <a:pPr marL="914400" lvl="0" indent="0" algn="l" rtl="0">
              <a:lnSpc>
                <a:spcPct val="100000"/>
              </a:lnSpc>
              <a:spcBef>
                <a:spcPts val="360"/>
              </a:spcBef>
              <a:spcAft>
                <a:spcPts val="0"/>
              </a:spcAft>
              <a:buSzPct val="100000"/>
              <a:buNone/>
            </a:pPr>
            <a:r>
              <a:rPr lang="en-US" sz="8000" dirty="0">
                <a:latin typeface="Verdana" panose="020B0604030504040204" pitchFamily="34" charset="0"/>
                <a:ea typeface="Verdana" panose="020B0604030504040204" pitchFamily="34" charset="0"/>
                <a:cs typeface="Josefin Sans"/>
                <a:sym typeface="Josefin Sans"/>
              </a:rPr>
              <a:t>“</a:t>
            </a:r>
            <a:r>
              <a:rPr lang="en-US" sz="8000" i="1" dirty="0">
                <a:latin typeface="Verdana" panose="020B0604030504040204" pitchFamily="34" charset="0"/>
                <a:ea typeface="Verdana" panose="020B0604030504040204" pitchFamily="34" charset="0"/>
                <a:cs typeface="Josefin Sans"/>
                <a:sym typeface="Josefin Sans"/>
              </a:rPr>
              <a:t>The vision of social emotional learning in Virginia is to maximize the potential of all students and staff to become responsible, caring, and reflective members of our diverse society by advancing equity, uplifting student voice, and infusing SEL into every part of the school experience.”</a:t>
            </a:r>
            <a:endParaRPr sz="8000" i="1" dirty="0">
              <a:latin typeface="Verdana" panose="020B0604030504040204" pitchFamily="34" charset="0"/>
              <a:ea typeface="Verdana" panose="020B0604030504040204" pitchFamily="34" charset="0"/>
              <a:cs typeface="Josefin Sans"/>
              <a:sym typeface="Josefin Sans"/>
            </a:endParaRPr>
          </a:p>
          <a:p>
            <a:pPr marL="0" lvl="0" indent="0" algn="l" rtl="0">
              <a:lnSpc>
                <a:spcPct val="100000"/>
              </a:lnSpc>
              <a:spcBef>
                <a:spcPts val="360"/>
              </a:spcBef>
              <a:spcAft>
                <a:spcPts val="0"/>
              </a:spcAft>
              <a:buSzPct val="100000"/>
              <a:buNone/>
            </a:pPr>
            <a:r>
              <a:rPr lang="en-US" sz="8000" dirty="0">
                <a:latin typeface="Verdana" panose="020B0604030504040204" pitchFamily="34" charset="0"/>
                <a:ea typeface="Verdana" panose="020B0604030504040204" pitchFamily="34" charset="0"/>
                <a:cs typeface="Josefin Sans"/>
                <a:sym typeface="Josefin Sans"/>
              </a:rPr>
              <a:t> </a:t>
            </a:r>
            <a:endParaRPr sz="8000" dirty="0">
              <a:latin typeface="Verdana" panose="020B0604030504040204" pitchFamily="34" charset="0"/>
              <a:ea typeface="Verdana" panose="020B0604030504040204" pitchFamily="34" charset="0"/>
              <a:cs typeface="Josefin Sans"/>
              <a:sym typeface="Josefin Sans"/>
            </a:endParaRPr>
          </a:p>
          <a:p>
            <a:pPr marL="0" lvl="0" indent="0" algn="l" rtl="0">
              <a:lnSpc>
                <a:spcPct val="100000"/>
              </a:lnSpc>
              <a:spcBef>
                <a:spcPts val="360"/>
              </a:spcBef>
              <a:spcAft>
                <a:spcPts val="0"/>
              </a:spcAft>
              <a:buSzPct val="100000"/>
              <a:buNone/>
            </a:pPr>
            <a:r>
              <a:rPr lang="en-US" sz="8000" b="1" dirty="0">
                <a:latin typeface="Verdana" panose="020B0604030504040204" pitchFamily="34" charset="0"/>
                <a:ea typeface="Verdana" panose="020B0604030504040204" pitchFamily="34" charset="0"/>
                <a:cs typeface="Josefin Sans"/>
                <a:sym typeface="Josefin Sans"/>
              </a:rPr>
              <a:t>VIRGINIA’S DEFINITION OF SOCIAL EMOTIONAL LEARNING</a:t>
            </a:r>
            <a:endParaRPr sz="8000" b="1" dirty="0">
              <a:latin typeface="Verdana" panose="020B0604030504040204" pitchFamily="34" charset="0"/>
              <a:ea typeface="Verdana" panose="020B0604030504040204" pitchFamily="34" charset="0"/>
              <a:cs typeface="Josefin Sans"/>
              <a:sym typeface="Josefin Sans"/>
            </a:endParaRPr>
          </a:p>
          <a:p>
            <a:pPr marL="457200" lvl="0" indent="0" algn="l" rtl="0">
              <a:lnSpc>
                <a:spcPct val="100000"/>
              </a:lnSpc>
              <a:spcBef>
                <a:spcPts val="360"/>
              </a:spcBef>
              <a:spcAft>
                <a:spcPts val="0"/>
              </a:spcAft>
              <a:buSzPct val="100000"/>
              <a:buNone/>
            </a:pPr>
            <a:endParaRPr sz="8000" dirty="0">
              <a:latin typeface="Verdana" panose="020B0604030504040204" pitchFamily="34" charset="0"/>
              <a:ea typeface="Verdana" panose="020B0604030504040204" pitchFamily="34" charset="0"/>
              <a:cs typeface="Josefin Sans"/>
              <a:sym typeface="Josefin Sans"/>
            </a:endParaRPr>
          </a:p>
          <a:p>
            <a:pPr marL="457200" lvl="0" indent="0" algn="l" rtl="0">
              <a:lnSpc>
                <a:spcPct val="100000"/>
              </a:lnSpc>
              <a:spcBef>
                <a:spcPts val="360"/>
              </a:spcBef>
              <a:spcAft>
                <a:spcPts val="0"/>
              </a:spcAft>
              <a:buSzPct val="100000"/>
              <a:buNone/>
            </a:pPr>
            <a:r>
              <a:rPr lang="en-US" sz="8000" dirty="0">
                <a:latin typeface="Verdana" panose="020B0604030504040204" pitchFamily="34" charset="0"/>
                <a:ea typeface="Verdana" panose="020B0604030504040204" pitchFamily="34" charset="0"/>
                <a:cs typeface="Josefin Sans"/>
                <a:sym typeface="Josefin Sans"/>
              </a:rPr>
              <a:t>Virginia defines social emotional learning as:</a:t>
            </a:r>
            <a:endParaRPr sz="8000" dirty="0">
              <a:latin typeface="Verdana" panose="020B0604030504040204" pitchFamily="34" charset="0"/>
              <a:ea typeface="Verdana" panose="020B0604030504040204" pitchFamily="34" charset="0"/>
              <a:cs typeface="Josefin Sans"/>
              <a:sym typeface="Josefin Sans"/>
            </a:endParaRPr>
          </a:p>
          <a:p>
            <a:pPr marL="457200" lvl="0" indent="0" algn="l" rtl="0">
              <a:lnSpc>
                <a:spcPct val="100000"/>
              </a:lnSpc>
              <a:spcBef>
                <a:spcPts val="360"/>
              </a:spcBef>
              <a:spcAft>
                <a:spcPts val="0"/>
              </a:spcAft>
              <a:buSzPct val="100000"/>
              <a:buNone/>
            </a:pPr>
            <a:endParaRPr sz="8000" dirty="0">
              <a:latin typeface="Verdana" panose="020B0604030504040204" pitchFamily="34" charset="0"/>
              <a:ea typeface="Verdana" panose="020B0604030504040204" pitchFamily="34" charset="0"/>
              <a:cs typeface="Josefin Sans"/>
              <a:sym typeface="Josefin Sans"/>
            </a:endParaRPr>
          </a:p>
          <a:p>
            <a:pPr marL="914400" lvl="0" indent="0" algn="l" rtl="0">
              <a:lnSpc>
                <a:spcPct val="100000"/>
              </a:lnSpc>
              <a:spcBef>
                <a:spcPts val="360"/>
              </a:spcBef>
              <a:spcAft>
                <a:spcPts val="0"/>
              </a:spcAft>
              <a:buSzPct val="100000"/>
              <a:buNone/>
            </a:pPr>
            <a:r>
              <a:rPr lang="en-US" sz="8000" i="1" dirty="0">
                <a:latin typeface="Verdana" panose="020B0604030504040204" pitchFamily="34" charset="0"/>
                <a:ea typeface="Verdana" panose="020B0604030504040204" pitchFamily="34" charset="0"/>
                <a:cs typeface="Josefin Sans"/>
                <a:sym typeface="Josefin Sans"/>
              </a:rPr>
              <a:t>“the process through which all young people and adults acquire and apply the knowledge, skills, and attitudes to develop healthy identities, manage emotions and achieve personal and collective goals, feel and show empathy for others, establish and maintain supportive relationships, and make responsible and caring decisions.”</a:t>
            </a:r>
            <a:endParaRPr sz="8000" i="1" dirty="0">
              <a:latin typeface="Verdana" panose="020B0604030504040204" pitchFamily="34" charset="0"/>
              <a:ea typeface="Verdana" panose="020B0604030504040204" pitchFamily="34" charset="0"/>
              <a:cs typeface="Josefin Sans"/>
              <a:sym typeface="Josefin Sans"/>
            </a:endParaRPr>
          </a:p>
          <a:p>
            <a:pPr marL="457200" lvl="0" indent="0" algn="l" rtl="0">
              <a:lnSpc>
                <a:spcPct val="100000"/>
              </a:lnSpc>
              <a:spcBef>
                <a:spcPts val="360"/>
              </a:spcBef>
              <a:spcAft>
                <a:spcPts val="0"/>
              </a:spcAft>
              <a:buSzPct val="100000"/>
              <a:buNone/>
            </a:pPr>
            <a:endParaRPr sz="7200" dirty="0">
              <a:latin typeface="Josefin Sans"/>
              <a:ea typeface="Josefin Sans"/>
              <a:cs typeface="Josefin Sans"/>
              <a:sym typeface="Josefin Sans"/>
            </a:endParaRPr>
          </a:p>
          <a:p>
            <a:pPr marL="0" lvl="0" indent="0" algn="l" rtl="0">
              <a:lnSpc>
                <a:spcPct val="115000"/>
              </a:lnSpc>
              <a:spcBef>
                <a:spcPts val="0"/>
              </a:spcBef>
              <a:spcAft>
                <a:spcPts val="0"/>
              </a:spcAft>
              <a:buClr>
                <a:schemeClr val="dk1"/>
              </a:buClr>
              <a:buSzPct val="61111"/>
              <a:buNone/>
            </a:pPr>
            <a:endParaRPr sz="1800" dirty="0">
              <a:latin typeface="Josefin Sans"/>
              <a:ea typeface="Josefin Sans"/>
              <a:cs typeface="Josefin Sans"/>
              <a:sym typeface="Josefin Sans"/>
            </a:endParaRPr>
          </a:p>
          <a:p>
            <a:pPr marL="0" lvl="0" indent="0" algn="l" rtl="0">
              <a:lnSpc>
                <a:spcPct val="115000"/>
              </a:lnSpc>
              <a:spcBef>
                <a:spcPts val="0"/>
              </a:spcBef>
              <a:spcAft>
                <a:spcPts val="0"/>
              </a:spcAft>
              <a:buClr>
                <a:schemeClr val="dk1"/>
              </a:buClr>
              <a:buSzPct val="61111"/>
              <a:buNone/>
            </a:pPr>
            <a:endParaRPr sz="1800" dirty="0">
              <a:latin typeface="Josefin Sans"/>
              <a:ea typeface="Josefin Sans"/>
              <a:cs typeface="Josefin Sans"/>
              <a:sym typeface="Josefin Sans"/>
            </a:endParaRPr>
          </a:p>
          <a:p>
            <a:pPr marL="0" lvl="0" indent="0" algn="l" rtl="0">
              <a:lnSpc>
                <a:spcPct val="115000"/>
              </a:lnSpc>
              <a:spcBef>
                <a:spcPts val="0"/>
              </a:spcBef>
              <a:spcAft>
                <a:spcPts val="0"/>
              </a:spcAft>
              <a:buClr>
                <a:schemeClr val="dk1"/>
              </a:buClr>
              <a:buSzPct val="61111"/>
              <a:buNone/>
            </a:pPr>
            <a:endParaRPr sz="1800" dirty="0">
              <a:latin typeface="Josefin Sans"/>
              <a:ea typeface="Josefin Sans"/>
              <a:cs typeface="Josefin Sans"/>
              <a:sym typeface="Josefin San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206"/>
        <p:cNvGrpSpPr/>
        <p:nvPr/>
      </p:nvGrpSpPr>
      <p:grpSpPr>
        <a:xfrm>
          <a:off x="0" y="0"/>
          <a:ext cx="0" cy="0"/>
          <a:chOff x="0" y="0"/>
          <a:chExt cx="0" cy="0"/>
        </a:xfrm>
      </p:grpSpPr>
      <p:sp>
        <p:nvSpPr>
          <p:cNvPr id="207" name="Google Shape;207;g89e13cb5c6_0_6"/>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In person training</a:t>
            </a:r>
            <a:endParaRPr/>
          </a:p>
          <a:p>
            <a:pPr marL="457200" lvl="0" indent="-342900" algn="l" rtl="0">
              <a:lnSpc>
                <a:spcPct val="100000"/>
              </a:lnSpc>
              <a:spcBef>
                <a:spcPts val="0"/>
              </a:spcBef>
              <a:spcAft>
                <a:spcPts val="0"/>
              </a:spcAft>
              <a:buSzPts val="1800"/>
              <a:buChar char="●"/>
            </a:pPr>
            <a:r>
              <a:rPr lang="en-US"/>
              <a:t>Presenter notes and information</a:t>
            </a:r>
            <a:endParaRPr/>
          </a:p>
        </p:txBody>
      </p:sp>
      <p:sp>
        <p:nvSpPr>
          <p:cNvPr id="208" name="Google Shape;208;g89e13cb5c6_0_6"/>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#2</a:t>
            </a:r>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ec300b9586_0_209"/>
          <p:cNvSpPr txBox="1">
            <a:spLocks noGrp="1"/>
          </p:cNvSpPr>
          <p:nvPr>
            <p:ph type="body" idx="1"/>
          </p:nvPr>
        </p:nvSpPr>
        <p:spPr>
          <a:xfrm>
            <a:off x="457200" y="1600200"/>
            <a:ext cx="8229600" cy="3088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Font typeface="Arial"/>
              <a:buNone/>
            </a:pPr>
            <a:endParaRPr sz="2000"/>
          </a:p>
          <a:p>
            <a:pPr marL="457200" lvl="0" indent="-381000" algn="l" rtl="0">
              <a:spcBef>
                <a:spcPts val="0"/>
              </a:spcBef>
              <a:spcAft>
                <a:spcPts val="0"/>
              </a:spcAft>
              <a:buSzPts val="2400"/>
              <a:buFont typeface="Verdana"/>
              <a:buChar char="●"/>
            </a:pPr>
            <a:r>
              <a:rPr lang="en-US" sz="2400"/>
              <a:t>Review and discuss the VDOE vision and definition as a team.</a:t>
            </a:r>
            <a:endParaRPr sz="2400"/>
          </a:p>
          <a:p>
            <a:pPr marL="0" lvl="0" indent="0" algn="l" rtl="0">
              <a:spcBef>
                <a:spcPts val="0"/>
              </a:spcBef>
              <a:spcAft>
                <a:spcPts val="0"/>
              </a:spcAft>
              <a:buClr>
                <a:schemeClr val="dk1"/>
              </a:buClr>
              <a:buSzPts val="2000"/>
              <a:buFont typeface="Arial"/>
              <a:buNone/>
            </a:pPr>
            <a:endParaRPr sz="2400"/>
          </a:p>
          <a:p>
            <a:pPr marL="457200" lvl="0" indent="-381000" algn="l" rtl="0">
              <a:spcBef>
                <a:spcPts val="0"/>
              </a:spcBef>
              <a:spcAft>
                <a:spcPts val="0"/>
              </a:spcAft>
              <a:buSzPts val="2400"/>
              <a:buFont typeface="Verdana"/>
              <a:buChar char="●"/>
            </a:pPr>
            <a:r>
              <a:rPr lang="en-US" sz="2400"/>
              <a:t>What resonates with you?</a:t>
            </a:r>
            <a:endParaRPr sz="2400"/>
          </a:p>
          <a:p>
            <a:pPr marL="0" lvl="0" indent="0" algn="l" rtl="0">
              <a:spcBef>
                <a:spcPts val="0"/>
              </a:spcBef>
              <a:spcAft>
                <a:spcPts val="0"/>
              </a:spcAft>
              <a:buClr>
                <a:schemeClr val="dk1"/>
              </a:buClr>
              <a:buSzPts val="2000"/>
              <a:buFont typeface="Arial"/>
              <a:buNone/>
            </a:pPr>
            <a:endParaRPr sz="2400"/>
          </a:p>
          <a:p>
            <a:pPr marL="457200" lvl="0" indent="-381000" algn="l" rtl="0">
              <a:spcBef>
                <a:spcPts val="0"/>
              </a:spcBef>
              <a:spcAft>
                <a:spcPts val="0"/>
              </a:spcAft>
              <a:buSzPts val="2400"/>
              <a:buFont typeface="Verdana"/>
              <a:buChar char="●"/>
            </a:pPr>
            <a:r>
              <a:rPr lang="en-US" sz="2400"/>
              <a:t>What are you still curious about?</a:t>
            </a:r>
            <a:endParaRPr sz="2400"/>
          </a:p>
          <a:p>
            <a:pPr marL="0" lvl="0" indent="0" algn="l" rtl="0">
              <a:spcBef>
                <a:spcPts val="360"/>
              </a:spcBef>
              <a:spcAft>
                <a:spcPts val="0"/>
              </a:spcAft>
              <a:buNone/>
            </a:pPr>
            <a:endParaRPr sz="2400"/>
          </a:p>
        </p:txBody>
      </p:sp>
      <p:sp>
        <p:nvSpPr>
          <p:cNvPr id="364" name="Google Shape;364;gec300b9586_0_209"/>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dk1"/>
                </a:solidFill>
              </a:rPr>
              <a:t>Group Discussion</a:t>
            </a:r>
            <a:endParaRPr>
              <a:solidFill>
                <a:schemeClr val="dk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78" name="Google Shape;378;gec300b9586_0_238"/>
          <p:cNvSpPr txBox="1"/>
          <p:nvPr/>
        </p:nvSpPr>
        <p:spPr>
          <a:xfrm>
            <a:off x="152400" y="6454650"/>
            <a:ext cx="8058000" cy="237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sng" strike="noStrike" cap="none">
                <a:solidFill>
                  <a:schemeClr val="hlink"/>
                </a:solidFill>
                <a:latin typeface="Verdana"/>
                <a:ea typeface="Verdana"/>
                <a:cs typeface="Verdana"/>
                <a:sym typeface="Verdana"/>
                <a:hlinkClick r:id="rId3"/>
              </a:rPr>
              <a:t>https://www.pbis.org/Common/Cms/files/pbisresources/TeachingSocialEmotionalCompetenciesWithinAPBISFramework.pdf</a:t>
            </a:r>
            <a:r>
              <a:rPr lang="en-US" sz="1000" b="0" i="0" u="none" strike="noStrike" cap="none">
                <a:solidFill>
                  <a:srgbClr val="000000"/>
                </a:solidFill>
                <a:latin typeface="Verdana"/>
                <a:ea typeface="Verdana"/>
                <a:cs typeface="Verdana"/>
                <a:sym typeface="Verdana"/>
              </a:rPr>
              <a:t> </a:t>
            </a:r>
            <a:endParaRPr sz="1000" b="0" i="0" u="none" strike="noStrike" cap="none">
              <a:solidFill>
                <a:srgbClr val="000000"/>
              </a:solidFill>
              <a:latin typeface="Verdana"/>
              <a:ea typeface="Verdana"/>
              <a:cs typeface="Verdana"/>
              <a:sym typeface="Verdana"/>
            </a:endParaRPr>
          </a:p>
        </p:txBody>
      </p:sp>
      <p:sp>
        <p:nvSpPr>
          <p:cNvPr id="370" name="Google Shape;370;gec300b9586_0_238" title="Graphic"/>
          <p:cNvSpPr/>
          <p:nvPr/>
        </p:nvSpPr>
        <p:spPr>
          <a:xfrm>
            <a:off x="3041300" y="2524750"/>
            <a:ext cx="2704500" cy="2680500"/>
          </a:xfrm>
          <a:prstGeom prst="ellipse">
            <a:avLst/>
          </a:prstGeom>
          <a:noFill/>
          <a:ln w="114300"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Times New Roman"/>
              <a:ea typeface="Times New Roman"/>
              <a:cs typeface="Times New Roman"/>
              <a:sym typeface="Times New Roman"/>
            </a:endParaRPr>
          </a:p>
        </p:txBody>
      </p:sp>
      <p:sp>
        <p:nvSpPr>
          <p:cNvPr id="371" name="Google Shape;371;gec300b9586_0_238" title="circle"/>
          <p:cNvSpPr/>
          <p:nvPr/>
        </p:nvSpPr>
        <p:spPr>
          <a:xfrm>
            <a:off x="3354275" y="3086100"/>
            <a:ext cx="1158300" cy="1143000"/>
          </a:xfrm>
          <a:prstGeom prst="ellipse">
            <a:avLst/>
          </a:prstGeom>
          <a:noFill/>
          <a:ln w="76200"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gec300b9586_0_238" title="Circle"/>
          <p:cNvSpPr/>
          <p:nvPr/>
        </p:nvSpPr>
        <p:spPr>
          <a:xfrm>
            <a:off x="4314794" y="3086088"/>
            <a:ext cx="1158300" cy="1143000"/>
          </a:xfrm>
          <a:prstGeom prst="ellipse">
            <a:avLst/>
          </a:prstGeom>
          <a:noFill/>
          <a:ln w="762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gec300b9586_0_238" title="Circle"/>
          <p:cNvSpPr/>
          <p:nvPr/>
        </p:nvSpPr>
        <p:spPr>
          <a:xfrm>
            <a:off x="3752600" y="3714975"/>
            <a:ext cx="1232100" cy="1143000"/>
          </a:xfrm>
          <a:prstGeom prst="ellipse">
            <a:avLst/>
          </a:prstGeom>
          <a:noFill/>
          <a:ln w="7620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FF"/>
              </a:solidFill>
              <a:latin typeface="Arial"/>
              <a:ea typeface="Arial"/>
              <a:cs typeface="Arial"/>
              <a:sym typeface="Arial"/>
            </a:endParaRPr>
          </a:p>
        </p:txBody>
      </p:sp>
      <p:sp>
        <p:nvSpPr>
          <p:cNvPr id="375" name="Google Shape;375;gec300b9586_0_238"/>
          <p:cNvSpPr/>
          <p:nvPr/>
        </p:nvSpPr>
        <p:spPr>
          <a:xfrm>
            <a:off x="5060825" y="2601600"/>
            <a:ext cx="3708900" cy="2680500"/>
          </a:xfrm>
          <a:prstGeom prst="leftArrowCallout">
            <a:avLst>
              <a:gd name="adj1" fmla="val 46858"/>
              <a:gd name="adj2" fmla="val 23138"/>
              <a:gd name="adj3" fmla="val 39278"/>
              <a:gd name="adj4" fmla="val 71613"/>
            </a:avLst>
          </a:prstGeom>
          <a:solidFill>
            <a:srgbClr val="FCE5CD"/>
          </a:solidFill>
          <a:ln w="762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DATA</a:t>
            </a:r>
            <a:endParaRPr sz="2400" b="1"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Expand the data that teams use to identify which skills to teach</a:t>
            </a:r>
            <a:endParaRPr sz="2400" b="0" i="0" u="none" strike="noStrike" cap="none">
              <a:solidFill>
                <a:srgbClr val="000000"/>
              </a:solidFill>
              <a:latin typeface="Verdana"/>
              <a:ea typeface="Verdana"/>
              <a:cs typeface="Verdana"/>
              <a:sym typeface="Verdana"/>
            </a:endParaRPr>
          </a:p>
        </p:txBody>
      </p:sp>
      <p:sp>
        <p:nvSpPr>
          <p:cNvPr id="376" name="Google Shape;376;gec300b9586_0_238"/>
          <p:cNvSpPr/>
          <p:nvPr/>
        </p:nvSpPr>
        <p:spPr>
          <a:xfrm>
            <a:off x="1402775" y="4782450"/>
            <a:ext cx="5922900" cy="1672200"/>
          </a:xfrm>
          <a:prstGeom prst="upArrowCallout">
            <a:avLst>
              <a:gd name="adj1" fmla="val 51608"/>
              <a:gd name="adj2" fmla="val 25804"/>
              <a:gd name="adj3" fmla="val 33004"/>
              <a:gd name="adj4" fmla="val 66996"/>
            </a:avLst>
          </a:prstGeom>
          <a:solidFill>
            <a:srgbClr val="C9DAF8"/>
          </a:solidFill>
          <a:ln w="762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PRACTICES</a:t>
            </a:r>
            <a:endParaRPr sz="2400" b="1"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Teach SEL Competencies using VTSS Instructional Systems</a:t>
            </a:r>
            <a:endParaRPr sz="2400" b="0" i="0" u="none" strike="noStrike" cap="none">
              <a:solidFill>
                <a:srgbClr val="000000"/>
              </a:solidFill>
              <a:latin typeface="Verdana"/>
              <a:ea typeface="Verdana"/>
              <a:cs typeface="Verdana"/>
              <a:sym typeface="Verdana"/>
            </a:endParaRPr>
          </a:p>
        </p:txBody>
      </p:sp>
      <p:sp>
        <p:nvSpPr>
          <p:cNvPr id="377" name="Google Shape;377;gec300b9586_0_238"/>
          <p:cNvSpPr/>
          <p:nvPr/>
        </p:nvSpPr>
        <p:spPr>
          <a:xfrm>
            <a:off x="262175" y="2615425"/>
            <a:ext cx="3414300" cy="2680500"/>
          </a:xfrm>
          <a:prstGeom prst="rightArrowCallout">
            <a:avLst>
              <a:gd name="adj1" fmla="val 48740"/>
              <a:gd name="adj2" fmla="val 24117"/>
              <a:gd name="adj3" fmla="val 28554"/>
              <a:gd name="adj4" fmla="val 76825"/>
            </a:avLst>
          </a:prstGeom>
          <a:solidFill>
            <a:srgbClr val="D9EAD3"/>
          </a:solidFill>
          <a:ln w="762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SYSTEMS</a:t>
            </a:r>
            <a:endParaRPr sz="2400" b="0"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Promote adult wellness by creating a nurturing environment</a:t>
            </a:r>
            <a:endParaRPr sz="2400" b="0" i="0" u="none" strike="noStrike" cap="none">
              <a:solidFill>
                <a:srgbClr val="000000"/>
              </a:solidFill>
              <a:latin typeface="Verdana"/>
              <a:ea typeface="Verdana"/>
              <a:cs typeface="Verdana"/>
              <a:sym typeface="Verdana"/>
            </a:endParaRPr>
          </a:p>
        </p:txBody>
      </p:sp>
      <p:sp>
        <p:nvSpPr>
          <p:cNvPr id="379" name="Google Shape;379;gec300b9586_0_238"/>
          <p:cNvSpPr txBox="1"/>
          <p:nvPr/>
        </p:nvSpPr>
        <p:spPr>
          <a:xfrm>
            <a:off x="3041300" y="1610850"/>
            <a:ext cx="2704500" cy="725400"/>
          </a:xfrm>
          <a:prstGeom prst="rect">
            <a:avLst/>
          </a:prstGeom>
          <a:noFill/>
          <a:ln w="114300"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OUTCOMES</a:t>
            </a:r>
            <a:endParaRPr sz="2400" b="1" i="0" u="none" strike="noStrike" cap="none">
              <a:solidFill>
                <a:srgbClr val="000000"/>
              </a:solidFill>
              <a:latin typeface="Verdana"/>
              <a:ea typeface="Verdana"/>
              <a:cs typeface="Verdana"/>
              <a:sym typeface="Verdana"/>
            </a:endParaRPr>
          </a:p>
        </p:txBody>
      </p:sp>
      <p:sp>
        <p:nvSpPr>
          <p:cNvPr id="369" name="Google Shape;369;gec300b9586_0_238"/>
          <p:cNvSpPr txBox="1">
            <a:spLocks noGrp="1"/>
          </p:cNvSpPr>
          <p:nvPr>
            <p:ph type="title"/>
          </p:nvPr>
        </p:nvSpPr>
        <p:spPr>
          <a:xfrm>
            <a:off x="228600" y="228600"/>
            <a:ext cx="8686800" cy="1143000"/>
          </a:xfrm>
          <a:prstGeom prst="rect">
            <a:avLst/>
          </a:prstGeom>
          <a:solidFill>
            <a:srgbClr val="A9DCF2">
              <a:alpha val="66270"/>
            </a:srgbClr>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000"/>
              <a:buNone/>
            </a:pPr>
            <a:r>
              <a:rPr lang="en-US">
                <a:solidFill>
                  <a:srgbClr val="000000"/>
                </a:solidFill>
                <a:latin typeface="Verdana"/>
                <a:ea typeface="Verdana"/>
                <a:cs typeface="Verdana"/>
                <a:sym typeface="Verdana"/>
              </a:rPr>
              <a:t>VTSS Implementation Logic</a:t>
            </a:r>
            <a:endParaRPr>
              <a:solidFill>
                <a:srgbClr val="000000"/>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7" name="Google Shape;387;gec300b9586_0_439" title="Tiers Graphic"/>
          <p:cNvPicPr preferRelativeResize="0"/>
          <p:nvPr/>
        </p:nvPicPr>
        <p:blipFill rotWithShape="1">
          <a:blip r:embed="rId3">
            <a:alphaModFix/>
          </a:blip>
          <a:srcRect/>
          <a:stretch/>
        </p:blipFill>
        <p:spPr>
          <a:xfrm>
            <a:off x="270400" y="2084574"/>
            <a:ext cx="4567400" cy="4375150"/>
          </a:xfrm>
          <a:prstGeom prst="rect">
            <a:avLst/>
          </a:prstGeom>
          <a:noFill/>
          <a:ln>
            <a:noFill/>
          </a:ln>
        </p:spPr>
      </p:pic>
      <p:sp>
        <p:nvSpPr>
          <p:cNvPr id="389" name="Google Shape;389;gec300b9586_0_439" title="Arrow"/>
          <p:cNvSpPr/>
          <p:nvPr/>
        </p:nvSpPr>
        <p:spPr>
          <a:xfrm rot="-9791354">
            <a:off x="3616339" y="5215568"/>
            <a:ext cx="1077758" cy="652769"/>
          </a:xfrm>
          <a:prstGeom prst="right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gec300b9586_0_439"/>
          <p:cNvSpPr txBox="1"/>
          <p:nvPr/>
        </p:nvSpPr>
        <p:spPr>
          <a:xfrm>
            <a:off x="4837800" y="1678925"/>
            <a:ext cx="4306200" cy="478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rgbClr val="000000"/>
                </a:solidFill>
                <a:latin typeface="Verdana"/>
                <a:ea typeface="Verdana"/>
                <a:cs typeface="Verdana"/>
                <a:sym typeface="Verdana"/>
              </a:rPr>
              <a:t>Tier 3 for a </a:t>
            </a:r>
            <a:r>
              <a:rPr lang="en-US" sz="3000" b="0" i="1" u="none" strike="noStrike" cap="none">
                <a:solidFill>
                  <a:srgbClr val="000000"/>
                </a:solidFill>
                <a:latin typeface="Verdana"/>
                <a:ea typeface="Verdana"/>
                <a:cs typeface="Verdana"/>
                <a:sym typeface="Verdana"/>
              </a:rPr>
              <a:t>Few</a:t>
            </a:r>
            <a:r>
              <a:rPr lang="en-US" sz="3000" b="0" i="0" u="none" strike="noStrike" cap="none">
                <a:solidFill>
                  <a:srgbClr val="000000"/>
                </a:solidFill>
                <a:latin typeface="Verdana"/>
                <a:ea typeface="Verdana"/>
                <a:cs typeface="Verdana"/>
                <a:sym typeface="Verdana"/>
              </a:rPr>
              <a:t>: Intensive, Individualized</a:t>
            </a:r>
            <a:endParaRPr sz="30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rgbClr val="000000"/>
                </a:solidFill>
                <a:latin typeface="Verdana"/>
                <a:ea typeface="Verdana"/>
                <a:cs typeface="Verdana"/>
                <a:sym typeface="Verdana"/>
              </a:rPr>
              <a:t>Tier 2 for </a:t>
            </a:r>
            <a:r>
              <a:rPr lang="en-US" sz="3000" b="0" i="1" u="none" strike="noStrike" cap="none">
                <a:solidFill>
                  <a:srgbClr val="000000"/>
                </a:solidFill>
                <a:latin typeface="Verdana"/>
                <a:ea typeface="Verdana"/>
                <a:cs typeface="Verdana"/>
                <a:sym typeface="Verdana"/>
              </a:rPr>
              <a:t>Some</a:t>
            </a:r>
            <a:r>
              <a:rPr lang="en-US" sz="3000" b="0" i="0" u="none" strike="noStrike" cap="none">
                <a:solidFill>
                  <a:srgbClr val="000000"/>
                </a:solidFill>
                <a:latin typeface="Verdana"/>
                <a:ea typeface="Verdana"/>
                <a:cs typeface="Verdana"/>
                <a:sym typeface="Verdana"/>
              </a:rPr>
              <a:t>: Targeted for Small Groups</a:t>
            </a:r>
            <a:endParaRPr sz="30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rgbClr val="000000"/>
                </a:solidFill>
                <a:latin typeface="Verdana"/>
                <a:ea typeface="Verdana"/>
                <a:cs typeface="Verdana"/>
                <a:sym typeface="Verdana"/>
              </a:rPr>
              <a:t>Tier I for </a:t>
            </a:r>
            <a:r>
              <a:rPr lang="en-US" sz="3000" b="0" i="1" u="none" strike="noStrike" cap="none">
                <a:solidFill>
                  <a:srgbClr val="000000"/>
                </a:solidFill>
                <a:latin typeface="Verdana"/>
                <a:ea typeface="Verdana"/>
                <a:cs typeface="Verdana"/>
                <a:sym typeface="Verdana"/>
              </a:rPr>
              <a:t>All</a:t>
            </a:r>
            <a:r>
              <a:rPr lang="en-US" sz="3000" b="0" i="0" u="none" strike="noStrike" cap="none">
                <a:solidFill>
                  <a:srgbClr val="000000"/>
                </a:solidFill>
                <a:latin typeface="Verdana"/>
                <a:ea typeface="Verdana"/>
                <a:cs typeface="Verdana"/>
                <a:sym typeface="Verdana"/>
              </a:rPr>
              <a:t>: Core/Universal</a:t>
            </a:r>
            <a:endParaRPr sz="3000" b="0" i="0" u="none" strike="noStrike" cap="none">
              <a:solidFill>
                <a:srgbClr val="000000"/>
              </a:solidFill>
              <a:latin typeface="Verdana"/>
              <a:ea typeface="Verdana"/>
              <a:cs typeface="Verdana"/>
              <a:sym typeface="Verdana"/>
            </a:endParaRPr>
          </a:p>
        </p:txBody>
      </p:sp>
      <p:sp>
        <p:nvSpPr>
          <p:cNvPr id="386" name="Google Shape;386;gec300b9586_0_439"/>
          <p:cNvSpPr txBox="1">
            <a:spLocks noGrp="1"/>
          </p:cNvSpPr>
          <p:nvPr>
            <p:ph type="title"/>
          </p:nvPr>
        </p:nvSpPr>
        <p:spPr>
          <a:xfrm>
            <a:off x="457200" y="141838"/>
            <a:ext cx="8229600" cy="1143000"/>
          </a:xfrm>
          <a:prstGeom prst="rect">
            <a:avLst/>
          </a:prstGeom>
          <a:solidFill>
            <a:srgbClr val="A9DCF2">
              <a:alpha val="66270"/>
            </a:srgbClr>
          </a:solidFill>
          <a:ln>
            <a:noFill/>
          </a:ln>
        </p:spPr>
        <p:txBody>
          <a:bodyPr spcFirstLastPara="1" wrap="square" lIns="91425" tIns="45700" rIns="91425" bIns="45700" anchor="ctr" anchorCtr="0">
            <a:noAutofit/>
          </a:bodyPr>
          <a:lstStyle/>
          <a:p>
            <a:pPr marL="0" lvl="0" indent="0" algn="l" rtl="0">
              <a:spcBef>
                <a:spcPts val="360"/>
              </a:spcBef>
              <a:spcAft>
                <a:spcPts val="0"/>
              </a:spcAft>
              <a:buClr>
                <a:schemeClr val="dk1"/>
              </a:buClr>
              <a:buSzPts val="1100"/>
              <a:buFont typeface="Arial"/>
              <a:buNone/>
            </a:pPr>
            <a:endParaRPr sz="3200"/>
          </a:p>
          <a:p>
            <a:pPr marL="0" lvl="0" indent="0" algn="ctr" rtl="0">
              <a:spcBef>
                <a:spcPts val="360"/>
              </a:spcBef>
              <a:spcAft>
                <a:spcPts val="0"/>
              </a:spcAft>
              <a:buClr>
                <a:schemeClr val="dk1"/>
              </a:buClr>
              <a:buSzPts val="1100"/>
              <a:buFont typeface="Arial"/>
              <a:buNone/>
            </a:pPr>
            <a:r>
              <a:rPr lang="en-US" sz="3200"/>
              <a:t>SEL is for EVERYONE</a:t>
            </a:r>
            <a:endParaRPr sz="3200"/>
          </a:p>
          <a:p>
            <a:pPr marL="0" lvl="0" indent="0" algn="ctr" rtl="0">
              <a:lnSpc>
                <a:spcPct val="100000"/>
              </a:lnSpc>
              <a:spcBef>
                <a:spcPts val="0"/>
              </a:spcBef>
              <a:spcAft>
                <a:spcPts val="0"/>
              </a:spcAft>
              <a:buClr>
                <a:srgbClr val="105775"/>
              </a:buClr>
              <a:buSzPts val="4000"/>
              <a:buFont typeface="Verdana"/>
              <a:buNone/>
            </a:pPr>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Google Shape;396;g8a2341ce69_0_212"/>
          <p:cNvSpPr txBox="1"/>
          <p:nvPr/>
        </p:nvSpPr>
        <p:spPr>
          <a:xfrm>
            <a:off x="514825" y="1593075"/>
            <a:ext cx="8229600" cy="35094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SzPts val="2400"/>
              <a:buFont typeface="Verdana"/>
              <a:buChar char="●"/>
            </a:pPr>
            <a:r>
              <a:rPr lang="en-US" sz="2400">
                <a:latin typeface="Verdana"/>
                <a:ea typeface="Verdana"/>
                <a:cs typeface="Verdana"/>
                <a:sym typeface="Verdana"/>
              </a:rPr>
              <a:t>Equity focused</a:t>
            </a:r>
            <a:endParaRPr sz="2400">
              <a:latin typeface="Verdana"/>
              <a:ea typeface="Verdana"/>
              <a:cs typeface="Verdana"/>
              <a:sym typeface="Verdana"/>
            </a:endParaRPr>
          </a:p>
          <a:p>
            <a:pPr marL="457200" lvl="0" indent="-381000" algn="l" rtl="0">
              <a:spcBef>
                <a:spcPts val="0"/>
              </a:spcBef>
              <a:spcAft>
                <a:spcPts val="0"/>
              </a:spcAft>
              <a:buSzPts val="2400"/>
              <a:buFont typeface="Verdana"/>
              <a:buChar char="●"/>
            </a:pPr>
            <a:r>
              <a:rPr lang="en-US" sz="2400">
                <a:latin typeface="Verdana"/>
                <a:ea typeface="Verdana"/>
                <a:cs typeface="Verdana"/>
                <a:sym typeface="Verdana"/>
              </a:rPr>
              <a:t>Builds individual and collective agency and resilience</a:t>
            </a:r>
            <a:endParaRPr sz="2400">
              <a:latin typeface="Verdana"/>
              <a:ea typeface="Verdana"/>
              <a:cs typeface="Verdana"/>
              <a:sym typeface="Verdana"/>
            </a:endParaRPr>
          </a:p>
          <a:p>
            <a:pPr marL="457200" lvl="0" indent="-381000" algn="l" rtl="0">
              <a:spcBef>
                <a:spcPts val="0"/>
              </a:spcBef>
              <a:spcAft>
                <a:spcPts val="0"/>
              </a:spcAft>
              <a:buSzPts val="2400"/>
              <a:buFont typeface="Verdana"/>
              <a:buChar char="●"/>
            </a:pPr>
            <a:r>
              <a:rPr lang="en-US" sz="2400">
                <a:latin typeface="Verdana"/>
                <a:ea typeface="Verdana"/>
                <a:cs typeface="Verdana"/>
                <a:sym typeface="Verdana"/>
              </a:rPr>
              <a:t>Supports systems change to transform structures of injustice amd to promote robust equity</a:t>
            </a:r>
            <a:endParaRPr sz="2400">
              <a:latin typeface="Verdana"/>
              <a:ea typeface="Verdana"/>
              <a:cs typeface="Verdana"/>
              <a:sym typeface="Verdana"/>
            </a:endParaRPr>
          </a:p>
          <a:p>
            <a:pPr marL="457200" lvl="0" indent="-381000" algn="l" rtl="0">
              <a:spcBef>
                <a:spcPts val="0"/>
              </a:spcBef>
              <a:spcAft>
                <a:spcPts val="0"/>
              </a:spcAft>
              <a:buSzPts val="2400"/>
              <a:buFont typeface="Verdana"/>
              <a:buChar char="●"/>
            </a:pPr>
            <a:r>
              <a:rPr lang="en-US" sz="2400">
                <a:latin typeface="Verdana"/>
                <a:ea typeface="Verdana"/>
                <a:cs typeface="Verdana"/>
                <a:sym typeface="Verdana"/>
              </a:rPr>
              <a:t>Supports and benefits from positive school climate, conditions for learning, and restorative practices</a:t>
            </a:r>
            <a:endParaRPr sz="2400">
              <a:latin typeface="Verdana"/>
              <a:ea typeface="Verdana"/>
              <a:cs typeface="Verdana"/>
              <a:sym typeface="Verdana"/>
            </a:endParaRPr>
          </a:p>
        </p:txBody>
      </p:sp>
      <p:sp>
        <p:nvSpPr>
          <p:cNvPr id="395" name="Google Shape;395;g8a2341ce69_0_212"/>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Integrated SEL and Trauma</a:t>
            </a:r>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3" name="Google Shape;403;gec300b9586_0_227"/>
          <p:cNvSpPr txBox="1"/>
          <p:nvPr/>
        </p:nvSpPr>
        <p:spPr>
          <a:xfrm>
            <a:off x="524200" y="1747275"/>
            <a:ext cx="8162700" cy="4202100"/>
          </a:xfrm>
          <a:prstGeom prst="rect">
            <a:avLst/>
          </a:prstGeom>
          <a:noFill/>
          <a:ln>
            <a:noFill/>
          </a:ln>
        </p:spPr>
        <p:txBody>
          <a:bodyPr spcFirstLastPara="1" wrap="square" lIns="91425" tIns="91425" rIns="91425" bIns="91425" anchor="t" anchorCtr="0">
            <a:spAutoFit/>
          </a:bodyPr>
          <a:lstStyle/>
          <a:p>
            <a:pPr marL="457200" lvl="0" indent="-412750" algn="l" rtl="0">
              <a:spcBef>
                <a:spcPts val="0"/>
              </a:spcBef>
              <a:spcAft>
                <a:spcPts val="0"/>
              </a:spcAft>
              <a:buSzPts val="2900"/>
              <a:buFont typeface="Verdana"/>
              <a:buChar char="●"/>
            </a:pPr>
            <a:r>
              <a:rPr lang="en-US" sz="2900">
                <a:latin typeface="Verdana"/>
                <a:ea typeface="Verdana"/>
                <a:cs typeface="Verdana"/>
                <a:sym typeface="Verdana"/>
              </a:rPr>
              <a:t>Adults reflect on their own SEL skills</a:t>
            </a:r>
            <a:endParaRPr sz="2900">
              <a:latin typeface="Verdana"/>
              <a:ea typeface="Verdana"/>
              <a:cs typeface="Verdana"/>
              <a:sym typeface="Verdana"/>
            </a:endParaRPr>
          </a:p>
          <a:p>
            <a:pPr marL="457200" lvl="0" indent="-412750" algn="l" rtl="0">
              <a:spcBef>
                <a:spcPts val="0"/>
              </a:spcBef>
              <a:spcAft>
                <a:spcPts val="0"/>
              </a:spcAft>
              <a:buSzPts val="2900"/>
              <a:buFont typeface="Verdana"/>
              <a:buChar char="●"/>
            </a:pPr>
            <a:r>
              <a:rPr lang="en-US" sz="2900">
                <a:latin typeface="Verdana"/>
                <a:ea typeface="Verdana"/>
                <a:cs typeface="Verdana"/>
                <a:sym typeface="Verdana"/>
              </a:rPr>
              <a:t>Support staff on developing capacity for supporting SEL (example: self-care)</a:t>
            </a:r>
            <a:endParaRPr sz="2900">
              <a:latin typeface="Verdana"/>
              <a:ea typeface="Verdana"/>
              <a:cs typeface="Verdana"/>
              <a:sym typeface="Verdana"/>
            </a:endParaRPr>
          </a:p>
          <a:p>
            <a:pPr marL="457200" lvl="0" indent="-412750" algn="l" rtl="0">
              <a:spcBef>
                <a:spcPts val="0"/>
              </a:spcBef>
              <a:spcAft>
                <a:spcPts val="0"/>
              </a:spcAft>
              <a:buSzPts val="2900"/>
              <a:buFont typeface="Verdana"/>
              <a:buChar char="●"/>
            </a:pPr>
            <a:r>
              <a:rPr lang="en-US" sz="2900">
                <a:latin typeface="Verdana"/>
                <a:ea typeface="Verdana"/>
                <a:cs typeface="Verdana"/>
                <a:sym typeface="Verdana"/>
              </a:rPr>
              <a:t>Set up structures to support staff’s professional development</a:t>
            </a:r>
            <a:endParaRPr sz="2900">
              <a:latin typeface="Verdana"/>
              <a:ea typeface="Verdana"/>
              <a:cs typeface="Verdana"/>
              <a:sym typeface="Verdana"/>
            </a:endParaRPr>
          </a:p>
          <a:p>
            <a:pPr marL="457200" lvl="0" indent="-412750" algn="l" rtl="0">
              <a:spcBef>
                <a:spcPts val="0"/>
              </a:spcBef>
              <a:spcAft>
                <a:spcPts val="0"/>
              </a:spcAft>
              <a:buSzPts val="2900"/>
              <a:buFont typeface="Verdana"/>
              <a:buChar char="●"/>
            </a:pPr>
            <a:r>
              <a:rPr lang="en-US" sz="2900">
                <a:latin typeface="Verdana"/>
                <a:ea typeface="Verdana"/>
                <a:cs typeface="Verdana"/>
                <a:sym typeface="Verdana"/>
              </a:rPr>
              <a:t>Model SEL competencies throughout school community with students, families, and community partners</a:t>
            </a:r>
            <a:endParaRPr sz="2900">
              <a:latin typeface="Verdana"/>
              <a:ea typeface="Verdana"/>
              <a:cs typeface="Verdana"/>
              <a:sym typeface="Verdana"/>
            </a:endParaRPr>
          </a:p>
          <a:p>
            <a:pPr marL="0" lvl="0" indent="0" algn="l" rtl="0">
              <a:spcBef>
                <a:spcPts val="0"/>
              </a:spcBef>
              <a:spcAft>
                <a:spcPts val="0"/>
              </a:spcAft>
              <a:buNone/>
            </a:pPr>
            <a:endParaRPr sz="2900">
              <a:latin typeface="Verdana"/>
              <a:ea typeface="Verdana"/>
              <a:cs typeface="Verdana"/>
              <a:sym typeface="Verdana"/>
            </a:endParaRPr>
          </a:p>
        </p:txBody>
      </p:sp>
      <p:sp>
        <p:nvSpPr>
          <p:cNvPr id="402" name="Google Shape;402;gec300b9586_0_227"/>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Focus on Adult SEL</a:t>
            </a:r>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10" name="Google Shape;410;ge876b91b36_0_2280" descr="5 Ways to Boost Motivation At Workplace | Techno FAQ"/>
          <p:cNvPicPr preferRelativeResize="0"/>
          <p:nvPr/>
        </p:nvPicPr>
        <p:blipFill rotWithShape="1">
          <a:blip r:embed="rId3">
            <a:alphaModFix/>
          </a:blip>
          <a:srcRect/>
          <a:stretch/>
        </p:blipFill>
        <p:spPr>
          <a:xfrm>
            <a:off x="2231472" y="3309503"/>
            <a:ext cx="4957895" cy="2828632"/>
          </a:xfrm>
          <a:prstGeom prst="rect">
            <a:avLst/>
          </a:prstGeom>
          <a:noFill/>
          <a:ln>
            <a:noFill/>
          </a:ln>
        </p:spPr>
      </p:pic>
      <p:sp>
        <p:nvSpPr>
          <p:cNvPr id="409" name="Google Shape;409;ge876b91b36_0_2280"/>
          <p:cNvSpPr/>
          <p:nvPr/>
        </p:nvSpPr>
        <p:spPr>
          <a:xfrm>
            <a:off x="302004" y="1677798"/>
            <a:ext cx="8613300" cy="24915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We want to move from a small number of staff delivering lessons to all staff providing opportunities to teach in all settings, all day. </a:t>
            </a:r>
            <a:endParaRPr sz="1400" b="0" i="0" u="none" strike="noStrike" cap="none">
              <a:solidFill>
                <a:srgbClr val="000000"/>
              </a:solidFill>
              <a:latin typeface="Arial"/>
              <a:ea typeface="Arial"/>
              <a:cs typeface="Arial"/>
              <a:sym typeface="Arial"/>
            </a:endParaRPr>
          </a:p>
        </p:txBody>
      </p:sp>
      <p:sp>
        <p:nvSpPr>
          <p:cNvPr id="408" name="Google Shape;408;ge876b91b36_0_2280"/>
          <p:cNvSpPr txBox="1">
            <a:spLocks noGrp="1"/>
          </p:cNvSpPr>
          <p:nvPr>
            <p:ph type="title"/>
          </p:nvPr>
        </p:nvSpPr>
        <p:spPr>
          <a:xfrm>
            <a:off x="228600" y="228600"/>
            <a:ext cx="8686800" cy="1143000"/>
          </a:xfrm>
          <a:prstGeom prst="rect">
            <a:avLst/>
          </a:prstGeom>
          <a:solidFill>
            <a:srgbClr val="A9DCF2">
              <a:alpha val="6627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solidFill>
                  <a:schemeClr val="dk1"/>
                </a:solidFill>
              </a:rPr>
              <a:t>School-wide Approach</a:t>
            </a:r>
            <a:endParaRPr>
              <a:solidFill>
                <a:schemeClr val="dk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e876b91b36_0_2084"/>
          <p:cNvSpPr txBox="1">
            <a:spLocks noGrp="1"/>
          </p:cNvSpPr>
          <p:nvPr>
            <p:ph type="body" idx="1"/>
          </p:nvPr>
        </p:nvSpPr>
        <p:spPr>
          <a:xfrm>
            <a:off x="123425" y="1456225"/>
            <a:ext cx="8563500" cy="52608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360"/>
              </a:spcBef>
              <a:spcAft>
                <a:spcPts val="0"/>
              </a:spcAft>
              <a:buSzPts val="2400"/>
              <a:buFont typeface="Verdana"/>
              <a:buChar char="●"/>
            </a:pPr>
            <a:r>
              <a:rPr lang="en-US" sz="2400"/>
              <a:t>Teaching and learning practices recognize that there are multiple viewpoints and multiple constructive ways to reach various situations.</a:t>
            </a:r>
            <a:endParaRPr sz="2400"/>
          </a:p>
          <a:p>
            <a:pPr marL="0" lvl="0" indent="0" algn="l" rtl="0">
              <a:lnSpc>
                <a:spcPct val="100000"/>
              </a:lnSpc>
              <a:spcBef>
                <a:spcPts val="360"/>
              </a:spcBef>
              <a:spcAft>
                <a:spcPts val="0"/>
              </a:spcAft>
              <a:buSzPts val="1800"/>
              <a:buNone/>
            </a:pPr>
            <a:endParaRPr sz="2400"/>
          </a:p>
          <a:p>
            <a:pPr marL="457200" lvl="0" indent="-381000" algn="l" rtl="0">
              <a:spcBef>
                <a:spcPts val="360"/>
              </a:spcBef>
              <a:spcAft>
                <a:spcPts val="0"/>
              </a:spcAft>
              <a:buClr>
                <a:srgbClr val="333333"/>
              </a:buClr>
              <a:buSzPts val="2400"/>
              <a:buFont typeface="Verdana"/>
              <a:buChar char="●"/>
            </a:pPr>
            <a:r>
              <a:rPr lang="en-US" sz="2400">
                <a:solidFill>
                  <a:srgbClr val="333333"/>
                </a:solidFill>
              </a:rPr>
              <a:t>Does not over-simplify what "appropriate" social and emotional responses are without exploring the complexities of social interactions. </a:t>
            </a:r>
            <a:endParaRPr sz="2400">
              <a:solidFill>
                <a:srgbClr val="333333"/>
              </a:solidFill>
            </a:endParaRPr>
          </a:p>
          <a:p>
            <a:pPr marL="457200" lvl="0" indent="0" algn="l" rtl="0">
              <a:spcBef>
                <a:spcPts val="360"/>
              </a:spcBef>
              <a:spcAft>
                <a:spcPts val="0"/>
              </a:spcAft>
              <a:buNone/>
            </a:pPr>
            <a:endParaRPr sz="2400">
              <a:solidFill>
                <a:srgbClr val="333333"/>
              </a:solidFill>
            </a:endParaRPr>
          </a:p>
          <a:p>
            <a:pPr marL="457200" lvl="0" indent="-381000" algn="l" rtl="0">
              <a:spcBef>
                <a:spcPts val="360"/>
              </a:spcBef>
              <a:spcAft>
                <a:spcPts val="0"/>
              </a:spcAft>
              <a:buClr>
                <a:srgbClr val="333333"/>
              </a:buClr>
              <a:buSzPts val="2400"/>
              <a:buFont typeface="Verdana"/>
              <a:buChar char="●"/>
            </a:pPr>
            <a:r>
              <a:rPr lang="en-US" sz="2400">
                <a:solidFill>
                  <a:srgbClr val="333333"/>
                </a:solidFill>
              </a:rPr>
              <a:t>Empowers students to constructively question inequitable treatment and make decisions that will move them towards growth and change. </a:t>
            </a:r>
            <a:endParaRPr/>
          </a:p>
          <a:p>
            <a:pPr marL="457200" lvl="0" indent="0" algn="l" rtl="0">
              <a:lnSpc>
                <a:spcPct val="100000"/>
              </a:lnSpc>
              <a:spcBef>
                <a:spcPts val="360"/>
              </a:spcBef>
              <a:spcAft>
                <a:spcPts val="0"/>
              </a:spcAft>
              <a:buNone/>
            </a:pPr>
            <a:endParaRPr sz="2400">
              <a:solidFill>
                <a:srgbClr val="333333"/>
              </a:solidFill>
            </a:endParaRPr>
          </a:p>
          <a:p>
            <a:pPr marL="457200" lvl="0" indent="0" algn="l" rtl="0">
              <a:lnSpc>
                <a:spcPct val="100000"/>
              </a:lnSpc>
              <a:spcBef>
                <a:spcPts val="360"/>
              </a:spcBef>
              <a:spcAft>
                <a:spcPts val="0"/>
              </a:spcAft>
              <a:buSzPts val="1800"/>
              <a:buNone/>
            </a:pPr>
            <a:endParaRPr sz="2400">
              <a:solidFill>
                <a:srgbClr val="333333"/>
              </a:solidFill>
            </a:endParaRPr>
          </a:p>
        </p:txBody>
      </p:sp>
      <p:sp>
        <p:nvSpPr>
          <p:cNvPr id="416" name="Google Shape;416;ge876b91b36_0_2084"/>
          <p:cNvSpPr txBox="1">
            <a:spLocks noGrp="1"/>
          </p:cNvSpPr>
          <p:nvPr>
            <p:ph type="title"/>
          </p:nvPr>
        </p:nvSpPr>
        <p:spPr>
          <a:xfrm>
            <a:off x="228600" y="228600"/>
            <a:ext cx="8686800" cy="1143000"/>
          </a:xfrm>
          <a:prstGeom prst="rect">
            <a:avLst/>
          </a:prstGeom>
          <a:solidFill>
            <a:srgbClr val="A9DCF2">
              <a:alpha val="6706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Culturally Responsive SEL Instruction</a:t>
            </a:r>
            <a:endParaRPr>
              <a:solidFill>
                <a:srgbClr val="0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e876b91b36_0_2472"/>
          <p:cNvSpPr txBox="1">
            <a:spLocks noGrp="1"/>
          </p:cNvSpPr>
          <p:nvPr>
            <p:ph type="title"/>
          </p:nvPr>
        </p:nvSpPr>
        <p:spPr>
          <a:xfrm>
            <a:off x="228600" y="228600"/>
            <a:ext cx="8686800" cy="1143000"/>
          </a:xfrm>
          <a:prstGeom prst="rect">
            <a:avLst/>
          </a:prstGeom>
          <a:solidFill>
            <a:srgbClr val="A9DCF2">
              <a:alpha val="6627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sz="3600">
                <a:solidFill>
                  <a:schemeClr val="dk1"/>
                </a:solidFill>
              </a:rPr>
              <a:t>How? …Same Process</a:t>
            </a:r>
            <a:endParaRPr>
              <a:solidFill>
                <a:schemeClr val="dk1"/>
              </a:solidFill>
            </a:endParaRPr>
          </a:p>
        </p:txBody>
      </p:sp>
      <p:grpSp>
        <p:nvGrpSpPr>
          <p:cNvPr id="423" name="Google Shape;423;ge876b91b36_0_2472" descr="Define, model, practice, monitor, adjust" title="Teaching Model"/>
          <p:cNvGrpSpPr/>
          <p:nvPr/>
        </p:nvGrpSpPr>
        <p:grpSpPr>
          <a:xfrm>
            <a:off x="2227866" y="1582880"/>
            <a:ext cx="4688225" cy="4525634"/>
            <a:chOff x="1770666" y="142"/>
            <a:chExt cx="4688225" cy="4525634"/>
          </a:xfrm>
        </p:grpSpPr>
        <p:sp>
          <p:nvSpPr>
            <p:cNvPr id="424" name="Google Shape;424;ge876b91b36_0_2472"/>
            <p:cNvSpPr/>
            <p:nvPr/>
          </p:nvSpPr>
          <p:spPr>
            <a:xfrm>
              <a:off x="3431678" y="142"/>
              <a:ext cx="1366200" cy="1366200"/>
            </a:xfrm>
            <a:prstGeom prst="ellipse">
              <a:avLst/>
            </a:prstGeom>
            <a:gradFill>
              <a:gsLst>
                <a:gs pos="0">
                  <a:srgbClr val="8AE395"/>
                </a:gs>
                <a:gs pos="100000">
                  <a:srgbClr val="B0FFBA"/>
                </a:gs>
              </a:gsLst>
              <a:lin ang="16200038" scaled="0"/>
            </a:gradFill>
            <a:ln w="28575" cap="flat" cmpd="sng">
              <a:solidFill>
                <a:srgbClr val="1D2A53"/>
              </a:solidFill>
              <a:prstDash val="solid"/>
              <a:round/>
              <a:headEnd type="none" w="sm" len="sm"/>
              <a:tailEnd type="none" w="sm" len="sm"/>
            </a:ln>
            <a:effectLst>
              <a:outerShdw blurRad="40000" dist="23000" dir="5400000" rotWithShape="0">
                <a:srgbClr val="000000">
                  <a:alpha val="3373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ge876b91b36_0_2472"/>
            <p:cNvSpPr txBox="1"/>
            <p:nvPr/>
          </p:nvSpPr>
          <p:spPr>
            <a:xfrm>
              <a:off x="3631760" y="200224"/>
              <a:ext cx="966000" cy="9660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rgbClr val="1D2A53"/>
                  </a:solidFill>
                  <a:latin typeface="Verdana"/>
                  <a:ea typeface="Verdana"/>
                  <a:cs typeface="Verdana"/>
                  <a:sym typeface="Verdana"/>
                </a:rPr>
                <a:t>DEFINE</a:t>
              </a:r>
              <a:endParaRPr sz="1200" b="0" i="0" u="none" strike="noStrike" cap="none">
                <a:solidFill>
                  <a:srgbClr val="000000"/>
                </a:solidFill>
                <a:latin typeface="Verdana"/>
                <a:ea typeface="Verdana"/>
                <a:cs typeface="Verdana"/>
                <a:sym typeface="Verdana"/>
              </a:endParaRPr>
            </a:p>
            <a:p>
              <a:pPr marL="0" marR="0" lvl="0" indent="0" algn="ctr" rtl="0">
                <a:lnSpc>
                  <a:spcPct val="90000"/>
                </a:lnSpc>
                <a:spcBef>
                  <a:spcPts val="630"/>
                </a:spcBef>
                <a:spcAft>
                  <a:spcPts val="0"/>
                </a:spcAft>
                <a:buClr>
                  <a:srgbClr val="000000"/>
                </a:buClr>
                <a:buSzPts val="1200"/>
                <a:buFont typeface="Arial"/>
                <a:buNone/>
              </a:pPr>
              <a:r>
                <a:rPr lang="en-US" sz="1200" b="0" i="0" u="none" strike="noStrike" cap="none">
                  <a:solidFill>
                    <a:srgbClr val="1D2A53"/>
                  </a:solidFill>
                  <a:latin typeface="Verdana"/>
                  <a:ea typeface="Verdana"/>
                  <a:cs typeface="Verdana"/>
                  <a:sym typeface="Verdana"/>
                </a:rPr>
                <a:t>(TELL)</a:t>
              </a:r>
              <a:endParaRPr sz="1200" b="0" i="0" u="none" strike="noStrike" cap="none">
                <a:solidFill>
                  <a:srgbClr val="1D2A53"/>
                </a:solidFill>
                <a:latin typeface="Verdana"/>
                <a:ea typeface="Verdana"/>
                <a:cs typeface="Verdana"/>
                <a:sym typeface="Verdana"/>
              </a:endParaRPr>
            </a:p>
            <a:p>
              <a:pPr marL="0" marR="0" lvl="0" indent="0" algn="ctr" rtl="0">
                <a:lnSpc>
                  <a:spcPct val="90000"/>
                </a:lnSpc>
                <a:spcBef>
                  <a:spcPts val="630"/>
                </a:spcBef>
                <a:spcAft>
                  <a:spcPts val="0"/>
                </a:spcAft>
                <a:buClr>
                  <a:srgbClr val="000000"/>
                </a:buClr>
                <a:buSzPts val="1200"/>
                <a:buFont typeface="Arial"/>
                <a:buNone/>
              </a:pPr>
              <a:r>
                <a:rPr lang="en-US" sz="1200" b="0" i="0" u="none" strike="noStrike" cap="none">
                  <a:solidFill>
                    <a:srgbClr val="1D2A53"/>
                  </a:solidFill>
                  <a:latin typeface="Verdana"/>
                  <a:ea typeface="Verdana"/>
                  <a:cs typeface="Verdana"/>
                  <a:sym typeface="Verdana"/>
                </a:rPr>
                <a:t>Simplify</a:t>
              </a:r>
              <a:endParaRPr sz="1200" b="0" i="0" u="none" strike="noStrike" cap="none">
                <a:solidFill>
                  <a:srgbClr val="000000"/>
                </a:solidFill>
                <a:latin typeface="Verdana"/>
                <a:ea typeface="Verdana"/>
                <a:cs typeface="Verdana"/>
                <a:sym typeface="Verdana"/>
              </a:endParaRPr>
            </a:p>
          </p:txBody>
        </p:sp>
        <p:sp>
          <p:nvSpPr>
            <p:cNvPr id="426" name="Google Shape;426;ge876b91b36_0_2472"/>
            <p:cNvSpPr/>
            <p:nvPr/>
          </p:nvSpPr>
          <p:spPr>
            <a:xfrm rot="2158935">
              <a:off x="4755044" y="1050036"/>
              <a:ext cx="364064" cy="460913"/>
            </a:xfrm>
            <a:prstGeom prst="rightArrow">
              <a:avLst>
                <a:gd name="adj1" fmla="val 60000"/>
                <a:gd name="adj2" fmla="val 50000"/>
              </a:avLst>
            </a:prstGeom>
            <a:solidFill>
              <a:srgbClr val="009944"/>
            </a:solidFill>
            <a:ln w="28575" cap="flat" cmpd="sng">
              <a:solidFill>
                <a:srgbClr val="1D2A53"/>
              </a:solidFill>
              <a:prstDash val="solid"/>
              <a:round/>
              <a:headEnd type="none" w="sm" len="sm"/>
              <a:tailEnd type="none" w="sm" len="sm"/>
            </a:ln>
            <a:effectLst>
              <a:outerShdw blurRad="40000" dist="23000" dir="5400000" rotWithShape="0">
                <a:srgbClr val="000000">
                  <a:alpha val="3373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ge876b91b36_0_2472"/>
            <p:cNvSpPr txBox="1"/>
            <p:nvPr/>
          </p:nvSpPr>
          <p:spPr>
            <a:xfrm rot="2159559">
              <a:off x="4765405" y="1110136"/>
              <a:ext cx="254730" cy="27663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3500"/>
                <a:buFont typeface="Arial"/>
                <a:buNone/>
              </a:pPr>
              <a:endParaRPr sz="3500" b="0" i="0" u="none" strike="noStrike" cap="none">
                <a:solidFill>
                  <a:schemeClr val="lt1"/>
                </a:solidFill>
                <a:latin typeface="Arial"/>
                <a:ea typeface="Arial"/>
                <a:cs typeface="Arial"/>
                <a:sym typeface="Arial"/>
              </a:endParaRPr>
            </a:p>
          </p:txBody>
        </p:sp>
        <p:sp>
          <p:nvSpPr>
            <p:cNvPr id="428" name="Google Shape;428;ge876b91b36_0_2472"/>
            <p:cNvSpPr/>
            <p:nvPr/>
          </p:nvSpPr>
          <p:spPr>
            <a:xfrm>
              <a:off x="5092691" y="1206939"/>
              <a:ext cx="1366200" cy="1366200"/>
            </a:xfrm>
            <a:prstGeom prst="ellipse">
              <a:avLst/>
            </a:prstGeom>
            <a:gradFill>
              <a:gsLst>
                <a:gs pos="0">
                  <a:srgbClr val="8AE395"/>
                </a:gs>
                <a:gs pos="100000">
                  <a:srgbClr val="B0FFBA"/>
                </a:gs>
              </a:gsLst>
              <a:lin ang="16200038" scaled="0"/>
            </a:gradFill>
            <a:ln w="28575" cap="flat" cmpd="sng">
              <a:solidFill>
                <a:srgbClr val="1D2A53"/>
              </a:solidFill>
              <a:prstDash val="solid"/>
              <a:round/>
              <a:headEnd type="none" w="sm" len="sm"/>
              <a:tailEnd type="none" w="sm" len="sm"/>
            </a:ln>
            <a:effectLst>
              <a:outerShdw blurRad="40000" dist="23000" dir="5400000" rotWithShape="0">
                <a:srgbClr val="000000">
                  <a:alpha val="3373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ge876b91b36_0_2472"/>
            <p:cNvSpPr txBox="1"/>
            <p:nvPr/>
          </p:nvSpPr>
          <p:spPr>
            <a:xfrm>
              <a:off x="5292773" y="1407021"/>
              <a:ext cx="966000" cy="9660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rgbClr val="1D2A53"/>
                  </a:solidFill>
                  <a:latin typeface="Verdana"/>
                  <a:ea typeface="Verdana"/>
                  <a:cs typeface="Verdana"/>
                  <a:sym typeface="Verdana"/>
                </a:rPr>
                <a:t>MODEL</a:t>
              </a:r>
              <a:endParaRPr sz="1200" b="0" i="0" u="none" strike="noStrike" cap="none">
                <a:solidFill>
                  <a:srgbClr val="000000"/>
                </a:solidFill>
                <a:latin typeface="Verdana"/>
                <a:ea typeface="Verdana"/>
                <a:cs typeface="Verdana"/>
                <a:sym typeface="Verdana"/>
              </a:endParaRPr>
            </a:p>
            <a:p>
              <a:pPr marL="0" marR="0" lvl="0" indent="0" algn="ctr" rtl="0">
                <a:lnSpc>
                  <a:spcPct val="90000"/>
                </a:lnSpc>
                <a:spcBef>
                  <a:spcPts val="560"/>
                </a:spcBef>
                <a:spcAft>
                  <a:spcPts val="0"/>
                </a:spcAft>
                <a:buClr>
                  <a:srgbClr val="000000"/>
                </a:buClr>
                <a:buSzPts val="1200"/>
                <a:buFont typeface="Arial"/>
                <a:buNone/>
              </a:pPr>
              <a:r>
                <a:rPr lang="en-US" sz="1200" b="0" i="0" u="none" strike="noStrike" cap="none">
                  <a:solidFill>
                    <a:srgbClr val="1D2A53"/>
                  </a:solidFill>
                  <a:latin typeface="Verdana"/>
                  <a:ea typeface="Verdana"/>
                  <a:cs typeface="Verdana"/>
                  <a:sym typeface="Verdana"/>
                </a:rPr>
                <a:t>(SHOW)</a:t>
              </a:r>
              <a:endParaRPr sz="1200" b="0" i="0" u="none" strike="noStrike" cap="none">
                <a:solidFill>
                  <a:srgbClr val="000000"/>
                </a:solidFill>
                <a:latin typeface="Verdana"/>
                <a:ea typeface="Verdana"/>
                <a:cs typeface="Verdana"/>
                <a:sym typeface="Verdana"/>
              </a:endParaRPr>
            </a:p>
          </p:txBody>
        </p:sp>
        <p:sp>
          <p:nvSpPr>
            <p:cNvPr id="430" name="Google Shape;430;ge876b91b36_0_2472"/>
            <p:cNvSpPr/>
            <p:nvPr/>
          </p:nvSpPr>
          <p:spPr>
            <a:xfrm rot="6480115">
              <a:off x="5279728" y="2625975"/>
              <a:ext cx="364020" cy="461168"/>
            </a:xfrm>
            <a:prstGeom prst="rightArrow">
              <a:avLst>
                <a:gd name="adj1" fmla="val 60000"/>
                <a:gd name="adj2" fmla="val 50000"/>
              </a:avLst>
            </a:prstGeom>
            <a:solidFill>
              <a:srgbClr val="009944"/>
            </a:solidFill>
            <a:ln w="28575" cap="flat" cmpd="sng">
              <a:solidFill>
                <a:srgbClr val="1D2A53"/>
              </a:solidFill>
              <a:prstDash val="solid"/>
              <a:round/>
              <a:headEnd type="none" w="sm" len="sm"/>
              <a:tailEnd type="none" w="sm" len="sm"/>
            </a:ln>
            <a:effectLst>
              <a:outerShdw blurRad="40000" dist="23000" dir="5400000" rotWithShape="0">
                <a:srgbClr val="000000">
                  <a:alpha val="3373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ge876b91b36_0_2472"/>
            <p:cNvSpPr txBox="1"/>
            <p:nvPr/>
          </p:nvSpPr>
          <p:spPr>
            <a:xfrm rot="-4322060">
              <a:off x="5351147" y="2666306"/>
              <a:ext cx="254825" cy="27664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3500"/>
                <a:buFont typeface="Arial"/>
                <a:buNone/>
              </a:pPr>
              <a:endParaRPr sz="3500" b="0" i="0" u="none" strike="noStrike" cap="none">
                <a:solidFill>
                  <a:schemeClr val="lt1"/>
                </a:solidFill>
                <a:latin typeface="Arial"/>
                <a:ea typeface="Arial"/>
                <a:cs typeface="Arial"/>
                <a:sym typeface="Arial"/>
              </a:endParaRPr>
            </a:p>
          </p:txBody>
        </p:sp>
        <p:sp>
          <p:nvSpPr>
            <p:cNvPr id="432" name="Google Shape;432;ge876b91b36_0_2472"/>
            <p:cNvSpPr/>
            <p:nvPr/>
          </p:nvSpPr>
          <p:spPr>
            <a:xfrm>
              <a:off x="4458241" y="3159576"/>
              <a:ext cx="1366200" cy="1366200"/>
            </a:xfrm>
            <a:prstGeom prst="ellipse">
              <a:avLst/>
            </a:prstGeom>
            <a:gradFill>
              <a:gsLst>
                <a:gs pos="0">
                  <a:srgbClr val="8AE395"/>
                </a:gs>
                <a:gs pos="100000">
                  <a:srgbClr val="B0FFBA"/>
                </a:gs>
              </a:gsLst>
              <a:lin ang="16200038" scaled="0"/>
            </a:gradFill>
            <a:ln w="28575" cap="flat" cmpd="sng">
              <a:solidFill>
                <a:srgbClr val="1D2A53"/>
              </a:solidFill>
              <a:prstDash val="solid"/>
              <a:round/>
              <a:headEnd type="none" w="sm" len="sm"/>
              <a:tailEnd type="none" w="sm" len="sm"/>
            </a:ln>
            <a:effectLst>
              <a:outerShdw blurRad="40000" dist="23000" dir="5400000" rotWithShape="0">
                <a:srgbClr val="000000">
                  <a:alpha val="3373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ge876b91b36_0_2472"/>
            <p:cNvSpPr txBox="1"/>
            <p:nvPr/>
          </p:nvSpPr>
          <p:spPr>
            <a:xfrm>
              <a:off x="4658323" y="3359658"/>
              <a:ext cx="966000" cy="9660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rgbClr val="1D2A53"/>
                  </a:solidFill>
                  <a:latin typeface="Verdana"/>
                  <a:ea typeface="Verdana"/>
                  <a:cs typeface="Verdana"/>
                  <a:sym typeface="Verdana"/>
                </a:rPr>
                <a:t>PRACTICE</a:t>
              </a:r>
              <a:endParaRPr sz="1200" b="0" i="0" u="none" strike="noStrike" cap="none">
                <a:solidFill>
                  <a:srgbClr val="000000"/>
                </a:solidFill>
                <a:latin typeface="Verdana"/>
                <a:ea typeface="Verdana"/>
                <a:cs typeface="Verdana"/>
                <a:sym typeface="Verdana"/>
              </a:endParaRPr>
            </a:p>
            <a:p>
              <a:pPr marL="0" marR="0" lvl="0" indent="0" algn="ctr" rtl="0">
                <a:lnSpc>
                  <a:spcPct val="90000"/>
                </a:lnSpc>
                <a:spcBef>
                  <a:spcPts val="560"/>
                </a:spcBef>
                <a:spcAft>
                  <a:spcPts val="0"/>
                </a:spcAft>
                <a:buClr>
                  <a:srgbClr val="000000"/>
                </a:buClr>
                <a:buSzPts val="1200"/>
                <a:buFont typeface="Arial"/>
                <a:buNone/>
              </a:pPr>
              <a:r>
                <a:rPr lang="en-US" sz="1200" b="0" i="0" u="none" strike="noStrike" cap="none">
                  <a:solidFill>
                    <a:srgbClr val="1D2A53"/>
                  </a:solidFill>
                  <a:latin typeface="Verdana"/>
                  <a:ea typeface="Verdana"/>
                  <a:cs typeface="Verdana"/>
                  <a:sym typeface="Verdana"/>
                </a:rPr>
                <a:t>In setting</a:t>
              </a:r>
              <a:endParaRPr sz="1200" b="0" i="0" u="none" strike="noStrike" cap="none">
                <a:solidFill>
                  <a:srgbClr val="000000"/>
                </a:solidFill>
                <a:latin typeface="Verdana"/>
                <a:ea typeface="Verdana"/>
                <a:cs typeface="Verdana"/>
                <a:sym typeface="Verdana"/>
              </a:endParaRPr>
            </a:p>
          </p:txBody>
        </p:sp>
        <p:sp>
          <p:nvSpPr>
            <p:cNvPr id="434" name="Google Shape;434;ge876b91b36_0_2472"/>
            <p:cNvSpPr/>
            <p:nvPr/>
          </p:nvSpPr>
          <p:spPr>
            <a:xfrm rot="10800000">
              <a:off x="3943226" y="3612150"/>
              <a:ext cx="363900" cy="461100"/>
            </a:xfrm>
            <a:prstGeom prst="rightArrow">
              <a:avLst>
                <a:gd name="adj1" fmla="val 60000"/>
                <a:gd name="adj2" fmla="val 50000"/>
              </a:avLst>
            </a:prstGeom>
            <a:solidFill>
              <a:srgbClr val="009944"/>
            </a:solidFill>
            <a:ln w="28575" cap="flat" cmpd="sng">
              <a:solidFill>
                <a:srgbClr val="1D2A53"/>
              </a:solidFill>
              <a:prstDash val="solid"/>
              <a:round/>
              <a:headEnd type="none" w="sm" len="sm"/>
              <a:tailEnd type="none" w="sm" len="sm"/>
            </a:ln>
            <a:effectLst>
              <a:outerShdw blurRad="40000" dist="23000" dir="5400000" rotWithShape="0">
                <a:srgbClr val="000000">
                  <a:alpha val="3373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ge876b91b36_0_2472"/>
            <p:cNvSpPr txBox="1"/>
            <p:nvPr/>
          </p:nvSpPr>
          <p:spPr>
            <a:xfrm>
              <a:off x="4052293" y="3704365"/>
              <a:ext cx="254700" cy="276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3500"/>
                <a:buFont typeface="Arial"/>
                <a:buNone/>
              </a:pPr>
              <a:endParaRPr sz="3500" b="0" i="0" u="none" strike="noStrike" cap="none">
                <a:solidFill>
                  <a:schemeClr val="lt1"/>
                </a:solidFill>
                <a:latin typeface="Arial"/>
                <a:ea typeface="Arial"/>
                <a:cs typeface="Arial"/>
                <a:sym typeface="Arial"/>
              </a:endParaRPr>
            </a:p>
          </p:txBody>
        </p:sp>
        <p:sp>
          <p:nvSpPr>
            <p:cNvPr id="436" name="Google Shape;436;ge876b91b36_0_2472"/>
            <p:cNvSpPr/>
            <p:nvPr/>
          </p:nvSpPr>
          <p:spPr>
            <a:xfrm>
              <a:off x="2405116" y="3159576"/>
              <a:ext cx="1366200" cy="1366200"/>
            </a:xfrm>
            <a:prstGeom prst="ellipse">
              <a:avLst/>
            </a:prstGeom>
            <a:gradFill>
              <a:gsLst>
                <a:gs pos="0">
                  <a:srgbClr val="8AE395"/>
                </a:gs>
                <a:gs pos="100000">
                  <a:srgbClr val="B0FFBA"/>
                </a:gs>
              </a:gsLst>
              <a:lin ang="16200038" scaled="0"/>
            </a:gradFill>
            <a:ln w="28575" cap="flat" cmpd="sng">
              <a:solidFill>
                <a:srgbClr val="1D2A53"/>
              </a:solidFill>
              <a:prstDash val="solid"/>
              <a:round/>
              <a:headEnd type="none" w="sm" len="sm"/>
              <a:tailEnd type="none" w="sm" len="sm"/>
            </a:ln>
            <a:effectLst>
              <a:outerShdw blurRad="40000" dist="23000" dir="5400000" rotWithShape="0">
                <a:srgbClr val="000000">
                  <a:alpha val="3373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ge876b91b36_0_2472"/>
            <p:cNvSpPr txBox="1"/>
            <p:nvPr/>
          </p:nvSpPr>
          <p:spPr>
            <a:xfrm>
              <a:off x="2605198" y="3359658"/>
              <a:ext cx="966000" cy="9660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rgbClr val="1D2A53"/>
                  </a:solidFill>
                  <a:latin typeface="Verdana"/>
                  <a:ea typeface="Verdana"/>
                  <a:cs typeface="Verdana"/>
                  <a:sym typeface="Verdana"/>
                </a:rPr>
                <a:t>MONITOR</a:t>
              </a:r>
              <a:endParaRPr sz="1200" b="0" i="0" u="none" strike="noStrike" cap="none">
                <a:solidFill>
                  <a:srgbClr val="000000"/>
                </a:solidFill>
                <a:latin typeface="Verdana"/>
                <a:ea typeface="Verdana"/>
                <a:cs typeface="Verdana"/>
                <a:sym typeface="Verdana"/>
              </a:endParaRPr>
            </a:p>
          </p:txBody>
        </p:sp>
        <p:sp>
          <p:nvSpPr>
            <p:cNvPr id="438" name="Google Shape;438;ge876b91b36_0_2472"/>
            <p:cNvSpPr/>
            <p:nvPr/>
          </p:nvSpPr>
          <p:spPr>
            <a:xfrm rot="-6480115">
              <a:off x="2592215" y="2645602"/>
              <a:ext cx="364020" cy="461168"/>
            </a:xfrm>
            <a:prstGeom prst="rightArrow">
              <a:avLst>
                <a:gd name="adj1" fmla="val 60000"/>
                <a:gd name="adj2" fmla="val 50000"/>
              </a:avLst>
            </a:prstGeom>
            <a:solidFill>
              <a:srgbClr val="009944"/>
            </a:solidFill>
            <a:ln w="28575" cap="flat" cmpd="sng">
              <a:solidFill>
                <a:schemeClr val="lt2"/>
              </a:solidFill>
              <a:prstDash val="solid"/>
              <a:round/>
              <a:headEnd type="none" w="sm" len="sm"/>
              <a:tailEnd type="none" w="sm" len="sm"/>
            </a:ln>
            <a:effectLst>
              <a:outerShdw blurRad="40000" dist="23000" dir="5400000" rotWithShape="0">
                <a:srgbClr val="000000">
                  <a:alpha val="3373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ge876b91b36_0_2472"/>
            <p:cNvSpPr txBox="1"/>
            <p:nvPr/>
          </p:nvSpPr>
          <p:spPr>
            <a:xfrm rot="4322060">
              <a:off x="2663595" y="2789812"/>
              <a:ext cx="254825" cy="27664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3500"/>
                <a:buFont typeface="Arial"/>
                <a:buNone/>
              </a:pPr>
              <a:endParaRPr sz="3500" b="0" i="0" u="none" strike="noStrike" cap="none">
                <a:solidFill>
                  <a:schemeClr val="lt1"/>
                </a:solidFill>
                <a:latin typeface="Arial"/>
                <a:ea typeface="Arial"/>
                <a:cs typeface="Arial"/>
                <a:sym typeface="Arial"/>
              </a:endParaRPr>
            </a:p>
          </p:txBody>
        </p:sp>
        <p:sp>
          <p:nvSpPr>
            <p:cNvPr id="440" name="Google Shape;440;ge876b91b36_0_2472"/>
            <p:cNvSpPr/>
            <p:nvPr/>
          </p:nvSpPr>
          <p:spPr>
            <a:xfrm>
              <a:off x="1770666" y="1206939"/>
              <a:ext cx="1366200" cy="1366200"/>
            </a:xfrm>
            <a:prstGeom prst="ellipse">
              <a:avLst/>
            </a:prstGeom>
            <a:gradFill>
              <a:gsLst>
                <a:gs pos="0">
                  <a:srgbClr val="8AE395"/>
                </a:gs>
                <a:gs pos="100000">
                  <a:srgbClr val="B0FFBA"/>
                </a:gs>
              </a:gsLst>
              <a:lin ang="16200038" scaled="0"/>
            </a:gradFill>
            <a:ln w="28575" cap="flat" cmpd="sng">
              <a:solidFill>
                <a:srgbClr val="1D2A53"/>
              </a:solidFill>
              <a:prstDash val="solid"/>
              <a:round/>
              <a:headEnd type="none" w="sm" len="sm"/>
              <a:tailEnd type="none" w="sm" len="sm"/>
            </a:ln>
            <a:effectLst>
              <a:outerShdw blurRad="40000" dist="23000" dir="5400000" rotWithShape="0">
                <a:srgbClr val="000000">
                  <a:alpha val="3373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ge876b91b36_0_2472"/>
            <p:cNvSpPr txBox="1"/>
            <p:nvPr/>
          </p:nvSpPr>
          <p:spPr>
            <a:xfrm>
              <a:off x="1970748" y="1407021"/>
              <a:ext cx="966000" cy="9660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rgbClr val="1D2A53"/>
                  </a:solidFill>
                  <a:latin typeface="Verdana"/>
                  <a:ea typeface="Verdana"/>
                  <a:cs typeface="Verdana"/>
                  <a:sym typeface="Verdana"/>
                </a:rPr>
                <a:t>ADJUST</a:t>
              </a:r>
              <a:endParaRPr sz="1200" b="0" i="0" u="none" strike="noStrike" cap="none">
                <a:solidFill>
                  <a:srgbClr val="000000"/>
                </a:solidFill>
                <a:latin typeface="Verdana"/>
                <a:ea typeface="Verdana"/>
                <a:cs typeface="Verdana"/>
                <a:sym typeface="Verdana"/>
              </a:endParaRPr>
            </a:p>
            <a:p>
              <a:pPr marL="0" marR="0" lvl="0" indent="0" algn="ctr" rtl="0">
                <a:lnSpc>
                  <a:spcPct val="90000"/>
                </a:lnSpc>
                <a:spcBef>
                  <a:spcPts val="560"/>
                </a:spcBef>
                <a:spcAft>
                  <a:spcPts val="0"/>
                </a:spcAft>
                <a:buClr>
                  <a:srgbClr val="000000"/>
                </a:buClr>
                <a:buSzPts val="1200"/>
                <a:buFont typeface="Arial"/>
                <a:buNone/>
              </a:pPr>
              <a:r>
                <a:rPr lang="en-US" sz="1200" b="0" i="0" u="none" strike="noStrike" cap="none">
                  <a:solidFill>
                    <a:srgbClr val="1D2A53"/>
                  </a:solidFill>
                  <a:latin typeface="Verdana"/>
                  <a:ea typeface="Verdana"/>
                  <a:cs typeface="Verdana"/>
                  <a:sym typeface="Verdana"/>
                </a:rPr>
                <a:t>(RETEACH)</a:t>
              </a:r>
              <a:endParaRPr sz="1200" b="0" i="0" u="none" strike="noStrike" cap="none">
                <a:solidFill>
                  <a:srgbClr val="000000"/>
                </a:solidFill>
                <a:latin typeface="Verdana"/>
                <a:ea typeface="Verdana"/>
                <a:cs typeface="Verdana"/>
                <a:sym typeface="Verdana"/>
              </a:endParaRPr>
            </a:p>
            <a:p>
              <a:pPr marL="0" marR="0" lvl="0" indent="0" algn="ctr" rtl="0">
                <a:lnSpc>
                  <a:spcPct val="90000"/>
                </a:lnSpc>
                <a:spcBef>
                  <a:spcPts val="560"/>
                </a:spcBef>
                <a:spcAft>
                  <a:spcPts val="0"/>
                </a:spcAft>
                <a:buClr>
                  <a:srgbClr val="000000"/>
                </a:buClr>
                <a:buSzPts val="1200"/>
                <a:buFont typeface="Arial"/>
                <a:buNone/>
              </a:pPr>
              <a:r>
                <a:rPr lang="en-US" sz="1200" b="0" i="0" u="none" strike="noStrike" cap="none">
                  <a:solidFill>
                    <a:srgbClr val="1D2A53"/>
                  </a:solidFill>
                  <a:latin typeface="Verdana"/>
                  <a:ea typeface="Verdana"/>
                  <a:cs typeface="Verdana"/>
                  <a:sym typeface="Verdana"/>
                </a:rPr>
                <a:t>For </a:t>
              </a:r>
              <a:endParaRPr sz="1200" b="0" i="0" u="none" strike="noStrike" cap="none">
                <a:solidFill>
                  <a:srgbClr val="000000"/>
                </a:solidFill>
                <a:latin typeface="Verdana"/>
                <a:ea typeface="Verdana"/>
                <a:cs typeface="Verdana"/>
                <a:sym typeface="Verdana"/>
              </a:endParaRPr>
            </a:p>
            <a:p>
              <a:pPr marL="0" marR="0" lvl="0" indent="0" algn="ctr" rtl="0">
                <a:lnSpc>
                  <a:spcPct val="90000"/>
                </a:lnSpc>
                <a:spcBef>
                  <a:spcPts val="560"/>
                </a:spcBef>
                <a:spcAft>
                  <a:spcPts val="0"/>
                </a:spcAft>
                <a:buClr>
                  <a:srgbClr val="000000"/>
                </a:buClr>
                <a:buSzPts val="1200"/>
                <a:buFont typeface="Arial"/>
                <a:buNone/>
              </a:pPr>
              <a:r>
                <a:rPr lang="en-US" sz="1200" b="0" i="0" u="none" strike="noStrike" cap="none">
                  <a:solidFill>
                    <a:srgbClr val="1D2A53"/>
                  </a:solidFill>
                  <a:latin typeface="Verdana"/>
                  <a:ea typeface="Verdana"/>
                  <a:cs typeface="Verdana"/>
                  <a:sym typeface="Verdana"/>
                </a:rPr>
                <a:t>efficiency</a:t>
              </a:r>
              <a:endParaRPr sz="1200" b="0" i="0" u="none" strike="noStrike" cap="none">
                <a:solidFill>
                  <a:srgbClr val="000000"/>
                </a:solidFill>
                <a:latin typeface="Verdana"/>
                <a:ea typeface="Verdana"/>
                <a:cs typeface="Verdana"/>
                <a:sym typeface="Verdana"/>
              </a:endParaRPr>
            </a:p>
          </p:txBody>
        </p:sp>
        <p:sp>
          <p:nvSpPr>
            <p:cNvPr id="442" name="Google Shape;442;ge876b91b36_0_2472"/>
            <p:cNvSpPr/>
            <p:nvPr/>
          </p:nvSpPr>
          <p:spPr>
            <a:xfrm rot="-2158935">
              <a:off x="3093900" y="1062230"/>
              <a:ext cx="364064" cy="460913"/>
            </a:xfrm>
            <a:prstGeom prst="rightArrow">
              <a:avLst>
                <a:gd name="adj1" fmla="val 60000"/>
                <a:gd name="adj2" fmla="val 50000"/>
              </a:avLst>
            </a:prstGeom>
            <a:solidFill>
              <a:srgbClr val="009944"/>
            </a:solidFill>
            <a:ln w="28575" cap="flat" cmpd="sng">
              <a:solidFill>
                <a:srgbClr val="1D2A53"/>
              </a:solidFill>
              <a:prstDash val="solid"/>
              <a:round/>
              <a:headEnd type="none" w="sm" len="sm"/>
              <a:tailEnd type="none" w="sm" len="sm"/>
            </a:ln>
            <a:effectLst>
              <a:outerShdw blurRad="40000" dist="23000" dir="5400000" rotWithShape="0">
                <a:srgbClr val="000000">
                  <a:alpha val="3373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ge876b91b36_0_2472"/>
            <p:cNvSpPr txBox="1"/>
            <p:nvPr/>
          </p:nvSpPr>
          <p:spPr>
            <a:xfrm rot="-2159559">
              <a:off x="3104373" y="1186529"/>
              <a:ext cx="254730" cy="27663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3500"/>
                <a:buFont typeface="Arial"/>
                <a:buNone/>
              </a:pPr>
              <a:endParaRPr sz="3500" b="0" i="0" u="none" strike="noStrike" cap="none">
                <a:solidFill>
                  <a:schemeClr val="lt1"/>
                </a:solidFill>
                <a:latin typeface="Arial"/>
                <a:ea typeface="Arial"/>
                <a:cs typeface="Arial"/>
                <a:sym typeface="Arial"/>
              </a:endParaRPr>
            </a:p>
          </p:txBody>
        </p:sp>
      </p:grpSp>
      <p:sp>
        <p:nvSpPr>
          <p:cNvPr id="444" name="Google Shape;444;ge876b91b36_0_2472"/>
          <p:cNvSpPr txBox="1"/>
          <p:nvPr/>
        </p:nvSpPr>
        <p:spPr>
          <a:xfrm>
            <a:off x="3360267" y="3532428"/>
            <a:ext cx="2553300" cy="73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9944"/>
                </a:solidFill>
                <a:latin typeface="Twentieth Century"/>
                <a:ea typeface="Twentieth Century"/>
                <a:cs typeface="Twentieth Century"/>
                <a:sym typeface="Twentieth Century"/>
              </a:rPr>
              <a:t>BE CONSISTENT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A54A5"/>
              </a:solidFill>
              <a:latin typeface="Twentieth Century"/>
              <a:ea typeface="Twentieth Century"/>
              <a:cs typeface="Twentieth Century"/>
              <a:sym typeface="Twentieth Century"/>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pic>
        <p:nvPicPr>
          <p:cNvPr id="450" name="Google Shape;450;ge876b91b36_0_2685" title="Graphic"/>
          <p:cNvPicPr preferRelativeResize="0"/>
          <p:nvPr/>
        </p:nvPicPr>
        <p:blipFill>
          <a:blip r:embed="rId3">
            <a:alphaModFix/>
          </a:blip>
          <a:stretch>
            <a:fillRect/>
          </a:stretch>
        </p:blipFill>
        <p:spPr>
          <a:xfrm>
            <a:off x="1813525" y="1785700"/>
            <a:ext cx="6096000" cy="4572000"/>
          </a:xfrm>
          <a:prstGeom prst="rect">
            <a:avLst/>
          </a:prstGeom>
          <a:noFill/>
          <a:ln>
            <a:noFill/>
          </a:ln>
        </p:spPr>
      </p:pic>
      <p:sp>
        <p:nvSpPr>
          <p:cNvPr id="449" name="Google Shape;449;ge876b91b36_0_2685"/>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Student Voice</a:t>
            </a:r>
            <a:endParaRPr>
              <a:solidFill>
                <a:srgbClr val="0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8a1dfcf138_0_576"/>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200"/>
              <a:buChar char="•"/>
            </a:pPr>
            <a:r>
              <a:rPr lang="en-US"/>
              <a:t>Explicit skills instruction</a:t>
            </a:r>
            <a:endParaRPr/>
          </a:p>
          <a:p>
            <a:pPr marL="742950" lvl="1" indent="-285750" algn="l" rtl="0">
              <a:lnSpc>
                <a:spcPct val="100000"/>
              </a:lnSpc>
              <a:spcBef>
                <a:spcPts val="560"/>
              </a:spcBef>
              <a:spcAft>
                <a:spcPts val="0"/>
              </a:spcAft>
              <a:buClr>
                <a:schemeClr val="dk1"/>
              </a:buClr>
              <a:buSzPts val="2800"/>
              <a:buChar char="–"/>
            </a:pPr>
            <a:r>
              <a:rPr lang="en-US"/>
              <a:t>Direct</a:t>
            </a:r>
            <a:endParaRPr/>
          </a:p>
          <a:p>
            <a:pPr marL="742950" lvl="1" indent="-222250" algn="l" rtl="0">
              <a:lnSpc>
                <a:spcPct val="100000"/>
              </a:lnSpc>
              <a:spcBef>
                <a:spcPts val="560"/>
              </a:spcBef>
              <a:spcAft>
                <a:spcPts val="0"/>
              </a:spcAft>
              <a:buSzPts val="1800"/>
              <a:buChar char="–"/>
            </a:pPr>
            <a:r>
              <a:rPr lang="en-US"/>
              <a:t>Linked to real life experiences (social and cultural environment)</a:t>
            </a:r>
            <a:endParaRPr/>
          </a:p>
          <a:p>
            <a:pPr marL="342900" lvl="0" indent="-342900" algn="l" rtl="0">
              <a:lnSpc>
                <a:spcPct val="100000"/>
              </a:lnSpc>
              <a:spcBef>
                <a:spcPts val="640"/>
              </a:spcBef>
              <a:spcAft>
                <a:spcPts val="0"/>
              </a:spcAft>
              <a:buClr>
                <a:schemeClr val="dk1"/>
              </a:buClr>
              <a:buSzPts val="3200"/>
              <a:buChar char="•"/>
            </a:pPr>
            <a:r>
              <a:rPr lang="en-US"/>
              <a:t>Curriculum integration</a:t>
            </a:r>
            <a:endParaRPr/>
          </a:p>
          <a:p>
            <a:pPr marL="342900" lvl="0" indent="-342900" algn="l" rtl="0">
              <a:lnSpc>
                <a:spcPct val="100000"/>
              </a:lnSpc>
              <a:spcBef>
                <a:spcPts val="640"/>
              </a:spcBef>
              <a:spcAft>
                <a:spcPts val="0"/>
              </a:spcAft>
              <a:buClr>
                <a:schemeClr val="dk1"/>
              </a:buClr>
              <a:buSzPts val="3200"/>
              <a:buChar char="•"/>
            </a:pPr>
            <a:r>
              <a:rPr lang="en-US"/>
              <a:t>Teacher instructional practices</a:t>
            </a:r>
            <a:endParaRPr/>
          </a:p>
          <a:p>
            <a:pPr marL="342900" lvl="0" indent="-342900" algn="l" rtl="0">
              <a:lnSpc>
                <a:spcPct val="100000"/>
              </a:lnSpc>
              <a:spcBef>
                <a:spcPts val="640"/>
              </a:spcBef>
              <a:spcAft>
                <a:spcPts val="0"/>
              </a:spcAft>
              <a:buClr>
                <a:schemeClr val="dk1"/>
              </a:buClr>
              <a:buSzPts val="3200"/>
              <a:buChar char="•"/>
            </a:pPr>
            <a:r>
              <a:rPr lang="en-US"/>
              <a:t>Programming beyond the classroom</a:t>
            </a:r>
            <a:endParaRPr/>
          </a:p>
        </p:txBody>
      </p:sp>
      <p:sp>
        <p:nvSpPr>
          <p:cNvPr id="456" name="Google Shape;456;g8a1dfcf138_0_576"/>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solidFill>
                  <a:schemeClr val="dk1"/>
                </a:solidFill>
              </a:rPr>
              <a:t>Implementing SEL</a:t>
            </a:r>
            <a:endParaRPr>
              <a:solidFill>
                <a:schemeClr val="dk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213"/>
        <p:cNvGrpSpPr/>
        <p:nvPr/>
      </p:nvGrpSpPr>
      <p:grpSpPr>
        <a:xfrm>
          <a:off x="0" y="0"/>
          <a:ext cx="0" cy="0"/>
          <a:chOff x="0" y="0"/>
          <a:chExt cx="0" cy="0"/>
        </a:xfrm>
      </p:grpSpPr>
      <p:sp>
        <p:nvSpPr>
          <p:cNvPr id="214" name="Google Shape;214;g89e13cb5c6_0_12"/>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63500" lvl="0" indent="0" algn="l" rtl="0">
              <a:lnSpc>
                <a:spcPct val="115000"/>
              </a:lnSpc>
              <a:spcBef>
                <a:spcPts val="600"/>
              </a:spcBef>
              <a:spcAft>
                <a:spcPts val="0"/>
              </a:spcAft>
              <a:buSzPts val="1800"/>
              <a:buNone/>
            </a:pPr>
            <a:r>
              <a:rPr lang="en-US" sz="3000"/>
              <a:t>Supplies needed</a:t>
            </a:r>
            <a:endParaRPr sz="3000"/>
          </a:p>
          <a:p>
            <a:pPr marL="457200" lvl="0" indent="-419100" algn="l" rtl="0">
              <a:lnSpc>
                <a:spcPct val="115000"/>
              </a:lnSpc>
              <a:spcBef>
                <a:spcPts val="600"/>
              </a:spcBef>
              <a:spcAft>
                <a:spcPts val="0"/>
              </a:spcAft>
              <a:buSzPts val="3000"/>
              <a:buChar char="●"/>
            </a:pPr>
            <a:r>
              <a:rPr lang="en-US" sz="3000"/>
              <a:t>WIFI access for presenter and participants</a:t>
            </a:r>
            <a:endParaRPr sz="3000"/>
          </a:p>
          <a:p>
            <a:pPr marL="457200" lvl="0" indent="-419100" algn="l" rtl="0">
              <a:lnSpc>
                <a:spcPct val="115000"/>
              </a:lnSpc>
              <a:spcBef>
                <a:spcPts val="0"/>
              </a:spcBef>
              <a:spcAft>
                <a:spcPts val="0"/>
              </a:spcAft>
              <a:buSzPts val="3000"/>
              <a:buChar char="●"/>
            </a:pPr>
            <a:r>
              <a:rPr lang="en-US" sz="3000"/>
              <a:t>Access to videos (through WIFI if available, but download to flash drive as a back-up)</a:t>
            </a:r>
            <a:endParaRPr sz="3000"/>
          </a:p>
          <a:p>
            <a:pPr marL="457200" lvl="0" indent="-419100" algn="l" rtl="0">
              <a:lnSpc>
                <a:spcPct val="115000"/>
              </a:lnSpc>
              <a:spcBef>
                <a:spcPts val="0"/>
              </a:spcBef>
              <a:spcAft>
                <a:spcPts val="0"/>
              </a:spcAft>
              <a:buSzPts val="3000"/>
              <a:buChar char="●"/>
            </a:pPr>
            <a:r>
              <a:rPr lang="en-US" sz="3000"/>
              <a:t>Chart paper</a:t>
            </a:r>
            <a:endParaRPr sz="3000"/>
          </a:p>
          <a:p>
            <a:pPr marL="457200" lvl="0" indent="-419100" algn="l" rtl="0">
              <a:lnSpc>
                <a:spcPct val="115000"/>
              </a:lnSpc>
              <a:spcBef>
                <a:spcPts val="0"/>
              </a:spcBef>
              <a:spcAft>
                <a:spcPts val="0"/>
              </a:spcAft>
              <a:buSzPts val="3000"/>
              <a:buChar char="●"/>
            </a:pPr>
            <a:r>
              <a:rPr lang="en-US" sz="3000"/>
              <a:t>Markers</a:t>
            </a:r>
            <a:endParaRPr sz="3000"/>
          </a:p>
          <a:p>
            <a:pPr marL="457200" lvl="0" indent="-419100" algn="l" rtl="0">
              <a:lnSpc>
                <a:spcPct val="115000"/>
              </a:lnSpc>
              <a:spcBef>
                <a:spcPts val="0"/>
              </a:spcBef>
              <a:spcAft>
                <a:spcPts val="0"/>
              </a:spcAft>
              <a:buSzPts val="3000"/>
              <a:buChar char="●"/>
            </a:pPr>
            <a:r>
              <a:rPr lang="en-US" sz="3000"/>
              <a:t>Post-it-Notes</a:t>
            </a:r>
            <a:endParaRPr sz="3000"/>
          </a:p>
          <a:p>
            <a:pPr marL="0" lvl="0" indent="0" algn="l" rtl="0">
              <a:lnSpc>
                <a:spcPct val="100000"/>
              </a:lnSpc>
              <a:spcBef>
                <a:spcPts val="360"/>
              </a:spcBef>
              <a:spcAft>
                <a:spcPts val="0"/>
              </a:spcAft>
              <a:buSzPts val="1800"/>
              <a:buNone/>
            </a:pPr>
            <a:endParaRPr/>
          </a:p>
        </p:txBody>
      </p:sp>
      <p:sp>
        <p:nvSpPr>
          <p:cNvPr id="215" name="Google Shape;215;g89e13cb5c6_0_12"/>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#3</a:t>
            </a:r>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460"/>
        <p:cNvGrpSpPr/>
        <p:nvPr/>
      </p:nvGrpSpPr>
      <p:grpSpPr>
        <a:xfrm>
          <a:off x="0" y="0"/>
          <a:ext cx="0" cy="0"/>
          <a:chOff x="0" y="0"/>
          <a:chExt cx="0" cy="0"/>
        </a:xfrm>
      </p:grpSpPr>
      <p:pic>
        <p:nvPicPr>
          <p:cNvPr id="465" name="Google Shape;465;gec300b9586_0_654" title="CASEL Social Emotional Competency Wheel"/>
          <p:cNvPicPr preferRelativeResize="0"/>
          <p:nvPr/>
        </p:nvPicPr>
        <p:blipFill>
          <a:blip r:embed="rId3">
            <a:alphaModFix/>
          </a:blip>
          <a:stretch>
            <a:fillRect/>
          </a:stretch>
        </p:blipFill>
        <p:spPr>
          <a:xfrm>
            <a:off x="3083638" y="1087011"/>
            <a:ext cx="3133875" cy="3040477"/>
          </a:xfrm>
          <a:prstGeom prst="rect">
            <a:avLst/>
          </a:prstGeom>
          <a:noFill/>
          <a:ln>
            <a:noFill/>
          </a:ln>
        </p:spPr>
      </p:pic>
      <p:sp>
        <p:nvSpPr>
          <p:cNvPr id="466" name="Google Shape;466;gec300b9586_0_654"/>
          <p:cNvSpPr txBox="1"/>
          <p:nvPr/>
        </p:nvSpPr>
        <p:spPr>
          <a:xfrm>
            <a:off x="106450" y="1199176"/>
            <a:ext cx="2775600" cy="2782200"/>
          </a:xfrm>
          <a:prstGeom prst="rect">
            <a:avLst/>
          </a:prstGeom>
          <a:noFill/>
          <a:ln w="19050" cap="flat" cmpd="sng">
            <a:solidFill>
              <a:srgbClr val="FF99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b="1" u="sng">
                <a:latin typeface="Verdana"/>
                <a:ea typeface="Verdana"/>
                <a:cs typeface="Verdana"/>
                <a:sym typeface="Verdana"/>
              </a:rPr>
              <a:t>Self Awareness</a:t>
            </a:r>
            <a:r>
              <a:rPr lang="en-US">
                <a:latin typeface="Verdana"/>
                <a:ea typeface="Verdana"/>
                <a:cs typeface="Verdana"/>
                <a:sym typeface="Verdana"/>
              </a:rPr>
              <a:t>: </a:t>
            </a:r>
            <a:endParaRPr>
              <a:latin typeface="Verdana"/>
              <a:ea typeface="Verdana"/>
              <a:cs typeface="Verdana"/>
              <a:sym typeface="Verdana"/>
            </a:endParaRPr>
          </a:p>
          <a:p>
            <a:pPr marL="457200" lvl="0" indent="-317500" algn="l" rtl="0">
              <a:spcBef>
                <a:spcPts val="0"/>
              </a:spcBef>
              <a:spcAft>
                <a:spcPts val="0"/>
              </a:spcAft>
              <a:buSzPts val="1400"/>
              <a:buFont typeface="Verdana"/>
              <a:buChar char="●"/>
            </a:pPr>
            <a:r>
              <a:rPr lang="en-US">
                <a:latin typeface="Verdana"/>
                <a:ea typeface="Verdana"/>
                <a:cs typeface="Verdana"/>
                <a:sym typeface="Verdana"/>
              </a:rPr>
              <a:t>Identifying personal, cultural, and linguistic assets </a:t>
            </a:r>
            <a:endParaRPr>
              <a:latin typeface="Verdana"/>
              <a:ea typeface="Verdana"/>
              <a:cs typeface="Verdana"/>
              <a:sym typeface="Verdana"/>
            </a:endParaRPr>
          </a:p>
          <a:p>
            <a:pPr marL="457200" lvl="0" indent="-317500" algn="l" rtl="0">
              <a:spcBef>
                <a:spcPts val="0"/>
              </a:spcBef>
              <a:spcAft>
                <a:spcPts val="0"/>
              </a:spcAft>
              <a:buSzPts val="1400"/>
              <a:buFont typeface="Verdana"/>
              <a:buChar char="●"/>
            </a:pPr>
            <a:r>
              <a:rPr lang="en-US">
                <a:latin typeface="Verdana"/>
                <a:ea typeface="Verdana"/>
                <a:cs typeface="Verdana"/>
                <a:sym typeface="Verdana"/>
              </a:rPr>
              <a:t>Identifying one’s emotions </a:t>
            </a:r>
            <a:endParaRPr>
              <a:latin typeface="Verdana"/>
              <a:ea typeface="Verdana"/>
              <a:cs typeface="Verdana"/>
              <a:sym typeface="Verdana"/>
            </a:endParaRPr>
          </a:p>
          <a:p>
            <a:pPr marL="457200" lvl="0" indent="-317500" algn="l" rtl="0">
              <a:spcBef>
                <a:spcPts val="0"/>
              </a:spcBef>
              <a:spcAft>
                <a:spcPts val="0"/>
              </a:spcAft>
              <a:buSzPts val="1400"/>
              <a:buFont typeface="Verdana"/>
              <a:buChar char="●"/>
            </a:pPr>
            <a:r>
              <a:rPr lang="en-US">
                <a:latin typeface="Verdana"/>
                <a:ea typeface="Verdana"/>
                <a:cs typeface="Verdana"/>
                <a:sym typeface="Verdana"/>
              </a:rPr>
              <a:t>Linking feelings, values, and thoughts </a:t>
            </a:r>
            <a:endParaRPr>
              <a:latin typeface="Verdana"/>
              <a:ea typeface="Verdana"/>
              <a:cs typeface="Verdana"/>
              <a:sym typeface="Verdana"/>
            </a:endParaRPr>
          </a:p>
          <a:p>
            <a:pPr marL="457200" lvl="0" indent="-317500" algn="l" rtl="0">
              <a:spcBef>
                <a:spcPts val="0"/>
              </a:spcBef>
              <a:spcAft>
                <a:spcPts val="0"/>
              </a:spcAft>
              <a:buSzPts val="1400"/>
              <a:buFont typeface="Verdana"/>
              <a:buChar char="●"/>
            </a:pPr>
            <a:r>
              <a:rPr lang="en-US">
                <a:latin typeface="Verdana"/>
                <a:ea typeface="Verdana"/>
                <a:cs typeface="Verdana"/>
                <a:sym typeface="Verdana"/>
              </a:rPr>
              <a:t>Examining prejudices and biases </a:t>
            </a:r>
            <a:endParaRPr>
              <a:latin typeface="Verdana"/>
              <a:ea typeface="Verdana"/>
              <a:cs typeface="Verdana"/>
              <a:sym typeface="Verdana"/>
            </a:endParaRPr>
          </a:p>
          <a:p>
            <a:pPr marL="457200" lvl="0" indent="-317500" algn="l" rtl="0">
              <a:spcBef>
                <a:spcPts val="0"/>
              </a:spcBef>
              <a:spcAft>
                <a:spcPts val="0"/>
              </a:spcAft>
              <a:buSzPts val="1400"/>
              <a:buFont typeface="Verdana"/>
              <a:buChar char="●"/>
            </a:pPr>
            <a:r>
              <a:rPr lang="en-US">
                <a:latin typeface="Verdana"/>
                <a:ea typeface="Verdana"/>
                <a:cs typeface="Verdana"/>
                <a:sym typeface="Verdana"/>
              </a:rPr>
              <a:t>Having a growth mindset </a:t>
            </a:r>
            <a:endParaRPr>
              <a:latin typeface="Verdana"/>
              <a:ea typeface="Verdana"/>
              <a:cs typeface="Verdana"/>
              <a:sym typeface="Verdana"/>
            </a:endParaRPr>
          </a:p>
        </p:txBody>
      </p:sp>
      <p:sp>
        <p:nvSpPr>
          <p:cNvPr id="467" name="Google Shape;467;gec300b9586_0_654"/>
          <p:cNvSpPr txBox="1"/>
          <p:nvPr/>
        </p:nvSpPr>
        <p:spPr>
          <a:xfrm>
            <a:off x="6554925" y="1070025"/>
            <a:ext cx="2506800" cy="2326800"/>
          </a:xfrm>
          <a:prstGeom prst="rect">
            <a:avLst/>
          </a:prstGeom>
          <a:noFill/>
          <a:ln w="19050" cap="flat" cmpd="sng">
            <a:solidFill>
              <a:srgbClr val="FF99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b="1" u="sng">
                <a:latin typeface="Verdana"/>
                <a:ea typeface="Verdana"/>
                <a:cs typeface="Verdana"/>
                <a:sym typeface="Verdana"/>
              </a:rPr>
              <a:t>Self Management:</a:t>
            </a:r>
            <a:endParaRPr b="1" u="sng">
              <a:latin typeface="Verdana"/>
              <a:ea typeface="Verdana"/>
              <a:cs typeface="Verdana"/>
              <a:sym typeface="Verdana"/>
            </a:endParaRPr>
          </a:p>
          <a:p>
            <a:pPr marL="457200" lvl="0" indent="-317500" algn="l" rtl="0">
              <a:spcBef>
                <a:spcPts val="0"/>
              </a:spcBef>
              <a:spcAft>
                <a:spcPts val="0"/>
              </a:spcAft>
              <a:buSzPts val="1400"/>
              <a:buFont typeface="Verdana"/>
              <a:buChar char="●"/>
            </a:pPr>
            <a:r>
              <a:rPr lang="en-US">
                <a:latin typeface="Verdana"/>
                <a:ea typeface="Verdana"/>
                <a:cs typeface="Verdana"/>
                <a:sym typeface="Verdana"/>
              </a:rPr>
              <a:t>Managing one’s emotions </a:t>
            </a:r>
            <a:endParaRPr>
              <a:latin typeface="Verdana"/>
              <a:ea typeface="Verdana"/>
              <a:cs typeface="Verdana"/>
              <a:sym typeface="Verdana"/>
            </a:endParaRPr>
          </a:p>
          <a:p>
            <a:pPr marL="457200" lvl="0" indent="-317500" algn="l" rtl="0">
              <a:spcBef>
                <a:spcPts val="0"/>
              </a:spcBef>
              <a:spcAft>
                <a:spcPts val="0"/>
              </a:spcAft>
              <a:buSzPts val="1400"/>
              <a:buFont typeface="Verdana"/>
              <a:buChar char="●"/>
            </a:pPr>
            <a:r>
              <a:rPr lang="en-US">
                <a:latin typeface="Verdana"/>
                <a:ea typeface="Verdana"/>
                <a:cs typeface="Verdana"/>
                <a:sym typeface="Verdana"/>
              </a:rPr>
              <a:t>Setting personal and collective goals </a:t>
            </a:r>
            <a:endParaRPr>
              <a:latin typeface="Verdana"/>
              <a:ea typeface="Verdana"/>
              <a:cs typeface="Verdana"/>
              <a:sym typeface="Verdana"/>
            </a:endParaRPr>
          </a:p>
          <a:p>
            <a:pPr marL="457200" lvl="0" indent="-317500" algn="l" rtl="0">
              <a:spcBef>
                <a:spcPts val="0"/>
              </a:spcBef>
              <a:spcAft>
                <a:spcPts val="0"/>
              </a:spcAft>
              <a:buSzPts val="1400"/>
              <a:buFont typeface="Verdana"/>
              <a:buChar char="●"/>
            </a:pPr>
            <a:r>
              <a:rPr lang="en-US">
                <a:latin typeface="Verdana"/>
                <a:ea typeface="Verdana"/>
                <a:cs typeface="Verdana"/>
                <a:sym typeface="Verdana"/>
              </a:rPr>
              <a:t>Using planning and organizational skills </a:t>
            </a:r>
            <a:endParaRPr>
              <a:latin typeface="Verdana"/>
              <a:ea typeface="Verdana"/>
              <a:cs typeface="Verdana"/>
              <a:sym typeface="Verdana"/>
            </a:endParaRPr>
          </a:p>
          <a:p>
            <a:pPr marL="457200" lvl="0" indent="-317500" algn="l" rtl="0">
              <a:spcBef>
                <a:spcPts val="0"/>
              </a:spcBef>
              <a:spcAft>
                <a:spcPts val="0"/>
              </a:spcAft>
              <a:buSzPts val="1400"/>
              <a:buFont typeface="Verdana"/>
              <a:buChar char="●"/>
            </a:pPr>
            <a:r>
              <a:rPr lang="en-US">
                <a:latin typeface="Verdana"/>
                <a:ea typeface="Verdana"/>
                <a:cs typeface="Verdana"/>
                <a:sym typeface="Verdana"/>
              </a:rPr>
              <a:t>Showing the courage to take initiative </a:t>
            </a:r>
            <a:endParaRPr>
              <a:latin typeface="Verdana"/>
              <a:ea typeface="Verdana"/>
              <a:cs typeface="Verdana"/>
              <a:sym typeface="Verdana"/>
            </a:endParaRPr>
          </a:p>
          <a:p>
            <a:pPr marL="457200" lvl="0" indent="0" algn="l" rtl="0">
              <a:spcBef>
                <a:spcPts val="0"/>
              </a:spcBef>
              <a:spcAft>
                <a:spcPts val="0"/>
              </a:spcAft>
              <a:buNone/>
            </a:pPr>
            <a:endParaRPr>
              <a:latin typeface="Verdana"/>
              <a:ea typeface="Verdana"/>
              <a:cs typeface="Verdana"/>
              <a:sym typeface="Verdana"/>
            </a:endParaRPr>
          </a:p>
        </p:txBody>
      </p:sp>
      <p:sp>
        <p:nvSpPr>
          <p:cNvPr id="468" name="Google Shape;468;gec300b9586_0_654"/>
          <p:cNvSpPr txBox="1"/>
          <p:nvPr/>
        </p:nvSpPr>
        <p:spPr>
          <a:xfrm>
            <a:off x="106450" y="4144550"/>
            <a:ext cx="2977200" cy="2612100"/>
          </a:xfrm>
          <a:prstGeom prst="rect">
            <a:avLst/>
          </a:prstGeom>
          <a:noFill/>
          <a:ln w="19050" cap="flat" cmpd="sng">
            <a:solidFill>
              <a:srgbClr val="6AA84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b="1" u="sng">
                <a:latin typeface="Verdana"/>
                <a:ea typeface="Verdana"/>
                <a:cs typeface="Verdana"/>
                <a:sym typeface="Verdana"/>
              </a:rPr>
              <a:t>Social Awareness:</a:t>
            </a:r>
            <a:endParaRPr b="1" u="sng">
              <a:latin typeface="Verdana"/>
              <a:ea typeface="Verdana"/>
              <a:cs typeface="Verdana"/>
              <a:sym typeface="Verdana"/>
            </a:endParaRPr>
          </a:p>
          <a:p>
            <a:pPr marL="457200" lvl="0" indent="-317500" algn="l" rtl="0">
              <a:spcBef>
                <a:spcPts val="0"/>
              </a:spcBef>
              <a:spcAft>
                <a:spcPts val="0"/>
              </a:spcAft>
              <a:buSzPts val="1400"/>
              <a:buFont typeface="Verdana"/>
              <a:buChar char="●"/>
            </a:pPr>
            <a:r>
              <a:rPr lang="en-US">
                <a:latin typeface="Verdana"/>
                <a:ea typeface="Verdana"/>
                <a:cs typeface="Verdana"/>
                <a:sym typeface="Verdana"/>
              </a:rPr>
              <a:t>Taking others’ perspectives </a:t>
            </a:r>
            <a:endParaRPr>
              <a:latin typeface="Verdana"/>
              <a:ea typeface="Verdana"/>
              <a:cs typeface="Verdana"/>
              <a:sym typeface="Verdana"/>
            </a:endParaRPr>
          </a:p>
          <a:p>
            <a:pPr marL="457200" lvl="0" indent="-317500" algn="l" rtl="0">
              <a:spcBef>
                <a:spcPts val="0"/>
              </a:spcBef>
              <a:spcAft>
                <a:spcPts val="0"/>
              </a:spcAft>
              <a:buSzPts val="1400"/>
              <a:buFont typeface="Verdana"/>
              <a:buChar char="●"/>
            </a:pPr>
            <a:r>
              <a:rPr lang="en-US">
                <a:latin typeface="Verdana"/>
                <a:ea typeface="Verdana"/>
                <a:cs typeface="Verdana"/>
                <a:sym typeface="Verdana"/>
              </a:rPr>
              <a:t>Showing concern for the feelings of others </a:t>
            </a:r>
            <a:endParaRPr>
              <a:latin typeface="Verdana"/>
              <a:ea typeface="Verdana"/>
              <a:cs typeface="Verdana"/>
              <a:sym typeface="Verdana"/>
            </a:endParaRPr>
          </a:p>
          <a:p>
            <a:pPr marL="457200" lvl="0" indent="-317500" algn="l" rtl="0">
              <a:spcBef>
                <a:spcPts val="0"/>
              </a:spcBef>
              <a:spcAft>
                <a:spcPts val="0"/>
              </a:spcAft>
              <a:buSzPts val="1400"/>
              <a:buFont typeface="Verdana"/>
              <a:buChar char="●"/>
            </a:pPr>
            <a:r>
              <a:rPr lang="en-US">
                <a:latin typeface="Verdana"/>
                <a:ea typeface="Verdana"/>
                <a:cs typeface="Verdana"/>
                <a:sym typeface="Verdana"/>
              </a:rPr>
              <a:t>Identifying diverse social norms, including unjust ones </a:t>
            </a:r>
            <a:endParaRPr>
              <a:latin typeface="Verdana"/>
              <a:ea typeface="Verdana"/>
              <a:cs typeface="Verdana"/>
              <a:sym typeface="Verdana"/>
            </a:endParaRPr>
          </a:p>
          <a:p>
            <a:pPr marL="457200" lvl="0" indent="-317500" algn="l" rtl="0">
              <a:spcBef>
                <a:spcPts val="0"/>
              </a:spcBef>
              <a:spcAft>
                <a:spcPts val="0"/>
              </a:spcAft>
              <a:buSzPts val="1400"/>
              <a:buFont typeface="Verdana"/>
              <a:buChar char="●"/>
            </a:pPr>
            <a:r>
              <a:rPr lang="en-US">
                <a:latin typeface="Verdana"/>
                <a:ea typeface="Verdana"/>
                <a:cs typeface="Verdana"/>
                <a:sym typeface="Verdana"/>
              </a:rPr>
              <a:t>Understanding the influences of organizations/systems on behavior</a:t>
            </a:r>
            <a:endParaRPr>
              <a:latin typeface="Verdana"/>
              <a:ea typeface="Verdana"/>
              <a:cs typeface="Verdana"/>
              <a:sym typeface="Verdana"/>
            </a:endParaRPr>
          </a:p>
        </p:txBody>
      </p:sp>
      <p:sp>
        <p:nvSpPr>
          <p:cNvPr id="469" name="Google Shape;469;gec300b9586_0_654"/>
          <p:cNvSpPr txBox="1"/>
          <p:nvPr/>
        </p:nvSpPr>
        <p:spPr>
          <a:xfrm>
            <a:off x="6266400" y="3501550"/>
            <a:ext cx="2877600" cy="3297600"/>
          </a:xfrm>
          <a:prstGeom prst="rect">
            <a:avLst/>
          </a:prstGeom>
          <a:noFill/>
          <a:ln w="19050" cap="flat" cmpd="sng">
            <a:solidFill>
              <a:srgbClr val="FFFF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b="1" u="sng">
                <a:latin typeface="Verdana"/>
                <a:ea typeface="Verdana"/>
                <a:cs typeface="Verdana"/>
                <a:sym typeface="Verdana"/>
              </a:rPr>
              <a:t>Responsible Decision Making:</a:t>
            </a:r>
            <a:endParaRPr b="1" u="sng">
              <a:latin typeface="Verdana"/>
              <a:ea typeface="Verdana"/>
              <a:cs typeface="Verdana"/>
              <a:sym typeface="Verdana"/>
            </a:endParaRPr>
          </a:p>
          <a:p>
            <a:pPr marL="457200" lvl="0" indent="-317500" algn="l" rtl="0">
              <a:spcBef>
                <a:spcPts val="0"/>
              </a:spcBef>
              <a:spcAft>
                <a:spcPts val="0"/>
              </a:spcAft>
              <a:buSzPts val="1400"/>
              <a:buFont typeface="Verdana"/>
              <a:buChar char="●"/>
            </a:pPr>
            <a:r>
              <a:rPr lang="en-US">
                <a:latin typeface="Verdana"/>
                <a:ea typeface="Verdana"/>
                <a:cs typeface="Verdana"/>
                <a:sym typeface="Verdana"/>
              </a:rPr>
              <a:t>Demonstrating curiosity and open-mindedness </a:t>
            </a:r>
            <a:endParaRPr>
              <a:latin typeface="Verdana"/>
              <a:ea typeface="Verdana"/>
              <a:cs typeface="Verdana"/>
              <a:sym typeface="Verdana"/>
            </a:endParaRPr>
          </a:p>
          <a:p>
            <a:pPr marL="457200" lvl="0" indent="-317500" algn="l" rtl="0">
              <a:spcBef>
                <a:spcPts val="0"/>
              </a:spcBef>
              <a:spcAft>
                <a:spcPts val="0"/>
              </a:spcAft>
              <a:buSzPts val="1400"/>
              <a:buFont typeface="Verdana"/>
              <a:buChar char="●"/>
            </a:pPr>
            <a:r>
              <a:rPr lang="en-US">
                <a:latin typeface="Verdana"/>
                <a:ea typeface="Verdana"/>
                <a:cs typeface="Verdana"/>
                <a:sym typeface="Verdana"/>
              </a:rPr>
              <a:t>Identifying solutions for personal and social problems </a:t>
            </a:r>
            <a:endParaRPr>
              <a:latin typeface="Verdana"/>
              <a:ea typeface="Verdana"/>
              <a:cs typeface="Verdana"/>
              <a:sym typeface="Verdana"/>
            </a:endParaRPr>
          </a:p>
          <a:p>
            <a:pPr marL="457200" lvl="0" indent="-317500" algn="l" rtl="0">
              <a:spcBef>
                <a:spcPts val="0"/>
              </a:spcBef>
              <a:spcAft>
                <a:spcPts val="0"/>
              </a:spcAft>
              <a:buSzPts val="1400"/>
              <a:buFont typeface="Verdana"/>
              <a:buChar char="●"/>
            </a:pPr>
            <a:r>
              <a:rPr lang="en-US">
                <a:latin typeface="Verdana"/>
                <a:ea typeface="Verdana"/>
                <a:cs typeface="Verdana"/>
                <a:sym typeface="Verdana"/>
              </a:rPr>
              <a:t>Learning to make a reasoned judgment after analyzing information, data, facts </a:t>
            </a:r>
            <a:endParaRPr>
              <a:latin typeface="Verdana"/>
              <a:ea typeface="Verdana"/>
              <a:cs typeface="Verdana"/>
              <a:sym typeface="Verdana"/>
            </a:endParaRPr>
          </a:p>
          <a:p>
            <a:pPr marL="457200" lvl="0" indent="-317500" algn="l" rtl="0">
              <a:spcBef>
                <a:spcPts val="0"/>
              </a:spcBef>
              <a:spcAft>
                <a:spcPts val="0"/>
              </a:spcAft>
              <a:buSzPts val="1400"/>
              <a:buFont typeface="Verdana"/>
              <a:buChar char="●"/>
            </a:pPr>
            <a:r>
              <a:rPr lang="en-US">
                <a:latin typeface="Verdana"/>
                <a:ea typeface="Verdana"/>
                <a:cs typeface="Verdana"/>
                <a:sym typeface="Verdana"/>
              </a:rPr>
              <a:t>Reflecting on one’s role to promote personal, family, and community well-being </a:t>
            </a:r>
            <a:endParaRPr>
              <a:latin typeface="Verdana"/>
              <a:ea typeface="Verdana"/>
              <a:cs typeface="Verdana"/>
              <a:sym typeface="Verdana"/>
            </a:endParaRPr>
          </a:p>
        </p:txBody>
      </p:sp>
      <p:sp>
        <p:nvSpPr>
          <p:cNvPr id="470" name="Google Shape;470;gec300b9586_0_654"/>
          <p:cNvSpPr txBox="1"/>
          <p:nvPr/>
        </p:nvSpPr>
        <p:spPr>
          <a:xfrm>
            <a:off x="3431425" y="4187000"/>
            <a:ext cx="2775600" cy="2612100"/>
          </a:xfrm>
          <a:prstGeom prst="rect">
            <a:avLst/>
          </a:prstGeom>
          <a:noFill/>
          <a:ln w="19050" cap="flat" cmpd="sng">
            <a:solidFill>
              <a:srgbClr val="6AA84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b="1" u="sng">
                <a:latin typeface="Verdana"/>
                <a:ea typeface="Verdana"/>
                <a:cs typeface="Verdana"/>
                <a:sym typeface="Verdana"/>
              </a:rPr>
              <a:t>Relationship Skills:</a:t>
            </a:r>
            <a:endParaRPr b="1" u="sng">
              <a:latin typeface="Verdana"/>
              <a:ea typeface="Verdana"/>
              <a:cs typeface="Verdana"/>
              <a:sym typeface="Verdana"/>
            </a:endParaRPr>
          </a:p>
          <a:p>
            <a:pPr marL="457200" lvl="0" indent="-317500" algn="l" rtl="0">
              <a:spcBef>
                <a:spcPts val="0"/>
              </a:spcBef>
              <a:spcAft>
                <a:spcPts val="0"/>
              </a:spcAft>
              <a:buSzPts val="1400"/>
              <a:buFont typeface="Verdana"/>
              <a:buChar char="●"/>
            </a:pPr>
            <a:r>
              <a:rPr lang="en-US">
                <a:latin typeface="Verdana"/>
                <a:ea typeface="Verdana"/>
                <a:cs typeface="Verdana"/>
                <a:sym typeface="Verdana"/>
              </a:rPr>
              <a:t>Communicating effectively </a:t>
            </a:r>
            <a:endParaRPr>
              <a:latin typeface="Verdana"/>
              <a:ea typeface="Verdana"/>
              <a:cs typeface="Verdana"/>
              <a:sym typeface="Verdana"/>
            </a:endParaRPr>
          </a:p>
          <a:p>
            <a:pPr marL="457200" lvl="0" indent="-317500" algn="l" rtl="0">
              <a:spcBef>
                <a:spcPts val="0"/>
              </a:spcBef>
              <a:spcAft>
                <a:spcPts val="0"/>
              </a:spcAft>
              <a:buSzPts val="1400"/>
              <a:buFont typeface="Verdana"/>
              <a:buChar char="●"/>
            </a:pPr>
            <a:r>
              <a:rPr lang="en-US">
                <a:latin typeface="Verdana"/>
                <a:ea typeface="Verdana"/>
                <a:cs typeface="Verdana"/>
                <a:sym typeface="Verdana"/>
              </a:rPr>
              <a:t>Developing positive relationships </a:t>
            </a:r>
            <a:endParaRPr>
              <a:latin typeface="Verdana"/>
              <a:ea typeface="Verdana"/>
              <a:cs typeface="Verdana"/>
              <a:sym typeface="Verdana"/>
            </a:endParaRPr>
          </a:p>
          <a:p>
            <a:pPr marL="457200" lvl="0" indent="-317500" algn="l" rtl="0">
              <a:spcBef>
                <a:spcPts val="0"/>
              </a:spcBef>
              <a:spcAft>
                <a:spcPts val="0"/>
              </a:spcAft>
              <a:buSzPts val="1400"/>
              <a:buFont typeface="Verdana"/>
              <a:buChar char="●"/>
            </a:pPr>
            <a:r>
              <a:rPr lang="en-US">
                <a:latin typeface="Verdana"/>
                <a:ea typeface="Verdana"/>
                <a:cs typeface="Verdana"/>
                <a:sym typeface="Verdana"/>
              </a:rPr>
              <a:t>Demonstrating cultural competency </a:t>
            </a:r>
            <a:endParaRPr>
              <a:latin typeface="Verdana"/>
              <a:ea typeface="Verdana"/>
              <a:cs typeface="Verdana"/>
              <a:sym typeface="Verdana"/>
            </a:endParaRPr>
          </a:p>
          <a:p>
            <a:pPr marL="457200" lvl="0" indent="-317500" algn="l" rtl="0">
              <a:spcBef>
                <a:spcPts val="0"/>
              </a:spcBef>
              <a:spcAft>
                <a:spcPts val="0"/>
              </a:spcAft>
              <a:buSzPts val="1400"/>
              <a:buFont typeface="Verdana"/>
              <a:buChar char="●"/>
            </a:pPr>
            <a:r>
              <a:rPr lang="en-US">
                <a:latin typeface="Verdana"/>
                <a:ea typeface="Verdana"/>
                <a:cs typeface="Verdana"/>
                <a:sym typeface="Verdana"/>
              </a:rPr>
              <a:t>Practicing teamwork and collaborative problem-solving </a:t>
            </a:r>
            <a:endParaRPr>
              <a:latin typeface="Verdana"/>
              <a:ea typeface="Verdana"/>
              <a:cs typeface="Verdana"/>
              <a:sym typeface="Verdana"/>
            </a:endParaRPr>
          </a:p>
          <a:p>
            <a:pPr marL="457200" lvl="0" indent="-317500" algn="l" rtl="0">
              <a:spcBef>
                <a:spcPts val="0"/>
              </a:spcBef>
              <a:spcAft>
                <a:spcPts val="0"/>
              </a:spcAft>
              <a:buSzPts val="1400"/>
              <a:buFont typeface="Verdana"/>
              <a:buChar char="●"/>
            </a:pPr>
            <a:r>
              <a:rPr lang="en-US">
                <a:latin typeface="Verdana"/>
                <a:ea typeface="Verdana"/>
                <a:cs typeface="Verdana"/>
                <a:sym typeface="Verdana"/>
              </a:rPr>
              <a:t>Resolving conflicts constructively </a:t>
            </a:r>
            <a:endParaRPr>
              <a:latin typeface="Verdana"/>
              <a:ea typeface="Verdana"/>
              <a:cs typeface="Verdana"/>
              <a:sym typeface="Verdana"/>
            </a:endParaRPr>
          </a:p>
        </p:txBody>
      </p:sp>
      <p:sp>
        <p:nvSpPr>
          <p:cNvPr id="461" name="Google Shape;461;gec300b9586_0_654"/>
          <p:cNvSpPr txBox="1">
            <a:spLocks noGrp="1"/>
          </p:cNvSpPr>
          <p:nvPr>
            <p:ph type="title"/>
          </p:nvPr>
        </p:nvSpPr>
        <p:spPr>
          <a:xfrm>
            <a:off x="457200" y="274650"/>
            <a:ext cx="8229600" cy="795300"/>
          </a:xfrm>
          <a:prstGeom prst="rect">
            <a:avLst/>
          </a:prstGeom>
          <a:solidFill>
            <a:srgbClr val="A9DCF2">
              <a:alpha val="65880"/>
            </a:srgbClr>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6"/>
              </a:buClr>
              <a:buSzPts val="4000"/>
              <a:buFont typeface="Calibri"/>
              <a:buNone/>
            </a:pPr>
            <a:r>
              <a:rPr lang="en-US">
                <a:solidFill>
                  <a:srgbClr val="000000"/>
                </a:solidFill>
              </a:rPr>
              <a:t>Resource Map</a:t>
            </a:r>
            <a:endParaRPr u="none" strike="noStrike" cap="none">
              <a:solidFill>
                <a:srgbClr val="000000"/>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7" name="Google Shape;477;g8a2341ce69_0_224"/>
          <p:cNvSpPr txBox="1"/>
          <p:nvPr/>
        </p:nvSpPr>
        <p:spPr>
          <a:xfrm>
            <a:off x="457200" y="1600200"/>
            <a:ext cx="8378687" cy="485029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a:latin typeface="Verdana"/>
                <a:ea typeface="Verdana"/>
                <a:cs typeface="Verdana"/>
                <a:sym typeface="Verdana"/>
              </a:rPr>
              <a:t>How can supporting SEL in your classroom impact you specifically? </a:t>
            </a:r>
            <a:endParaRPr sz="3200" dirty="0">
              <a:latin typeface="Verdana"/>
              <a:ea typeface="Verdana"/>
              <a:cs typeface="Verdana"/>
              <a:sym typeface="Verdana"/>
            </a:endParaRPr>
          </a:p>
          <a:p>
            <a:pPr marL="0" lvl="0" indent="0" algn="l" rtl="0">
              <a:spcBef>
                <a:spcPts val="0"/>
              </a:spcBef>
              <a:spcAft>
                <a:spcPts val="0"/>
              </a:spcAft>
              <a:buNone/>
            </a:pPr>
            <a:endParaRPr sz="3200" dirty="0">
              <a:latin typeface="Verdana"/>
              <a:ea typeface="Verdana"/>
              <a:cs typeface="Verdana"/>
              <a:sym typeface="Verdana"/>
            </a:endParaRPr>
          </a:p>
          <a:p>
            <a:pPr marL="0" lvl="0" indent="0" algn="l" rtl="0">
              <a:spcBef>
                <a:spcPts val="0"/>
              </a:spcBef>
              <a:spcAft>
                <a:spcPts val="0"/>
              </a:spcAft>
              <a:buNone/>
            </a:pPr>
            <a:r>
              <a:rPr lang="en-US" sz="3200" dirty="0">
                <a:latin typeface="Verdana"/>
                <a:ea typeface="Verdana"/>
                <a:cs typeface="Verdana"/>
                <a:sym typeface="Verdana"/>
              </a:rPr>
              <a:t>Could development of social and emotional competencies — your own and your students’ — and SEL practices in general, create a more equitable learning environment for your students?</a:t>
            </a:r>
            <a:endParaRPr sz="3200" dirty="0">
              <a:latin typeface="Verdana"/>
              <a:ea typeface="Verdana"/>
              <a:cs typeface="Verdana"/>
              <a:sym typeface="Verdana"/>
            </a:endParaRPr>
          </a:p>
        </p:txBody>
      </p:sp>
      <p:sp>
        <p:nvSpPr>
          <p:cNvPr id="476" name="Google Shape;476;g8a2341ce69_0_224"/>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Discussion</a:t>
            </a:r>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ge876b91b36_0_3078"/>
          <p:cNvSpPr txBox="1">
            <a:spLocks noGrp="1"/>
          </p:cNvSpPr>
          <p:nvPr>
            <p:ph type="body" idx="1"/>
          </p:nvPr>
        </p:nvSpPr>
        <p:spPr>
          <a:xfrm>
            <a:off x="228600" y="1600200"/>
            <a:ext cx="8686800" cy="4572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400" u="sng">
                <a:solidFill>
                  <a:schemeClr val="hlink"/>
                </a:solidFill>
                <a:hlinkClick r:id="rId3"/>
              </a:rPr>
              <a:t>https://casel.org/what-is-sel/</a:t>
            </a:r>
            <a:endParaRPr sz="2400"/>
          </a:p>
          <a:p>
            <a:pPr marL="0" lvl="0" indent="0" algn="l" rtl="0">
              <a:spcBef>
                <a:spcPts val="0"/>
              </a:spcBef>
              <a:spcAft>
                <a:spcPts val="0"/>
              </a:spcAft>
              <a:buNone/>
            </a:pPr>
            <a:endParaRPr sz="2400"/>
          </a:p>
          <a:p>
            <a:pPr marL="0" lvl="0" indent="0" algn="l" rtl="0">
              <a:spcBef>
                <a:spcPts val="0"/>
              </a:spcBef>
              <a:spcAft>
                <a:spcPts val="0"/>
              </a:spcAft>
              <a:buClr>
                <a:schemeClr val="dk1"/>
              </a:buClr>
              <a:buSzPts val="1400"/>
              <a:buFont typeface="Arial"/>
              <a:buNone/>
            </a:pPr>
            <a:r>
              <a:rPr lang="en-US" sz="2400" u="sng">
                <a:solidFill>
                  <a:schemeClr val="hlink"/>
                </a:solidFill>
                <a:hlinkClick r:id="rId4"/>
              </a:rPr>
              <a:t>https://casel.org/wp-content/uploads/2020/12/CASEL-SEL-Framework-11.2020.pdf</a:t>
            </a:r>
            <a:endParaRPr sz="2400"/>
          </a:p>
          <a:p>
            <a:pPr marL="0" lvl="0" indent="0" algn="l" rtl="0">
              <a:spcBef>
                <a:spcPts val="0"/>
              </a:spcBef>
              <a:spcAft>
                <a:spcPts val="0"/>
              </a:spcAft>
              <a:buClr>
                <a:schemeClr val="dk1"/>
              </a:buClr>
              <a:buSzPts val="1400"/>
              <a:buFont typeface="Arial"/>
              <a:buNone/>
            </a:pPr>
            <a:endParaRPr sz="2400"/>
          </a:p>
          <a:p>
            <a:pPr marL="0" lvl="0" indent="0" algn="l" rtl="0">
              <a:spcBef>
                <a:spcPts val="0"/>
              </a:spcBef>
              <a:spcAft>
                <a:spcPts val="0"/>
              </a:spcAft>
              <a:buClr>
                <a:schemeClr val="dk1"/>
              </a:buClr>
              <a:buSzPts val="1400"/>
              <a:buFont typeface="Arial"/>
              <a:buNone/>
            </a:pPr>
            <a:r>
              <a:rPr lang="en-US" sz="2400" u="sng">
                <a:solidFill>
                  <a:schemeClr val="hlink"/>
                </a:solidFill>
                <a:hlinkClick r:id="rId5"/>
              </a:rPr>
              <a:t>https://youtu.be/0N_Y34tjQm8</a:t>
            </a:r>
            <a:endParaRPr sz="2400"/>
          </a:p>
          <a:p>
            <a:pPr marL="0" lvl="0" indent="0" algn="l" rtl="0">
              <a:spcBef>
                <a:spcPts val="0"/>
              </a:spcBef>
              <a:spcAft>
                <a:spcPts val="0"/>
              </a:spcAft>
              <a:buClr>
                <a:schemeClr val="dk1"/>
              </a:buClr>
              <a:buSzPts val="1400"/>
              <a:buFont typeface="Arial"/>
              <a:buNone/>
            </a:pPr>
            <a:endParaRPr sz="2400"/>
          </a:p>
          <a:p>
            <a:pPr marL="0" lvl="0" indent="0" algn="l" rtl="0">
              <a:spcBef>
                <a:spcPts val="0"/>
              </a:spcBef>
              <a:spcAft>
                <a:spcPts val="0"/>
              </a:spcAft>
              <a:buClr>
                <a:schemeClr val="dk1"/>
              </a:buClr>
              <a:buSzPts val="1400"/>
              <a:buFont typeface="Arial"/>
              <a:buNone/>
            </a:pPr>
            <a:r>
              <a:rPr lang="en-US" sz="2400" u="sng">
                <a:solidFill>
                  <a:schemeClr val="hlink"/>
                </a:solidFill>
                <a:hlinkClick r:id="rId6"/>
              </a:rPr>
              <a:t>https://ice.aasb.org/wp-content/uploads/Checklist-for-Culturally-Responsive-and-Embedded-Social-and-Emotional-Learning.pdf</a:t>
            </a:r>
            <a:endParaRPr sz="2400"/>
          </a:p>
          <a:p>
            <a:pPr marL="0" lvl="0" indent="0" algn="l" rtl="0">
              <a:spcBef>
                <a:spcPts val="0"/>
              </a:spcBef>
              <a:spcAft>
                <a:spcPts val="0"/>
              </a:spcAft>
              <a:buClr>
                <a:schemeClr val="dk1"/>
              </a:buClr>
              <a:buSzPts val="1400"/>
              <a:buFont typeface="Arial"/>
              <a:buNone/>
            </a:pPr>
            <a:endParaRPr sz="2400"/>
          </a:p>
          <a:p>
            <a:pPr marL="0" lvl="0" indent="0" algn="l" rtl="0">
              <a:spcBef>
                <a:spcPts val="0"/>
              </a:spcBef>
              <a:spcAft>
                <a:spcPts val="0"/>
              </a:spcAft>
              <a:buClr>
                <a:schemeClr val="dk1"/>
              </a:buClr>
              <a:buSzPts val="1100"/>
              <a:buFont typeface="Arial"/>
              <a:buNone/>
            </a:pPr>
            <a:r>
              <a:rPr lang="en-US" sz="2400">
                <a:solidFill>
                  <a:srgbClr val="074A24"/>
                </a:solidFill>
              </a:rPr>
              <a:t>https://www.prevention.psu.edu/uploads/files/TSS-SEL-Brief-Final-June2021R.pdf</a:t>
            </a:r>
            <a:endParaRPr sz="3600">
              <a:solidFill>
                <a:srgbClr val="074A24"/>
              </a:solidFill>
            </a:endParaRPr>
          </a:p>
          <a:p>
            <a:pPr marL="0" lvl="0" indent="0" algn="l" rtl="0">
              <a:spcBef>
                <a:spcPts val="0"/>
              </a:spcBef>
              <a:spcAft>
                <a:spcPts val="0"/>
              </a:spcAft>
              <a:buClr>
                <a:schemeClr val="dk1"/>
              </a:buClr>
              <a:buSzPts val="1400"/>
              <a:buFont typeface="Arial"/>
              <a:buNone/>
            </a:pPr>
            <a:endParaRPr sz="2400"/>
          </a:p>
          <a:p>
            <a:pPr marL="0" lvl="0" indent="0" algn="l" rtl="0">
              <a:spcBef>
                <a:spcPts val="0"/>
              </a:spcBef>
              <a:spcAft>
                <a:spcPts val="0"/>
              </a:spcAft>
              <a:buClr>
                <a:schemeClr val="dk1"/>
              </a:buClr>
              <a:buSzPts val="1400"/>
              <a:buFont typeface="Arial"/>
              <a:buNone/>
            </a:pPr>
            <a:endParaRPr sz="2400"/>
          </a:p>
          <a:p>
            <a:pPr marL="0" lvl="0" indent="0" algn="l" rtl="0">
              <a:spcBef>
                <a:spcPts val="0"/>
              </a:spcBef>
              <a:spcAft>
                <a:spcPts val="0"/>
              </a:spcAft>
              <a:buClr>
                <a:schemeClr val="dk1"/>
              </a:buClr>
              <a:buSzPts val="1400"/>
              <a:buFont typeface="Arial"/>
              <a:buNone/>
            </a:pPr>
            <a:endParaRPr sz="2400"/>
          </a:p>
        </p:txBody>
      </p:sp>
      <p:sp>
        <p:nvSpPr>
          <p:cNvPr id="484" name="Google Shape;484;ge876b91b36_0_3078"/>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dk1"/>
                </a:solidFill>
              </a:rPr>
              <a:t>References/Resources</a:t>
            </a:r>
            <a:endParaRPr>
              <a:solidFill>
                <a:schemeClr val="dk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gec300b9586_0_635"/>
          <p:cNvSpPr txBox="1">
            <a:spLocks noGrp="1"/>
          </p:cNvSpPr>
          <p:nvPr>
            <p:ph type="body" idx="1"/>
          </p:nvPr>
        </p:nvSpPr>
        <p:spPr>
          <a:xfrm>
            <a:off x="228600" y="1494125"/>
            <a:ext cx="8458200" cy="4678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sz="1200"/>
          </a:p>
          <a:p>
            <a:pPr marL="0" lvl="0" indent="0" algn="l" rtl="0">
              <a:spcBef>
                <a:spcPts val="0"/>
              </a:spcBef>
              <a:spcAft>
                <a:spcPts val="0"/>
              </a:spcAft>
              <a:buClr>
                <a:schemeClr val="dk1"/>
              </a:buClr>
              <a:buSzPts val="1400"/>
              <a:buFont typeface="Arial"/>
              <a:buNone/>
            </a:pPr>
            <a:r>
              <a:rPr lang="en-US" sz="2400" u="sng">
                <a:solidFill>
                  <a:srgbClr val="074A24"/>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https://www.ycei.org/</a:t>
            </a:r>
            <a:endParaRPr sz="2400">
              <a:solidFill>
                <a:srgbClr val="074A24"/>
              </a:solidFill>
            </a:endParaRPr>
          </a:p>
          <a:p>
            <a:pPr marL="0" lvl="0" indent="0" algn="l" rtl="0">
              <a:spcBef>
                <a:spcPts val="0"/>
              </a:spcBef>
              <a:spcAft>
                <a:spcPts val="0"/>
              </a:spcAft>
              <a:buClr>
                <a:schemeClr val="dk1"/>
              </a:buClr>
              <a:buSzPts val="1400"/>
              <a:buFont typeface="Arial"/>
              <a:buNone/>
            </a:pPr>
            <a:endParaRPr sz="2400">
              <a:solidFill>
                <a:srgbClr val="074A24"/>
              </a:solidFill>
            </a:endParaRPr>
          </a:p>
          <a:p>
            <a:pPr marL="0" lvl="0" indent="0" algn="l" rtl="0">
              <a:spcBef>
                <a:spcPts val="0"/>
              </a:spcBef>
              <a:spcAft>
                <a:spcPts val="0"/>
              </a:spcAft>
              <a:buClr>
                <a:schemeClr val="dk1"/>
              </a:buClr>
              <a:buSzPts val="1400"/>
              <a:buFont typeface="Arial"/>
              <a:buNone/>
            </a:pPr>
            <a:r>
              <a:rPr lang="en-US" sz="2400">
                <a:solidFill>
                  <a:srgbClr val="074A24"/>
                </a:solidFill>
              </a:rPr>
              <a:t>http://www.nationalresilienceresource.com/Education/Educators_social_and_emotional_skills.pdf</a:t>
            </a:r>
            <a:endParaRPr sz="2400">
              <a:solidFill>
                <a:srgbClr val="074A24"/>
              </a:solidFill>
            </a:endParaRPr>
          </a:p>
          <a:p>
            <a:pPr marL="0" lvl="0" indent="0" algn="l" rtl="0">
              <a:spcBef>
                <a:spcPts val="0"/>
              </a:spcBef>
              <a:spcAft>
                <a:spcPts val="0"/>
              </a:spcAft>
              <a:buClr>
                <a:schemeClr val="dk1"/>
              </a:buClr>
              <a:buSzPts val="1400"/>
              <a:buFont typeface="Arial"/>
              <a:buNone/>
            </a:pPr>
            <a:endParaRPr sz="2400">
              <a:solidFill>
                <a:srgbClr val="074A24"/>
              </a:solidFill>
            </a:endParaRPr>
          </a:p>
          <a:p>
            <a:pPr marL="0" lvl="0" indent="0" algn="l" rtl="0">
              <a:spcBef>
                <a:spcPts val="0"/>
              </a:spcBef>
              <a:spcAft>
                <a:spcPts val="0"/>
              </a:spcAft>
              <a:buClr>
                <a:schemeClr val="dk1"/>
              </a:buClr>
              <a:buSzPts val="1400"/>
              <a:buFont typeface="Arial"/>
              <a:buNone/>
            </a:pPr>
            <a:r>
              <a:rPr lang="en-US" sz="2400">
                <a:solidFill>
                  <a:srgbClr val="074A24"/>
                </a:solidFill>
              </a:rPr>
              <a:t>https://www.doe.virginia.gov/support/prevention/social-emotional/index.shtml</a:t>
            </a:r>
            <a:endParaRPr sz="2400">
              <a:solidFill>
                <a:srgbClr val="074A24"/>
              </a:solidFill>
            </a:endParaRPr>
          </a:p>
          <a:p>
            <a:pPr marL="0" lvl="0" indent="0" algn="l" rtl="0">
              <a:spcBef>
                <a:spcPts val="0"/>
              </a:spcBef>
              <a:spcAft>
                <a:spcPts val="0"/>
              </a:spcAft>
              <a:buClr>
                <a:schemeClr val="dk1"/>
              </a:buClr>
              <a:buSzPts val="1400"/>
              <a:buFont typeface="Arial"/>
              <a:buNone/>
            </a:pPr>
            <a:endParaRPr sz="2400">
              <a:solidFill>
                <a:srgbClr val="074A24"/>
              </a:solidFill>
            </a:endParaRPr>
          </a:p>
          <a:p>
            <a:pPr marL="0" lvl="0" indent="0" algn="l" rtl="0">
              <a:lnSpc>
                <a:spcPct val="115000"/>
              </a:lnSpc>
              <a:spcBef>
                <a:spcPts val="0"/>
              </a:spcBef>
              <a:spcAft>
                <a:spcPts val="0"/>
              </a:spcAft>
              <a:buClr>
                <a:schemeClr val="dk1"/>
              </a:buClr>
              <a:buSzPts val="1100"/>
              <a:buFont typeface="Arial"/>
              <a:buNone/>
            </a:pPr>
            <a:r>
              <a:rPr lang="en-US" sz="2400">
                <a:solidFill>
                  <a:srgbClr val="074A24"/>
                </a:solidFill>
              </a:rPr>
              <a:t>Durlak, J.A., Weissberg, R.P., Dymnicki, A.B., Taylor, R.D., &amp; Schellinger, K. (2011). The impact of enhancing students’ social and emotional learning: A meta-analysis of school-based universal interventions. </a:t>
            </a:r>
            <a:r>
              <a:rPr lang="en-US" sz="2400" i="1">
                <a:solidFill>
                  <a:srgbClr val="074A24"/>
                </a:solidFill>
              </a:rPr>
              <a:t>Child Development</a:t>
            </a:r>
            <a:r>
              <a:rPr lang="en-US" sz="2400">
                <a:solidFill>
                  <a:srgbClr val="074A24"/>
                </a:solidFill>
              </a:rPr>
              <a:t>: 82 (1), 405-432.</a:t>
            </a:r>
            <a:endParaRPr sz="2400">
              <a:solidFill>
                <a:srgbClr val="074A24"/>
              </a:solidFill>
            </a:endParaRPr>
          </a:p>
          <a:p>
            <a:pPr marL="0" lvl="0" indent="0" algn="l" rtl="0">
              <a:lnSpc>
                <a:spcPct val="115000"/>
              </a:lnSpc>
              <a:spcBef>
                <a:spcPts val="0"/>
              </a:spcBef>
              <a:spcAft>
                <a:spcPts val="0"/>
              </a:spcAft>
              <a:buClr>
                <a:schemeClr val="dk1"/>
              </a:buClr>
              <a:buSzPts val="1100"/>
              <a:buFont typeface="Arial"/>
              <a:buNone/>
            </a:pPr>
            <a:endParaRPr sz="2400">
              <a:solidFill>
                <a:schemeClr val="accent4"/>
              </a:solidFill>
            </a:endParaRPr>
          </a:p>
          <a:p>
            <a:pPr marL="0" lvl="0" indent="0" algn="l" rtl="0">
              <a:spcBef>
                <a:spcPts val="0"/>
              </a:spcBef>
              <a:spcAft>
                <a:spcPts val="0"/>
              </a:spcAft>
              <a:buClr>
                <a:schemeClr val="dk1"/>
              </a:buClr>
              <a:buSzPts val="1400"/>
              <a:buFont typeface="Arial"/>
              <a:buNone/>
            </a:pPr>
            <a:endParaRPr sz="1200"/>
          </a:p>
        </p:txBody>
      </p:sp>
      <p:sp>
        <p:nvSpPr>
          <p:cNvPr id="491" name="Google Shape;491;gec300b9586_0_635"/>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dk1"/>
                </a:solidFill>
              </a:rPr>
              <a:t>References/Resources</a:t>
            </a:r>
            <a:endParaRPr>
              <a:solidFill>
                <a:schemeClr val="dk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gec300b9586_0_641"/>
          <p:cNvSpPr txBox="1">
            <a:spLocks noGrp="1"/>
          </p:cNvSpPr>
          <p:nvPr>
            <p:ph type="body" idx="1"/>
          </p:nvPr>
        </p:nvSpPr>
        <p:spPr>
          <a:xfrm>
            <a:off x="228600" y="1494125"/>
            <a:ext cx="8686800" cy="4678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2400">
                <a:solidFill>
                  <a:srgbClr val="074A24"/>
                </a:solidFill>
              </a:rPr>
              <a:t>The Relationship Between Kindergarten Social Competence and Future Wellness," published on October 09, 2015, in American Journal of Public Health.</a:t>
            </a:r>
            <a:endParaRPr sz="2400">
              <a:solidFill>
                <a:srgbClr val="074A24"/>
              </a:solidFill>
            </a:endParaRPr>
          </a:p>
          <a:p>
            <a:pPr marL="0" lvl="0" indent="0" algn="l" rtl="0">
              <a:spcBef>
                <a:spcPts val="0"/>
              </a:spcBef>
              <a:spcAft>
                <a:spcPts val="0"/>
              </a:spcAft>
              <a:buClr>
                <a:schemeClr val="dk1"/>
              </a:buClr>
              <a:buSzPts val="1100"/>
              <a:buFont typeface="Arial"/>
              <a:buNone/>
            </a:pPr>
            <a:endParaRPr sz="2400">
              <a:solidFill>
                <a:srgbClr val="074A24"/>
              </a:solidFill>
            </a:endParaRPr>
          </a:p>
          <a:p>
            <a:pPr marL="0" lvl="0" indent="0" algn="l" rtl="0">
              <a:lnSpc>
                <a:spcPct val="115000"/>
              </a:lnSpc>
              <a:spcBef>
                <a:spcPts val="0"/>
              </a:spcBef>
              <a:spcAft>
                <a:spcPts val="0"/>
              </a:spcAft>
              <a:buClr>
                <a:schemeClr val="dk1"/>
              </a:buClr>
              <a:buSzPts val="1100"/>
              <a:buFont typeface="Arial"/>
              <a:buNone/>
            </a:pPr>
            <a:r>
              <a:rPr lang="en-US" sz="2400">
                <a:solidFill>
                  <a:srgbClr val="074A24"/>
                </a:solidFill>
              </a:rPr>
              <a:t>Jennings, P.A. &amp; Greenberg, M.T. (2009). </a:t>
            </a:r>
            <a:r>
              <a:rPr lang="en-US" sz="2400" i="1">
                <a:solidFill>
                  <a:srgbClr val="074A24"/>
                </a:solidFill>
              </a:rPr>
              <a:t>The prosocial classroom: Teacher social and emotional competence in relation to student and classroom outcomes</a:t>
            </a:r>
            <a:r>
              <a:rPr lang="en-US" sz="2400">
                <a:solidFill>
                  <a:srgbClr val="074A24"/>
                </a:solidFill>
              </a:rPr>
              <a:t>. American Educational Research Association.</a:t>
            </a:r>
            <a:endParaRPr sz="2400">
              <a:solidFill>
                <a:srgbClr val="074A24"/>
              </a:solidFill>
            </a:endParaRPr>
          </a:p>
          <a:p>
            <a:pPr marL="0" lvl="0" indent="0" algn="l" rtl="0">
              <a:lnSpc>
                <a:spcPct val="115000"/>
              </a:lnSpc>
              <a:spcBef>
                <a:spcPts val="0"/>
              </a:spcBef>
              <a:spcAft>
                <a:spcPts val="0"/>
              </a:spcAft>
              <a:buClr>
                <a:schemeClr val="dk1"/>
              </a:buClr>
              <a:buSzPts val="1100"/>
              <a:buFont typeface="Arial"/>
              <a:buNone/>
            </a:pPr>
            <a:endParaRPr sz="2400">
              <a:solidFill>
                <a:srgbClr val="074A24"/>
              </a:solidFill>
            </a:endParaRPr>
          </a:p>
          <a:p>
            <a:pPr marL="0" lvl="0" indent="0" algn="l" rtl="0">
              <a:lnSpc>
                <a:spcPct val="115000"/>
              </a:lnSpc>
              <a:spcBef>
                <a:spcPts val="0"/>
              </a:spcBef>
              <a:spcAft>
                <a:spcPts val="0"/>
              </a:spcAft>
              <a:buClr>
                <a:schemeClr val="dk1"/>
              </a:buClr>
              <a:buSzPts val="1100"/>
              <a:buFont typeface="Arial"/>
              <a:buNone/>
            </a:pPr>
            <a:r>
              <a:rPr lang="en-US" sz="2400">
                <a:solidFill>
                  <a:srgbClr val="074A24"/>
                </a:solidFill>
              </a:rPr>
              <a:t>https://www.mheducation.com/prek-12/explore/sel-survey.html</a:t>
            </a:r>
            <a:endParaRPr sz="2400">
              <a:solidFill>
                <a:srgbClr val="074A24"/>
              </a:solidFill>
            </a:endParaRPr>
          </a:p>
        </p:txBody>
      </p:sp>
      <p:sp>
        <p:nvSpPr>
          <p:cNvPr id="498" name="Google Shape;498;gec300b9586_0_641"/>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dk1"/>
                </a:solidFill>
              </a:rPr>
              <a:t>References/Resources</a:t>
            </a:r>
            <a:endParaRPr>
              <a:solidFill>
                <a:schemeClr val="dk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gec300b9586_0_647"/>
          <p:cNvSpPr txBox="1">
            <a:spLocks noGrp="1"/>
          </p:cNvSpPr>
          <p:nvPr>
            <p:ph type="body" idx="1"/>
          </p:nvPr>
        </p:nvSpPr>
        <p:spPr>
          <a:xfrm>
            <a:off x="228600" y="1494125"/>
            <a:ext cx="8458200" cy="4678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2400">
                <a:solidFill>
                  <a:srgbClr val="074A24"/>
                </a:solidFill>
              </a:rPr>
              <a:t>Research from "Early Social-Emotional Functioning and Public Health: The Relationship Between Kindergarten Social Competence and Future Wellness," published on October 09, 2015, in American Journal of Public Health.</a:t>
            </a:r>
            <a:endParaRPr sz="2400">
              <a:solidFill>
                <a:srgbClr val="074A24"/>
              </a:solidFill>
            </a:endParaRPr>
          </a:p>
          <a:p>
            <a:pPr marL="0" lvl="0" indent="0" algn="l" rtl="0">
              <a:spcBef>
                <a:spcPts val="0"/>
              </a:spcBef>
              <a:spcAft>
                <a:spcPts val="0"/>
              </a:spcAft>
              <a:buClr>
                <a:schemeClr val="dk1"/>
              </a:buClr>
              <a:buSzPts val="1100"/>
              <a:buFont typeface="Arial"/>
              <a:buNone/>
            </a:pPr>
            <a:endParaRPr sz="2400">
              <a:solidFill>
                <a:srgbClr val="074A24"/>
              </a:solidFill>
            </a:endParaRPr>
          </a:p>
          <a:p>
            <a:pPr marL="0" lvl="0" indent="0" algn="l" rtl="0">
              <a:lnSpc>
                <a:spcPct val="115000"/>
              </a:lnSpc>
              <a:spcBef>
                <a:spcPts val="0"/>
              </a:spcBef>
              <a:spcAft>
                <a:spcPts val="0"/>
              </a:spcAft>
              <a:buClr>
                <a:schemeClr val="dk1"/>
              </a:buClr>
              <a:buSzPts val="1100"/>
              <a:buFont typeface="Arial"/>
              <a:buNone/>
            </a:pPr>
            <a:r>
              <a:rPr lang="en-US" sz="2400">
                <a:solidFill>
                  <a:srgbClr val="074A24"/>
                </a:solidFill>
              </a:rPr>
              <a:t>Future of Jobs Report, World Economic Forum</a:t>
            </a:r>
            <a:endParaRPr sz="2400">
              <a:solidFill>
                <a:srgbClr val="074A24"/>
              </a:solidFill>
            </a:endParaRPr>
          </a:p>
          <a:p>
            <a:pPr marL="0" lvl="0" indent="0" algn="l" rtl="0">
              <a:lnSpc>
                <a:spcPct val="115000"/>
              </a:lnSpc>
              <a:spcBef>
                <a:spcPts val="0"/>
              </a:spcBef>
              <a:spcAft>
                <a:spcPts val="0"/>
              </a:spcAft>
              <a:buClr>
                <a:schemeClr val="dk1"/>
              </a:buClr>
              <a:buSzPts val="1100"/>
              <a:buFont typeface="Arial"/>
              <a:buNone/>
            </a:pPr>
            <a:endParaRPr sz="2400">
              <a:solidFill>
                <a:srgbClr val="074A24"/>
              </a:solidFill>
            </a:endParaRPr>
          </a:p>
          <a:p>
            <a:pPr marL="0" lvl="0" indent="0" algn="l" rtl="0">
              <a:lnSpc>
                <a:spcPct val="115000"/>
              </a:lnSpc>
              <a:spcBef>
                <a:spcPts val="0"/>
              </a:spcBef>
              <a:spcAft>
                <a:spcPts val="0"/>
              </a:spcAft>
              <a:buClr>
                <a:schemeClr val="dk1"/>
              </a:buClr>
              <a:buSzPts val="1100"/>
              <a:buFont typeface="Arial"/>
              <a:buNone/>
            </a:pPr>
            <a:r>
              <a:rPr lang="en-US" sz="2400">
                <a:solidFill>
                  <a:srgbClr val="074A24"/>
                </a:solidFill>
              </a:rPr>
              <a:t>Jones, D.E., Greenberg, M., &amp; Crowley, M. (2015) Early social-emotional functioning and public health: The relationship between kindergarten social competence and future wellness. </a:t>
            </a:r>
            <a:r>
              <a:rPr lang="en-US" sz="2400" i="1">
                <a:solidFill>
                  <a:srgbClr val="074A24"/>
                </a:solidFill>
              </a:rPr>
              <a:t>American Journal of Public Health 105 </a:t>
            </a:r>
            <a:r>
              <a:rPr lang="en-US" sz="2400">
                <a:solidFill>
                  <a:srgbClr val="074A24"/>
                </a:solidFill>
              </a:rPr>
              <a:t>(11), 2283-2290. </a:t>
            </a:r>
            <a:endParaRPr sz="2400">
              <a:solidFill>
                <a:srgbClr val="074A24"/>
              </a:solidFill>
            </a:endParaRPr>
          </a:p>
          <a:p>
            <a:pPr marL="0" lvl="0" indent="0" algn="l" rtl="0">
              <a:lnSpc>
                <a:spcPct val="115000"/>
              </a:lnSpc>
              <a:spcBef>
                <a:spcPts val="0"/>
              </a:spcBef>
              <a:spcAft>
                <a:spcPts val="0"/>
              </a:spcAft>
              <a:buClr>
                <a:schemeClr val="dk1"/>
              </a:buClr>
              <a:buSzPts val="1100"/>
              <a:buFont typeface="Arial"/>
              <a:buNone/>
            </a:pPr>
            <a:endParaRPr sz="2400"/>
          </a:p>
          <a:p>
            <a:pPr marL="0" lvl="0" indent="0" algn="l" rtl="0">
              <a:spcBef>
                <a:spcPts val="0"/>
              </a:spcBef>
              <a:spcAft>
                <a:spcPts val="0"/>
              </a:spcAft>
              <a:buClr>
                <a:schemeClr val="dk1"/>
              </a:buClr>
              <a:buSzPts val="1400"/>
              <a:buFont typeface="Arial"/>
              <a:buNone/>
            </a:pPr>
            <a:endParaRPr sz="2400"/>
          </a:p>
          <a:p>
            <a:pPr marL="0" lvl="0" indent="0" algn="l" rtl="0">
              <a:lnSpc>
                <a:spcPct val="115000"/>
              </a:lnSpc>
              <a:spcBef>
                <a:spcPts val="0"/>
              </a:spcBef>
              <a:spcAft>
                <a:spcPts val="0"/>
              </a:spcAft>
              <a:buClr>
                <a:schemeClr val="dk1"/>
              </a:buClr>
              <a:buSzPts val="1100"/>
              <a:buFont typeface="Arial"/>
              <a:buNone/>
            </a:pPr>
            <a:endParaRPr sz="2400">
              <a:solidFill>
                <a:srgbClr val="0A091B"/>
              </a:solidFill>
            </a:endParaRPr>
          </a:p>
          <a:p>
            <a:pPr marL="0" lvl="0" indent="0" algn="l" rtl="0">
              <a:lnSpc>
                <a:spcPct val="115000"/>
              </a:lnSpc>
              <a:spcBef>
                <a:spcPts val="0"/>
              </a:spcBef>
              <a:spcAft>
                <a:spcPts val="0"/>
              </a:spcAft>
              <a:buClr>
                <a:schemeClr val="dk1"/>
              </a:buClr>
              <a:buSzPts val="1100"/>
              <a:buFont typeface="Arial"/>
              <a:buNone/>
            </a:pPr>
            <a:endParaRPr sz="2400">
              <a:solidFill>
                <a:srgbClr val="0A091B"/>
              </a:solidFill>
            </a:endParaRPr>
          </a:p>
          <a:p>
            <a:pPr marL="0" lvl="0" indent="0" algn="l" rtl="0">
              <a:spcBef>
                <a:spcPts val="0"/>
              </a:spcBef>
              <a:spcAft>
                <a:spcPts val="0"/>
              </a:spcAft>
              <a:buClr>
                <a:schemeClr val="dk1"/>
              </a:buClr>
              <a:buSzPts val="1400"/>
              <a:buFont typeface="Arial"/>
              <a:buNone/>
            </a:pPr>
            <a:endParaRPr sz="2400"/>
          </a:p>
        </p:txBody>
      </p:sp>
      <p:sp>
        <p:nvSpPr>
          <p:cNvPr id="505" name="Google Shape;505;gec300b9586_0_647"/>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dk1"/>
                </a:solidFill>
              </a:rPr>
              <a:t>References/Resources</a:t>
            </a:r>
            <a:endParaRPr>
              <a:solidFill>
                <a:schemeClr val="dk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gec300b9586_0_668"/>
          <p:cNvSpPr txBox="1">
            <a:spLocks noGrp="1"/>
          </p:cNvSpPr>
          <p:nvPr>
            <p:ph type="body" idx="1"/>
          </p:nvPr>
        </p:nvSpPr>
        <p:spPr>
          <a:xfrm>
            <a:off x="457201" y="1600201"/>
            <a:ext cx="8229600" cy="45720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US" sz="2400">
                <a:solidFill>
                  <a:srgbClr val="074A24"/>
                </a:solidFill>
              </a:rPr>
              <a:t>Gregory, A. &amp; Fergus E., (2017). Social-Emotional Learning and Equity in School Discipline. In S. M. Jones, E. Doolittle, &amp; S. McLanahan (Eds.) The Future of Children, 27, special issue on Social-Emotional Learning, 117-136.</a:t>
            </a:r>
            <a:endParaRPr sz="2400">
              <a:solidFill>
                <a:srgbClr val="074A24"/>
              </a:solidFill>
            </a:endParaRPr>
          </a:p>
          <a:p>
            <a:pPr marL="0" lvl="0" indent="0" algn="l" rtl="0">
              <a:spcBef>
                <a:spcPts val="360"/>
              </a:spcBef>
              <a:spcAft>
                <a:spcPts val="0"/>
              </a:spcAft>
              <a:buNone/>
            </a:pPr>
            <a:endParaRPr sz="2400"/>
          </a:p>
        </p:txBody>
      </p:sp>
      <p:sp>
        <p:nvSpPr>
          <p:cNvPr id="512" name="Google Shape;512;gec300b9586_0_668"/>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dk1"/>
                </a:solidFill>
              </a:rPr>
              <a:t>References/Resources</a:t>
            </a:r>
            <a:endParaRPr>
              <a:solidFill>
                <a:schemeClr val="dk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220"/>
        <p:cNvGrpSpPr/>
        <p:nvPr/>
      </p:nvGrpSpPr>
      <p:grpSpPr>
        <a:xfrm>
          <a:off x="0" y="0"/>
          <a:ext cx="0" cy="0"/>
          <a:chOff x="0" y="0"/>
          <a:chExt cx="0" cy="0"/>
        </a:xfrm>
      </p:grpSpPr>
      <p:sp>
        <p:nvSpPr>
          <p:cNvPr id="221" name="Google Shape;221;g89e13cb5c6_0_18"/>
          <p:cNvSpPr txBox="1">
            <a:spLocks noGrp="1"/>
          </p:cNvSpPr>
          <p:nvPr>
            <p:ph type="body" idx="1"/>
          </p:nvPr>
        </p:nvSpPr>
        <p:spPr>
          <a:xfrm>
            <a:off x="228600" y="1600200"/>
            <a:ext cx="8458200" cy="45720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600"/>
              </a:spcBef>
              <a:spcAft>
                <a:spcPts val="0"/>
              </a:spcAft>
              <a:buClr>
                <a:schemeClr val="dk1"/>
              </a:buClr>
              <a:buSzPts val="1100"/>
              <a:buFont typeface="Arial"/>
              <a:buNone/>
            </a:pPr>
            <a:r>
              <a:rPr lang="en-US"/>
              <a:t>Handouts for this Module</a:t>
            </a:r>
            <a:endParaRPr/>
          </a:p>
          <a:p>
            <a:pPr marL="0" lvl="0" indent="0" algn="l" rtl="0">
              <a:lnSpc>
                <a:spcPct val="115000"/>
              </a:lnSpc>
              <a:spcBef>
                <a:spcPts val="600"/>
              </a:spcBef>
              <a:spcAft>
                <a:spcPts val="0"/>
              </a:spcAft>
              <a:buSzPts val="1800"/>
              <a:buNone/>
            </a:pPr>
            <a:r>
              <a:rPr lang="en-US"/>
              <a:t>Action Planner</a:t>
            </a:r>
            <a:endParaRPr/>
          </a:p>
          <a:p>
            <a:pPr marL="0" lvl="0" indent="0" algn="l" rtl="0">
              <a:lnSpc>
                <a:spcPct val="100000"/>
              </a:lnSpc>
              <a:spcBef>
                <a:spcPts val="360"/>
              </a:spcBef>
              <a:spcAft>
                <a:spcPts val="0"/>
              </a:spcAft>
              <a:buSzPts val="1800"/>
              <a:buNone/>
            </a:pPr>
            <a:endParaRPr sz="2400"/>
          </a:p>
        </p:txBody>
      </p:sp>
      <p:sp>
        <p:nvSpPr>
          <p:cNvPr id="222" name="Google Shape;222;g89e13cb5c6_0_18"/>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#4</a:t>
            </a:r>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227"/>
        <p:cNvGrpSpPr/>
        <p:nvPr/>
      </p:nvGrpSpPr>
      <p:grpSpPr>
        <a:xfrm>
          <a:off x="0" y="0"/>
          <a:ext cx="0" cy="0"/>
          <a:chOff x="0" y="0"/>
          <a:chExt cx="0" cy="0"/>
        </a:xfrm>
      </p:grpSpPr>
      <p:sp>
        <p:nvSpPr>
          <p:cNvPr id="228" name="Google Shape;228;g89e13cb5c6_0_24"/>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SzPts val="1800"/>
              <a:buNone/>
            </a:pPr>
            <a:r>
              <a:rPr lang="en-US"/>
              <a:t>Key Terms in This Module:</a:t>
            </a:r>
            <a:endParaRPr/>
          </a:p>
          <a:p>
            <a:pPr marL="0" lvl="0" indent="0" algn="l" rtl="0">
              <a:lnSpc>
                <a:spcPct val="100000"/>
              </a:lnSpc>
              <a:spcBef>
                <a:spcPts val="360"/>
              </a:spcBef>
              <a:spcAft>
                <a:spcPts val="0"/>
              </a:spcAft>
              <a:buSzPts val="1800"/>
              <a:buNone/>
            </a:pPr>
            <a:r>
              <a:rPr lang="en-US"/>
              <a:t>Social Emotional Learning</a:t>
            </a:r>
            <a:endParaRPr/>
          </a:p>
          <a:p>
            <a:pPr marL="0" lvl="0" indent="0" algn="l" rtl="0">
              <a:lnSpc>
                <a:spcPct val="100000"/>
              </a:lnSpc>
              <a:spcBef>
                <a:spcPts val="360"/>
              </a:spcBef>
              <a:spcAft>
                <a:spcPts val="0"/>
              </a:spcAft>
              <a:buSzPts val="1800"/>
              <a:buNone/>
            </a:pPr>
            <a:r>
              <a:rPr lang="en-US"/>
              <a:t>CASEL</a:t>
            </a:r>
            <a:endParaRPr/>
          </a:p>
          <a:p>
            <a:pPr marL="0" lvl="0" indent="0" algn="l" rtl="0">
              <a:lnSpc>
                <a:spcPct val="100000"/>
              </a:lnSpc>
              <a:spcBef>
                <a:spcPts val="360"/>
              </a:spcBef>
              <a:spcAft>
                <a:spcPts val="0"/>
              </a:spcAft>
              <a:buSzPts val="1800"/>
              <a:buNone/>
            </a:pPr>
            <a:r>
              <a:rPr lang="en-US"/>
              <a:t>Self-Awareness</a:t>
            </a:r>
            <a:endParaRPr/>
          </a:p>
          <a:p>
            <a:pPr marL="0" lvl="0" indent="0" algn="l" rtl="0">
              <a:lnSpc>
                <a:spcPct val="100000"/>
              </a:lnSpc>
              <a:spcBef>
                <a:spcPts val="360"/>
              </a:spcBef>
              <a:spcAft>
                <a:spcPts val="0"/>
              </a:spcAft>
              <a:buSzPts val="1800"/>
              <a:buNone/>
            </a:pPr>
            <a:r>
              <a:rPr lang="en-US"/>
              <a:t>Social-Awareness</a:t>
            </a:r>
            <a:endParaRPr/>
          </a:p>
          <a:p>
            <a:pPr marL="0" lvl="0" indent="0" algn="l" rtl="0">
              <a:lnSpc>
                <a:spcPct val="100000"/>
              </a:lnSpc>
              <a:spcBef>
                <a:spcPts val="360"/>
              </a:spcBef>
              <a:spcAft>
                <a:spcPts val="0"/>
              </a:spcAft>
              <a:buSzPts val="1800"/>
              <a:buNone/>
            </a:pPr>
            <a:r>
              <a:rPr lang="en-US"/>
              <a:t>Self-Management</a:t>
            </a:r>
            <a:endParaRPr/>
          </a:p>
          <a:p>
            <a:pPr marL="0" lvl="0" indent="0" algn="l" rtl="0">
              <a:lnSpc>
                <a:spcPct val="100000"/>
              </a:lnSpc>
              <a:spcBef>
                <a:spcPts val="360"/>
              </a:spcBef>
              <a:spcAft>
                <a:spcPts val="0"/>
              </a:spcAft>
              <a:buSzPts val="1800"/>
              <a:buNone/>
            </a:pPr>
            <a:r>
              <a:rPr lang="en-US"/>
              <a:t>Responsible Decision Making</a:t>
            </a:r>
            <a:endParaRPr/>
          </a:p>
          <a:p>
            <a:pPr marL="0" lvl="0" indent="0" algn="l" rtl="0">
              <a:lnSpc>
                <a:spcPct val="100000"/>
              </a:lnSpc>
              <a:spcBef>
                <a:spcPts val="360"/>
              </a:spcBef>
              <a:spcAft>
                <a:spcPts val="0"/>
              </a:spcAft>
              <a:buSzPts val="1800"/>
              <a:buNone/>
            </a:pPr>
            <a:r>
              <a:rPr lang="en-US"/>
              <a:t>Relationship Skills</a:t>
            </a:r>
            <a:endParaRPr/>
          </a:p>
          <a:p>
            <a:pPr marL="0" lvl="0" indent="0" algn="l" rtl="0">
              <a:lnSpc>
                <a:spcPct val="100000"/>
              </a:lnSpc>
              <a:spcBef>
                <a:spcPts val="360"/>
              </a:spcBef>
              <a:spcAft>
                <a:spcPts val="0"/>
              </a:spcAft>
              <a:buSzPts val="1800"/>
              <a:buNone/>
            </a:pPr>
            <a:r>
              <a:rPr lang="en-US"/>
              <a:t> </a:t>
            </a:r>
            <a:endParaRPr/>
          </a:p>
          <a:p>
            <a:pPr marL="0" lvl="0" indent="0" algn="l" rtl="0">
              <a:lnSpc>
                <a:spcPct val="100000"/>
              </a:lnSpc>
              <a:spcBef>
                <a:spcPts val="360"/>
              </a:spcBef>
              <a:spcAft>
                <a:spcPts val="0"/>
              </a:spcAft>
              <a:buSzPts val="1800"/>
              <a:buNone/>
            </a:pPr>
            <a:endParaRPr/>
          </a:p>
        </p:txBody>
      </p:sp>
      <p:sp>
        <p:nvSpPr>
          <p:cNvPr id="229" name="Google Shape;229;g89e13cb5c6_0_24"/>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Hidden Slide #5</a:t>
            </a:r>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e876b91b36_0_1"/>
          <p:cNvSpPr txBox="1">
            <a:spLocks noGrp="1"/>
          </p:cNvSpPr>
          <p:nvPr>
            <p:ph type="ctrTitle"/>
          </p:nvPr>
        </p:nvSpPr>
        <p:spPr>
          <a:xfrm>
            <a:off x="953254" y="3671154"/>
            <a:ext cx="7240500" cy="1470000"/>
          </a:xfrm>
          <a:prstGeom prst="rect">
            <a:avLst/>
          </a:prstGeom>
          <a:solidFill>
            <a:schemeClr val="lt1">
              <a:alpha val="6784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191919"/>
              </a:buClr>
              <a:buSzPts val="5400"/>
              <a:buFont typeface="Verdana"/>
              <a:buNone/>
            </a:pPr>
            <a:r>
              <a:rPr lang="en-US"/>
              <a:t>An Introduction to SEL</a:t>
            </a:r>
            <a:endParaRPr/>
          </a:p>
        </p:txBody>
      </p:sp>
      <p:sp>
        <p:nvSpPr>
          <p:cNvPr id="235" name="Google Shape;235;ge876b91b36_0_1"/>
          <p:cNvSpPr txBox="1">
            <a:spLocks noGrp="1"/>
          </p:cNvSpPr>
          <p:nvPr>
            <p:ph type="subTitle" idx="1"/>
          </p:nvPr>
        </p:nvSpPr>
        <p:spPr>
          <a:xfrm>
            <a:off x="1373109" y="5257800"/>
            <a:ext cx="6400800" cy="914400"/>
          </a:xfrm>
          <a:prstGeom prst="rect">
            <a:avLst/>
          </a:prstGeom>
          <a:solidFill>
            <a:schemeClr val="lt1">
              <a:alpha val="67840"/>
            </a:schemeClr>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888888"/>
              </a:buClr>
              <a:buSzPts val="2720"/>
              <a:buNone/>
            </a:pPr>
            <a:r>
              <a:rPr lang="en-US" sz="2720"/>
              <a:t>What is social emotional learning and why is it important?</a:t>
            </a:r>
            <a:endParaRPr sz="272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e876b91b36_0_383"/>
          <p:cNvSpPr txBox="1">
            <a:spLocks noGrp="1"/>
          </p:cNvSpPr>
          <p:nvPr>
            <p:ph type="body" idx="1"/>
          </p:nvPr>
        </p:nvSpPr>
        <p:spPr>
          <a:xfrm>
            <a:off x="457201" y="1600201"/>
            <a:ext cx="8229600" cy="28194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SzPts val="2800"/>
              <a:buFont typeface="Verdana"/>
              <a:buChar char="●"/>
            </a:pPr>
            <a:r>
              <a:rPr lang="en-US" sz="2800"/>
              <a:t>Build an understanding of the importance of social emotional learning.</a:t>
            </a:r>
            <a:endParaRPr sz="2800"/>
          </a:p>
          <a:p>
            <a:pPr marL="457200" lvl="0" indent="0" algn="l" rtl="0">
              <a:lnSpc>
                <a:spcPct val="100000"/>
              </a:lnSpc>
              <a:spcBef>
                <a:spcPts val="0"/>
              </a:spcBef>
              <a:spcAft>
                <a:spcPts val="0"/>
              </a:spcAft>
              <a:buClr>
                <a:schemeClr val="dk1"/>
              </a:buClr>
              <a:buSzPts val="1294"/>
              <a:buFont typeface="Arial"/>
              <a:buNone/>
            </a:pPr>
            <a:endParaRPr sz="2800"/>
          </a:p>
          <a:p>
            <a:pPr marL="457200" lvl="0" indent="-406400" algn="l" rtl="0">
              <a:spcBef>
                <a:spcPts val="1000"/>
              </a:spcBef>
              <a:spcAft>
                <a:spcPts val="0"/>
              </a:spcAft>
              <a:buSzPts val="2800"/>
              <a:buFont typeface="Verdana"/>
              <a:buChar char="●"/>
            </a:pPr>
            <a:r>
              <a:rPr lang="en-US" sz="2800"/>
              <a:t>Explore how we are organized to implement VTSS with SEL practices to support trauma sensitive schools.</a:t>
            </a:r>
            <a:endParaRPr sz="2800"/>
          </a:p>
          <a:p>
            <a:pPr marL="342900" lvl="0" indent="-139700" algn="l" rtl="0">
              <a:lnSpc>
                <a:spcPct val="100000"/>
              </a:lnSpc>
              <a:spcBef>
                <a:spcPts val="0"/>
              </a:spcBef>
              <a:spcAft>
                <a:spcPts val="0"/>
              </a:spcAft>
              <a:buClr>
                <a:schemeClr val="dk1"/>
              </a:buClr>
              <a:buSzPts val="3765"/>
              <a:buNone/>
            </a:pPr>
            <a:endParaRPr/>
          </a:p>
        </p:txBody>
      </p:sp>
      <p:sp>
        <p:nvSpPr>
          <p:cNvPr id="241" name="Google Shape;241;ge876b91b36_0_383"/>
          <p:cNvSpPr txBox="1">
            <a:spLocks noGrp="1"/>
          </p:cNvSpPr>
          <p:nvPr>
            <p:ph type="title"/>
          </p:nvPr>
        </p:nvSpPr>
        <p:spPr>
          <a:xfrm>
            <a:off x="228600" y="228600"/>
            <a:ext cx="8686800" cy="1143000"/>
          </a:xfrm>
          <a:prstGeom prst="rect">
            <a:avLst/>
          </a:prstGeom>
          <a:solidFill>
            <a:srgbClr val="A9DCF2">
              <a:alpha val="67060"/>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105775"/>
              </a:buClr>
              <a:buSzPts val="4000"/>
              <a:buFont typeface="Verdana"/>
              <a:buNone/>
            </a:pPr>
            <a:r>
              <a:rPr lang="en-US">
                <a:solidFill>
                  <a:srgbClr val="000000"/>
                </a:solidFill>
              </a:rPr>
              <a:t>What We Will Know and Do</a:t>
            </a:r>
            <a:endParaRPr>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8a1dfcf138_0_0"/>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a:t>Social Emotional Learning is the process through which children and adults </a:t>
            </a:r>
            <a:r>
              <a:rPr lang="en-US" b="1"/>
              <a:t>acquire </a:t>
            </a:r>
            <a:r>
              <a:rPr lang="en-US"/>
              <a:t>and effectively </a:t>
            </a:r>
            <a:r>
              <a:rPr lang="en-US" b="1"/>
              <a:t>apply</a:t>
            </a:r>
            <a:r>
              <a:rPr lang="en-US"/>
              <a:t> the knowledge, attitudes, and skills necessary to understand and manage emotions, set and achieve positive goals, feel and show empathy for others, establish and maintain positive relationships and make responsible decisions. </a:t>
            </a:r>
            <a:endParaRPr/>
          </a:p>
        </p:txBody>
      </p:sp>
      <p:sp>
        <p:nvSpPr>
          <p:cNvPr id="248" name="Google Shape;248;g8a1dfcf138_0_0"/>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What is SEL? </a:t>
            </a:r>
            <a:endParaRPr>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71" name="Google Shape;271;ge876b91b36_0_758"/>
          <p:cNvSpPr txBox="1"/>
          <p:nvPr/>
        </p:nvSpPr>
        <p:spPr>
          <a:xfrm>
            <a:off x="707870" y="6556648"/>
            <a:ext cx="13503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CASEL 2020</a:t>
            </a:r>
            <a:endParaRPr sz="1400" b="0" i="0" u="none" strike="noStrike" cap="none">
              <a:solidFill>
                <a:srgbClr val="000000"/>
              </a:solidFill>
              <a:latin typeface="Arial"/>
              <a:ea typeface="Arial"/>
              <a:cs typeface="Arial"/>
              <a:sym typeface="Arial"/>
            </a:endParaRPr>
          </a:p>
        </p:txBody>
      </p:sp>
      <p:sp>
        <p:nvSpPr>
          <p:cNvPr id="254" name="Google Shape;254;ge876b91b36_0_758" title="Graphic"/>
          <p:cNvSpPr/>
          <p:nvPr/>
        </p:nvSpPr>
        <p:spPr>
          <a:xfrm rot="5400000">
            <a:off x="-1278525" y="3367025"/>
            <a:ext cx="4881900" cy="1673700"/>
          </a:xfrm>
          <a:prstGeom prst="trapezoid">
            <a:avLst>
              <a:gd name="adj" fmla="val 25000"/>
            </a:avLst>
          </a:prstGeom>
          <a:solidFill>
            <a:srgbClr val="FF99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ge876b91b36_0_758" title="Social Awareness"/>
          <p:cNvSpPr/>
          <p:nvPr/>
        </p:nvSpPr>
        <p:spPr>
          <a:xfrm rot="5400000">
            <a:off x="2007625" y="3375275"/>
            <a:ext cx="4881900" cy="1657200"/>
          </a:xfrm>
          <a:prstGeom prst="trapezoid">
            <a:avLst>
              <a:gd name="adj" fmla="val 25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ge876b91b36_0_758" title="Graphic"/>
          <p:cNvSpPr/>
          <p:nvPr/>
        </p:nvSpPr>
        <p:spPr>
          <a:xfrm rot="5400000">
            <a:off x="342350" y="3383825"/>
            <a:ext cx="4881900" cy="1640100"/>
          </a:xfrm>
          <a:prstGeom prst="trapezoid">
            <a:avLst>
              <a:gd name="adj" fmla="val 25000"/>
            </a:avLst>
          </a:prstGeom>
          <a:solidFill>
            <a:srgbClr val="FF99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ge876b91b36_0_758" title="Graphic"/>
          <p:cNvSpPr/>
          <p:nvPr/>
        </p:nvSpPr>
        <p:spPr>
          <a:xfrm rot="5400000">
            <a:off x="5444500" y="3348275"/>
            <a:ext cx="4881900" cy="1711200"/>
          </a:xfrm>
          <a:prstGeom prst="trapezoid">
            <a:avLst>
              <a:gd name="adj" fmla="val 25000"/>
            </a:avLst>
          </a:prstGeom>
          <a:solidFill>
            <a:srgbClr val="FFD96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ge876b91b36_0_758" title="Graphic"/>
          <p:cNvSpPr/>
          <p:nvPr/>
        </p:nvSpPr>
        <p:spPr>
          <a:xfrm rot="5400000">
            <a:off x="3754625" y="3285725"/>
            <a:ext cx="4881900" cy="1836300"/>
          </a:xfrm>
          <a:prstGeom prst="trapezoid">
            <a:avLst>
              <a:gd name="adj" fmla="val 25000"/>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ge876b91b36_0_758" title="Self Awareness"/>
          <p:cNvSpPr txBox="1"/>
          <p:nvPr/>
        </p:nvSpPr>
        <p:spPr>
          <a:xfrm rot="712673">
            <a:off x="118887" y="1958315"/>
            <a:ext cx="1970593" cy="688873"/>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dirty="0">
                <a:solidFill>
                  <a:srgbClr val="000000"/>
                </a:solidFill>
                <a:latin typeface="Verdana"/>
                <a:ea typeface="Verdana"/>
                <a:cs typeface="Verdana"/>
                <a:sym typeface="Verdana"/>
              </a:rPr>
              <a:t>SELF-</a:t>
            </a:r>
            <a:endParaRPr sz="1500" b="1" i="0" u="none" strike="noStrike" cap="none" dirty="0">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dirty="0">
                <a:solidFill>
                  <a:srgbClr val="000000"/>
                </a:solidFill>
                <a:latin typeface="Verdana"/>
                <a:ea typeface="Verdana"/>
                <a:cs typeface="Verdana"/>
                <a:sym typeface="Verdana"/>
              </a:rPr>
              <a:t>AWARENESS</a:t>
            </a:r>
            <a:endParaRPr sz="1500" b="1" i="0" u="none" strike="noStrike" cap="none" dirty="0">
              <a:solidFill>
                <a:srgbClr val="000000"/>
              </a:solidFill>
              <a:latin typeface="Verdana"/>
              <a:ea typeface="Verdana"/>
              <a:cs typeface="Verdana"/>
              <a:sym typeface="Verdana"/>
            </a:endParaRPr>
          </a:p>
        </p:txBody>
      </p:sp>
      <p:sp>
        <p:nvSpPr>
          <p:cNvPr id="260" name="Google Shape;260;ge876b91b36_0_758" descr="The abilities to understand one’s own emotions, thoughts, and values and how they influence behavior across context.&#10;" title="Self-Awareness"/>
          <p:cNvSpPr txBox="1"/>
          <p:nvPr/>
        </p:nvSpPr>
        <p:spPr>
          <a:xfrm>
            <a:off x="328316" y="2581652"/>
            <a:ext cx="1534200" cy="2221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700" b="0" i="0" u="none" strike="noStrike" cap="none" dirty="0">
                <a:solidFill>
                  <a:srgbClr val="000000"/>
                </a:solidFill>
                <a:latin typeface="Verdana"/>
                <a:ea typeface="Verdana"/>
                <a:cs typeface="Verdana"/>
                <a:sym typeface="Verdana"/>
              </a:rPr>
              <a:t>The abilities to understand one’s own emotions, thoughts, and values and how they influence behavior across context.</a:t>
            </a:r>
            <a:endParaRPr sz="1700" b="0" i="0" u="none" strike="noStrike" cap="none" dirty="0">
              <a:solidFill>
                <a:srgbClr val="000000"/>
              </a:solidFill>
              <a:latin typeface="Verdana"/>
              <a:ea typeface="Verdana"/>
              <a:cs typeface="Verdana"/>
              <a:sym typeface="Verdana"/>
            </a:endParaRPr>
          </a:p>
        </p:txBody>
      </p:sp>
      <p:sp>
        <p:nvSpPr>
          <p:cNvPr id="261" name="Google Shape;261;ge876b91b36_0_758" title="Self-Management"/>
          <p:cNvSpPr txBox="1"/>
          <p:nvPr/>
        </p:nvSpPr>
        <p:spPr>
          <a:xfrm rot="712673">
            <a:off x="1795287" y="1958315"/>
            <a:ext cx="1970593" cy="688873"/>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dirty="0">
                <a:solidFill>
                  <a:srgbClr val="000000"/>
                </a:solidFill>
                <a:latin typeface="Verdana"/>
                <a:ea typeface="Verdana"/>
                <a:cs typeface="Verdana"/>
                <a:sym typeface="Verdana"/>
              </a:rPr>
              <a:t>SELF-</a:t>
            </a:r>
            <a:endParaRPr sz="1500" b="1" i="0" u="none" strike="noStrike" cap="none" dirty="0">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dirty="0">
                <a:solidFill>
                  <a:srgbClr val="000000"/>
                </a:solidFill>
                <a:latin typeface="Verdana"/>
                <a:ea typeface="Verdana"/>
                <a:cs typeface="Verdana"/>
                <a:sym typeface="Verdana"/>
              </a:rPr>
              <a:t>MANAGEMENT</a:t>
            </a:r>
            <a:endParaRPr sz="1500" b="1" i="0" u="none" strike="noStrike" cap="none" dirty="0">
              <a:solidFill>
                <a:srgbClr val="000000"/>
              </a:solidFill>
              <a:latin typeface="Verdana"/>
              <a:ea typeface="Verdana"/>
              <a:cs typeface="Verdana"/>
              <a:sym typeface="Verdana"/>
            </a:endParaRPr>
          </a:p>
        </p:txBody>
      </p:sp>
      <p:sp>
        <p:nvSpPr>
          <p:cNvPr id="262" name="Google Shape;262;ge876b91b36_0_758" descr="The abilities to manage one’s emotions, thoughts, and behaviors effectively in different situations and to achieve goals and aspirations. &#10;" title="Self-Management"/>
          <p:cNvSpPr txBox="1"/>
          <p:nvPr/>
        </p:nvSpPr>
        <p:spPr>
          <a:xfrm>
            <a:off x="1999275" y="2540705"/>
            <a:ext cx="1534200" cy="4235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700" b="0" i="0" u="none" strike="noStrike" cap="none" dirty="0">
                <a:solidFill>
                  <a:srgbClr val="000000"/>
                </a:solidFill>
                <a:latin typeface="Verdana"/>
                <a:ea typeface="Verdana"/>
                <a:cs typeface="Verdana"/>
                <a:sym typeface="Verdana"/>
              </a:rPr>
              <a:t>The abilities to manage one’s emotions, thoughts, and behaviors effectively in different situations and to achieve goals and aspirations. </a:t>
            </a:r>
            <a:endParaRPr sz="1700" b="0" i="0" u="none" strike="noStrike" cap="none" dirty="0">
              <a:solidFill>
                <a:srgbClr val="000000"/>
              </a:solidFill>
              <a:latin typeface="Verdana"/>
              <a:ea typeface="Verdana"/>
              <a:cs typeface="Verdana"/>
              <a:sym typeface="Verdana"/>
            </a:endParaRPr>
          </a:p>
        </p:txBody>
      </p:sp>
      <p:sp>
        <p:nvSpPr>
          <p:cNvPr id="263" name="Google Shape;263;ge876b91b36_0_758"/>
          <p:cNvSpPr txBox="1"/>
          <p:nvPr/>
        </p:nvSpPr>
        <p:spPr>
          <a:xfrm rot="712673">
            <a:off x="3471687" y="1958315"/>
            <a:ext cx="1970593" cy="688873"/>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Verdana"/>
                <a:ea typeface="Verdana"/>
                <a:cs typeface="Verdana"/>
                <a:sym typeface="Verdana"/>
              </a:rPr>
              <a:t>SOCIAL AWARENESS</a:t>
            </a:r>
            <a:endParaRPr sz="1500" b="1" i="0" u="none" strike="noStrike" cap="none">
              <a:solidFill>
                <a:srgbClr val="000000"/>
              </a:solidFill>
              <a:latin typeface="Verdana"/>
              <a:ea typeface="Verdana"/>
              <a:cs typeface="Verdana"/>
              <a:sym typeface="Verdana"/>
            </a:endParaRPr>
          </a:p>
        </p:txBody>
      </p:sp>
      <p:sp>
        <p:nvSpPr>
          <p:cNvPr id="264" name="Google Shape;264;ge876b91b36_0_758" descr="The abilities to understand the perspectives of and empathize with others, including those from diverse backgrounds, cultures, and contexts. &#10;" title="Social Awareness"/>
          <p:cNvSpPr txBox="1"/>
          <p:nvPr/>
        </p:nvSpPr>
        <p:spPr>
          <a:xfrm>
            <a:off x="3556563" y="2512963"/>
            <a:ext cx="1671600" cy="3809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700" b="0" i="0" u="none" strike="noStrike" cap="none" dirty="0">
                <a:solidFill>
                  <a:srgbClr val="000000"/>
                </a:solidFill>
                <a:latin typeface="Verdana"/>
                <a:ea typeface="Verdana"/>
                <a:cs typeface="Verdana"/>
                <a:sym typeface="Verdana"/>
              </a:rPr>
              <a:t>The abilities to understand the perspectives of and empathize with others, including those from diverse backgrounds, cultures, and contexts. </a:t>
            </a:r>
            <a:endParaRPr sz="1700" b="0" i="0" u="none" strike="noStrike" cap="none" dirty="0">
              <a:solidFill>
                <a:srgbClr val="000000"/>
              </a:solidFill>
              <a:latin typeface="Verdana"/>
              <a:ea typeface="Verdana"/>
              <a:cs typeface="Verdana"/>
              <a:sym typeface="Verdana"/>
            </a:endParaRPr>
          </a:p>
        </p:txBody>
      </p:sp>
      <p:sp>
        <p:nvSpPr>
          <p:cNvPr id="265" name="Google Shape;265;ge876b91b36_0_758"/>
          <p:cNvSpPr txBox="1"/>
          <p:nvPr/>
        </p:nvSpPr>
        <p:spPr>
          <a:xfrm rot="712673">
            <a:off x="5148087" y="1958315"/>
            <a:ext cx="1970593" cy="688873"/>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Verdana"/>
                <a:ea typeface="Verdana"/>
                <a:cs typeface="Verdana"/>
                <a:sym typeface="Verdana"/>
              </a:rPr>
              <a:t>RELATIONSHIP</a:t>
            </a:r>
            <a:endParaRPr sz="1500" b="1" i="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Verdana"/>
                <a:ea typeface="Verdana"/>
                <a:cs typeface="Verdana"/>
                <a:sym typeface="Verdana"/>
              </a:rPr>
              <a:t>SKILLS</a:t>
            </a:r>
            <a:endParaRPr sz="1500" b="1" i="0" u="none" strike="noStrike" cap="none">
              <a:solidFill>
                <a:srgbClr val="000000"/>
              </a:solidFill>
              <a:latin typeface="Verdana"/>
              <a:ea typeface="Verdana"/>
              <a:cs typeface="Verdana"/>
              <a:sym typeface="Verdana"/>
            </a:endParaRPr>
          </a:p>
        </p:txBody>
      </p:sp>
      <p:sp>
        <p:nvSpPr>
          <p:cNvPr id="266" name="Google Shape;266;ge876b91b36_0_758" descr="The abilities to establish and maintain healthy and supportive relationships and to effectively navigate settings with diverse individuals and groups.&#10;" title="Relationship Skills"/>
          <p:cNvSpPr txBox="1"/>
          <p:nvPr/>
        </p:nvSpPr>
        <p:spPr>
          <a:xfrm>
            <a:off x="5194934" y="2581651"/>
            <a:ext cx="1836300" cy="3795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700" b="0" i="0" u="none" strike="noStrike" cap="none" dirty="0">
                <a:solidFill>
                  <a:srgbClr val="000000"/>
                </a:solidFill>
                <a:latin typeface="Verdana"/>
                <a:ea typeface="Verdana"/>
                <a:cs typeface="Verdana"/>
                <a:sym typeface="Verdana"/>
              </a:rPr>
              <a:t>The abilities to establish and maintain </a:t>
            </a:r>
            <a:r>
              <a:rPr lang="en-US" sz="1700" dirty="0">
                <a:latin typeface="Verdana"/>
                <a:ea typeface="Verdana"/>
                <a:cs typeface="Verdana"/>
                <a:sym typeface="Verdana"/>
              </a:rPr>
              <a:t>healthy</a:t>
            </a:r>
            <a:r>
              <a:rPr lang="en-US" sz="1700" b="0" i="0" u="none" strike="noStrike" cap="none" dirty="0">
                <a:solidFill>
                  <a:srgbClr val="000000"/>
                </a:solidFill>
                <a:latin typeface="Verdana"/>
                <a:ea typeface="Verdana"/>
                <a:cs typeface="Verdana"/>
                <a:sym typeface="Verdana"/>
              </a:rPr>
              <a:t> and supportive relationships and to effectively navigate settings with diverse individuals and groups</a:t>
            </a:r>
            <a:r>
              <a:rPr lang="en-US" sz="1800" b="0" i="0" u="none" strike="noStrike" cap="none" dirty="0">
                <a:solidFill>
                  <a:srgbClr val="000000"/>
                </a:solidFill>
                <a:latin typeface="Verdana"/>
                <a:ea typeface="Verdana"/>
                <a:cs typeface="Verdana"/>
                <a:sym typeface="Verdana"/>
              </a:rPr>
              <a:t>.</a:t>
            </a:r>
            <a:endParaRPr sz="1800" b="0" i="0" u="none" strike="noStrike" cap="none" dirty="0">
              <a:solidFill>
                <a:srgbClr val="000000"/>
              </a:solidFill>
              <a:latin typeface="Verdana"/>
              <a:ea typeface="Verdana"/>
              <a:cs typeface="Verdana"/>
              <a:sym typeface="Verdana"/>
            </a:endParaRPr>
          </a:p>
        </p:txBody>
      </p:sp>
      <p:sp>
        <p:nvSpPr>
          <p:cNvPr id="267" name="Google Shape;267;ge876b91b36_0_758"/>
          <p:cNvSpPr txBox="1"/>
          <p:nvPr/>
        </p:nvSpPr>
        <p:spPr>
          <a:xfrm rot="712673">
            <a:off x="6900687" y="1958315"/>
            <a:ext cx="1970593" cy="688873"/>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Verdana"/>
                <a:ea typeface="Verdana"/>
                <a:cs typeface="Verdana"/>
                <a:sym typeface="Verdana"/>
              </a:rPr>
              <a:t>RESPONSIBLE DECISION MAKING</a:t>
            </a:r>
            <a:endParaRPr sz="1500" b="1" i="0" u="none" strike="noStrike" cap="none">
              <a:solidFill>
                <a:srgbClr val="000000"/>
              </a:solidFill>
              <a:latin typeface="Verdana"/>
              <a:ea typeface="Verdana"/>
              <a:cs typeface="Verdana"/>
              <a:sym typeface="Verdana"/>
            </a:endParaRPr>
          </a:p>
        </p:txBody>
      </p:sp>
      <p:sp>
        <p:nvSpPr>
          <p:cNvPr id="268" name="Google Shape;268;ge876b91b36_0_758" descr="The abilities to make caring and constructive  choices about personal behavior and social interactions across diverse situations. &#10;" title="Responsible Decision Making"/>
          <p:cNvSpPr txBox="1"/>
          <p:nvPr/>
        </p:nvSpPr>
        <p:spPr>
          <a:xfrm>
            <a:off x="7035325" y="2735564"/>
            <a:ext cx="1640100" cy="371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US" sz="1700" b="0" i="0" u="none" strike="noStrike" cap="none" dirty="0">
                <a:solidFill>
                  <a:srgbClr val="000000"/>
                </a:solidFill>
                <a:latin typeface="Verdana"/>
                <a:ea typeface="Verdana"/>
                <a:cs typeface="Verdana"/>
                <a:sym typeface="Verdana"/>
              </a:rPr>
              <a:t>The abilities to make caring and constructive  choices about personal behavior and social interactions across diverse situations. </a:t>
            </a:r>
            <a:endParaRPr dirty="0"/>
          </a:p>
        </p:txBody>
      </p:sp>
      <p:sp>
        <p:nvSpPr>
          <p:cNvPr id="253" name="Google Shape;253;ge876b91b36_0_758"/>
          <p:cNvSpPr txBox="1">
            <a:spLocks noGrp="1"/>
          </p:cNvSpPr>
          <p:nvPr>
            <p:ph type="title"/>
          </p:nvPr>
        </p:nvSpPr>
        <p:spPr>
          <a:xfrm>
            <a:off x="228600" y="228600"/>
            <a:ext cx="8686800" cy="1143000"/>
          </a:xfrm>
          <a:prstGeom prst="rect">
            <a:avLst/>
          </a:prstGeom>
          <a:solidFill>
            <a:srgbClr val="A9DCF2"/>
          </a:solidFill>
          <a:ln w="1905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endParaRPr>
              <a:solidFill>
                <a:schemeClr val="dk1"/>
              </a:solidFill>
            </a:endParaRPr>
          </a:p>
          <a:p>
            <a:pPr marL="0" lvl="0" indent="0" algn="ctr" rtl="0">
              <a:spcBef>
                <a:spcPts val="0"/>
              </a:spcBef>
              <a:spcAft>
                <a:spcPts val="0"/>
              </a:spcAft>
              <a:buClr>
                <a:schemeClr val="dk1"/>
              </a:buClr>
              <a:buSzPts val="1100"/>
              <a:buFont typeface="Arial"/>
              <a:buNone/>
            </a:pPr>
            <a:r>
              <a:rPr lang="en-US">
                <a:solidFill>
                  <a:schemeClr val="dk1"/>
                </a:solidFill>
              </a:rPr>
              <a:t>Quick Review of Definitions</a:t>
            </a:r>
            <a:endParaRPr>
              <a:solidFill>
                <a:schemeClr val="dk1"/>
              </a:solidFill>
            </a:endParaRPr>
          </a:p>
          <a:p>
            <a:pPr marL="0" marR="0" lvl="0" indent="0" algn="ctr" rtl="0">
              <a:lnSpc>
                <a:spcPct val="100000"/>
              </a:lnSpc>
              <a:spcBef>
                <a:spcPts val="0"/>
              </a:spcBef>
              <a:spcAft>
                <a:spcPts val="0"/>
              </a:spcAft>
              <a:buClr>
                <a:schemeClr val="accent6"/>
              </a:buClr>
              <a:buSzPts val="4000"/>
              <a:buFont typeface="Calibri"/>
              <a:buNone/>
            </a:pPr>
            <a:endParaRPr sz="4200">
              <a:solidFill>
                <a:srgbClr val="0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5769</Words>
  <Application>Microsoft Office PowerPoint</Application>
  <PresentationFormat>On-screen Show (4:3)</PresentationFormat>
  <Paragraphs>446</Paragraphs>
  <Slides>36</Slides>
  <Notes>36</Notes>
  <HiddenSlides>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Calibri</vt:lpstr>
      <vt:lpstr>Twentieth Century</vt:lpstr>
      <vt:lpstr>Arial</vt:lpstr>
      <vt:lpstr>Josefin Sans</vt:lpstr>
      <vt:lpstr>Times New Roman</vt:lpstr>
      <vt:lpstr>Verdana</vt:lpstr>
      <vt:lpstr>Office Theme</vt:lpstr>
      <vt:lpstr>Hidden Slide #1</vt:lpstr>
      <vt:lpstr>Hidden Slide #2</vt:lpstr>
      <vt:lpstr>Hidden Slide #3</vt:lpstr>
      <vt:lpstr>Hidden Slide #4</vt:lpstr>
      <vt:lpstr>Hidden Slide #5</vt:lpstr>
      <vt:lpstr>An Introduction to SEL</vt:lpstr>
      <vt:lpstr>What We Will Know and Do</vt:lpstr>
      <vt:lpstr>What is SEL? </vt:lpstr>
      <vt:lpstr> Quick Review of Definitions </vt:lpstr>
      <vt:lpstr>Social Emotional Learning</vt:lpstr>
      <vt:lpstr>Where? SEL in School, Classroom, Families, and Communities</vt:lpstr>
      <vt:lpstr>Why SEL?</vt:lpstr>
      <vt:lpstr>Long-Lasting Gains</vt:lpstr>
      <vt:lpstr>Adult Gains</vt:lpstr>
      <vt:lpstr>Employers Value SEL</vt:lpstr>
      <vt:lpstr>Administrators, Families, and Teachers Value SEL</vt:lpstr>
      <vt:lpstr>Indicators of School-Wide SEL</vt:lpstr>
      <vt:lpstr>SEL in Virginia</vt:lpstr>
      <vt:lpstr>VDOE SEL for Virginia</vt:lpstr>
      <vt:lpstr>Group Discussion</vt:lpstr>
      <vt:lpstr>VTSS Implementation Logic</vt:lpstr>
      <vt:lpstr> SEL is for EVERYONE </vt:lpstr>
      <vt:lpstr>Integrated SEL and Trauma</vt:lpstr>
      <vt:lpstr>Focus on Adult SEL</vt:lpstr>
      <vt:lpstr>School-wide Approach</vt:lpstr>
      <vt:lpstr>Culturally Responsive SEL Instruction</vt:lpstr>
      <vt:lpstr>How? …Same Process</vt:lpstr>
      <vt:lpstr>Student Voice</vt:lpstr>
      <vt:lpstr>Implementing SEL</vt:lpstr>
      <vt:lpstr>Resource Map</vt:lpstr>
      <vt:lpstr>Discussion</vt:lpstr>
      <vt:lpstr>References/Resources</vt:lpstr>
      <vt:lpstr>References/Resources</vt:lpstr>
      <vt:lpstr>References/Resources</vt:lpstr>
      <vt:lpstr>References/Resources</vt:lpstr>
      <vt:lpstr>References/Resources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Hidden Slide #1</dc:title>
  <dc:creator>Jacklyn N Lewis</dc:creator>
  <cp:lastModifiedBy>Loaner</cp:lastModifiedBy>
  <cp:revision>2</cp:revision>
  <dcterms:created xsi:type="dcterms:W3CDTF">2017-04-18T16:38:12Z</dcterms:created>
  <dcterms:modified xsi:type="dcterms:W3CDTF">2021-09-09T15:32:21Z</dcterms:modified>
</cp:coreProperties>
</file>