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Times" panose="020206030504050203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fKqnuVI0dtqpS4zhJsV0MAmtx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QjVI-1XDX_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Riygoz2u4w"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eacherrebootcamp.com/2020/05/virtualcheckin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tsn.org/sites/default/files/resources/fact-sheet/pfdl_recommendations_for_holding_a_virtual_community_circle_to_build_connection_during_covid-19.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aU3QfyqvHk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zgw7gY9fbz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e13cb5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9e13cb5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0" name="Google Shape;210;g89e13cb5c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20cfd5fd6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820cfd5fd6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Interventions that foster supportive relationships help students make more connections with peers, feel more safe in school, and achieve greater success. In Zaretta Hammond book, </a:t>
            </a:r>
            <a:r>
              <a:rPr lang="en-US" i="1">
                <a:latin typeface="Verdana"/>
                <a:ea typeface="Verdana"/>
                <a:cs typeface="Verdana"/>
                <a:sym typeface="Verdana"/>
              </a:rPr>
              <a:t>Culturally Responsive Learning and the Brain,</a:t>
            </a:r>
            <a:r>
              <a:rPr lang="en-US">
                <a:latin typeface="Verdana"/>
                <a:ea typeface="Verdana"/>
                <a:cs typeface="Verdana"/>
                <a:sym typeface="Verdana"/>
              </a:rPr>
              <a:t> she explains that many teachers may not be fully aware of their interactions with students.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Resource:</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https://casel.org/core-competencies/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a:t>
            </a:r>
            <a:r>
              <a:rPr lang="en-US"/>
              <a:t> </a:t>
            </a:r>
            <a:r>
              <a:rPr lang="en-US" i="1">
                <a:latin typeface="Verdana"/>
                <a:ea typeface="Verdana"/>
                <a:cs typeface="Verdana"/>
                <a:sym typeface="Verdana"/>
              </a:rPr>
              <a:t>Culturally Responsive Learning and the Brain, Zaretta Hammond</a:t>
            </a:r>
            <a:endParaRPr/>
          </a:p>
        </p:txBody>
      </p:sp>
      <p:sp>
        <p:nvSpPr>
          <p:cNvPr id="269" name="Google Shape;269;g820cfd5fd6_0_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20cfd5fd6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820cfd5fd6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video is 2.41 minutes long.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Trauma sensitive schools work to value and foster relationships at all levels - between adults and students, among student to student, among staff to staff, and with our families and communities.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https://youtu.be/gANeGBBoSBs</a:t>
            </a:r>
            <a:endParaRPr>
              <a:latin typeface="Verdana"/>
              <a:ea typeface="Verdana"/>
              <a:cs typeface="Verdana"/>
              <a:sym typeface="Verdana"/>
            </a:endParaRPr>
          </a:p>
        </p:txBody>
      </p:sp>
      <p:sp>
        <p:nvSpPr>
          <p:cNvPr id="276" name="Google Shape;276;g820cfd5fd6_0_2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20cfd5fd6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820cfd5fd6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Have people reflect on this question. </a:t>
            </a:r>
            <a:endParaRPr>
              <a:latin typeface="Verdana"/>
              <a:ea typeface="Verdana"/>
              <a:cs typeface="Verdana"/>
              <a:sym typeface="Verdana"/>
            </a:endParaRPr>
          </a:p>
        </p:txBody>
      </p:sp>
      <p:sp>
        <p:nvSpPr>
          <p:cNvPr id="283" name="Google Shape;283;g820cfd5fd6_0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20cfd5fd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820cfd5fd6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section will focus on the things highlighted in yellow.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 When we are working with students on developing relationship skills we want to make sure we include; listening, trust, empathy, respect, resolving conflicts, and keeping confidences. As teachers, we want to model and coach these skills for our students. This will help students learn to regulate their emotions and connect better with their peers, family members, and others. </a:t>
            </a:r>
            <a:endParaRPr>
              <a:latin typeface="Verdana"/>
              <a:ea typeface="Verdana"/>
              <a:cs typeface="Verdana"/>
              <a:sym typeface="Verdana"/>
            </a:endParaRPr>
          </a:p>
        </p:txBody>
      </p:sp>
      <p:sp>
        <p:nvSpPr>
          <p:cNvPr id="291" name="Google Shape;291;g820cfd5fd6_0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20cfd5fd6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820cfd5fd6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You can do this activity with staff in many different ways. If teachers are going to be models and coaches on helping students they need to be honest about their own skills in these areas. As the presenter, feel free to use any rating scale that works for you.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Please rate yourself on the following list of skills. </a:t>
            </a:r>
            <a:endParaRPr>
              <a:latin typeface="Verdana"/>
              <a:ea typeface="Verdana"/>
              <a:cs typeface="Verdana"/>
              <a:sym typeface="Verdana"/>
            </a:endParaRPr>
          </a:p>
        </p:txBody>
      </p:sp>
      <p:sp>
        <p:nvSpPr>
          <p:cNvPr id="298" name="Google Shape;298;g820cfd5fd6_0_2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d02833c6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8bd02833c6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Throughout this section we add areas in which families can be engaged in each strategy.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A 2017 research literature review found the following strategies to be most related to student achievement: </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Engaging parents (or caregivers) in their children’s learning through social networks</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Empowering parents with leadership roles in the school environment</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Providing parents with classes to help with their own education or their child’s education</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Providing families with opportunities to engage with their children’s education at home and at school. Schools that build strong family-school relationships were found to have a positive impact on students’ academic outcomes and well-being.</a:t>
            </a:r>
            <a:endParaRPr>
              <a:latin typeface="Verdana"/>
              <a:ea typeface="Verdana"/>
              <a:cs typeface="Verdana"/>
              <a:sym typeface="Verdana"/>
            </a:endParaRPr>
          </a:p>
        </p:txBody>
      </p:sp>
      <p:sp>
        <p:nvSpPr>
          <p:cNvPr id="305" name="Google Shape;305;g8bd02833c6_0_2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bd02833c6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bd02833c6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312" name="Google Shape;312;g8bd02833c6_0_2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20cfd5fd6_0_2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820cfd5fd6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Video is  5 minutes </a:t>
            </a:r>
            <a:r>
              <a:rPr lang="en-US" u="sng">
                <a:solidFill>
                  <a:schemeClr val="hlink"/>
                </a:solidFill>
                <a:latin typeface="Verdana"/>
                <a:ea typeface="Verdana"/>
                <a:cs typeface="Verdana"/>
                <a:sym typeface="Verdana"/>
                <a:hlinkClick r:id="rId3"/>
              </a:rPr>
              <a:t>https://youtu.be/QjVI-1XDX_Y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This video is a great example of building trust and helping students to feel safe through community circles. Morning circles can be done face to face or virtually. It is always important to make sure you are sharing with your families on how they can help support this work at home. </a:t>
            </a:r>
            <a:endParaRPr>
              <a:latin typeface="Verdana"/>
              <a:ea typeface="Verdana"/>
              <a:cs typeface="Verdana"/>
              <a:sym typeface="Verdana"/>
            </a:endParaRPr>
          </a:p>
        </p:txBody>
      </p:sp>
      <p:sp>
        <p:nvSpPr>
          <p:cNvPr id="318" name="Google Shape;318;g820cfd5fd6_0_2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bd02833c6_0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8bd02833c6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video is over 2 minutes. </a:t>
            </a:r>
            <a:r>
              <a:rPr lang="en-US" u="sng">
                <a:solidFill>
                  <a:schemeClr val="hlink"/>
                </a:solidFill>
                <a:latin typeface="Verdana"/>
                <a:ea typeface="Verdana"/>
                <a:cs typeface="Verdana"/>
                <a:sym typeface="Verdana"/>
                <a:hlinkClick r:id="rId3"/>
              </a:rPr>
              <a:t>https://youtu.be/-Riygoz2u4w</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This video shares some examples of how you can connect with your students online. When you are building connections virtually be sure to include your families. It is also important to note some things when using ZOOM that can alienate students. Be careful on how you are using the mute button. If you are constantly muting the same students and can make them feel isolated and not connected to you are the class. It is always a best practice to have all students mute unless they are participating. The more you practice this with your students the better they will understand your expectations.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Resources</a:t>
            </a:r>
            <a:r>
              <a:rPr lang="en-US">
                <a:latin typeface="Verdana"/>
                <a:ea typeface="Verdana"/>
                <a:cs typeface="Verdana"/>
                <a:sym typeface="Verdana"/>
              </a:rPr>
              <a:t>: </a:t>
            </a:r>
            <a:r>
              <a:rPr lang="en-US" sz="1100" u="sng">
                <a:solidFill>
                  <a:schemeClr val="hlink"/>
                </a:solidFill>
                <a:latin typeface="Verdana"/>
                <a:ea typeface="Verdana"/>
                <a:cs typeface="Verdana"/>
                <a:sym typeface="Verdana"/>
                <a:hlinkClick r:id="rId4"/>
              </a:rPr>
              <a:t>https://teacherrebootcamp.com/2020/05/virtualcheckins/</a:t>
            </a:r>
            <a:endParaRPr>
              <a:latin typeface="Verdana"/>
              <a:ea typeface="Verdana"/>
              <a:cs typeface="Verdana"/>
              <a:sym typeface="Verdana"/>
            </a:endParaRPr>
          </a:p>
        </p:txBody>
      </p:sp>
      <p:sp>
        <p:nvSpPr>
          <p:cNvPr id="325" name="Google Shape;325;g8bd02833c6_0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20cfd5fd6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820cfd5fd6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Verdana"/>
                <a:ea typeface="Verdana"/>
                <a:cs typeface="Verdana"/>
                <a:sym typeface="Verdana"/>
              </a:rPr>
              <a:t>To Know: </a:t>
            </a:r>
            <a:r>
              <a:rPr lang="en-US" sz="1200" b="0" i="0" u="none" strike="noStrike" cap="none">
                <a:solidFill>
                  <a:schemeClr val="dk1"/>
                </a:solidFill>
                <a:latin typeface="Verdana"/>
                <a:ea typeface="Verdana"/>
                <a:cs typeface="Verdana"/>
                <a:sym typeface="Verdana"/>
              </a:rPr>
              <a:t>When discussing emotionally charged topics, it’s important to have guidelines to foster a safe space.</a:t>
            </a:r>
            <a:endParaRPr/>
          </a:p>
          <a:p>
            <a:pPr marL="457200" marR="0" lvl="0" indent="-22860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Verdana"/>
                <a:ea typeface="Verdana"/>
                <a:cs typeface="Verdana"/>
                <a:sym typeface="Verdana"/>
              </a:rPr>
              <a:t>To Say:</a:t>
            </a:r>
            <a:r>
              <a:rPr lang="en-US" sz="1200" b="0" i="0" u="none" strike="noStrike" cap="none">
                <a:solidFill>
                  <a:schemeClr val="dk1"/>
                </a:solidFill>
                <a:latin typeface="Verdana"/>
                <a:ea typeface="Verdana"/>
                <a:cs typeface="Verdana"/>
                <a:sym typeface="Verdana"/>
              </a:rPr>
              <a:t> To encourage active listening, create small groups. Have your students position their chairs in a circle so everyone can make eye contact. To strengthen empathy, you can facilitate deeper discussion around what a student shares by asking, “Why did that student share what they did?” or “What perspective is that student coming from?” You can also set this structure up in your online environment. </a:t>
            </a:r>
            <a:endParaRPr/>
          </a:p>
          <a:p>
            <a:pPr marL="457200" marR="0" lvl="0" indent="-22860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Verdana"/>
                <a:ea typeface="Verdana"/>
                <a:cs typeface="Verdana"/>
                <a:sym typeface="Verdana"/>
              </a:rPr>
              <a:t>Resource</a:t>
            </a:r>
            <a:r>
              <a:rPr lang="en-US" sz="1200" b="0" i="0" u="none" strike="noStrike" cap="none">
                <a:solidFill>
                  <a:schemeClr val="dk1"/>
                </a:solidFill>
                <a:latin typeface="Verdana"/>
                <a:ea typeface="Verdana"/>
                <a:cs typeface="Verdana"/>
                <a:sym typeface="Verdana"/>
              </a:rPr>
              <a:t>:</a:t>
            </a:r>
            <a:r>
              <a:rPr lang="en-US" sz="1200" u="sng">
                <a:solidFill>
                  <a:schemeClr val="hlink"/>
                </a:solidFill>
                <a:latin typeface="Verdana"/>
                <a:ea typeface="Verdana"/>
                <a:cs typeface="Verdana"/>
                <a:sym typeface="Verdana"/>
                <a:hlinkClick r:id="rId3"/>
              </a:rPr>
              <a:t>://www.nctsn.org/sites/default/files/resources/fact-sheet/pfdl_recommendations_for_holding_a_virtual_community_circle_to_build_connection_during_covid-19.pdf</a:t>
            </a:r>
            <a:endParaRPr sz="1200">
              <a:solidFill>
                <a:srgbClr val="333333"/>
              </a:solidFill>
              <a:highlight>
                <a:srgbClr val="FFFFFF"/>
              </a:highlight>
              <a:latin typeface="Verdana"/>
              <a:ea typeface="Verdana"/>
              <a:cs typeface="Verdana"/>
              <a:sym typeface="Verdana"/>
            </a:endParaRPr>
          </a:p>
        </p:txBody>
      </p:sp>
      <p:sp>
        <p:nvSpPr>
          <p:cNvPr id="332" name="Google Shape;332;g820cfd5fd6_0_2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e13cb5c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e13cb5c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7" name="Google Shape;217;g89e13cb5c6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057be3d4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9057be3d4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You can use Google Meet or Zoom as well as in person. Ask everyone to bring an object from their house to share that represent them in some way or remind them of someone. This is a great way for students to get to know each other and for the teacher to know what things your students connect with. </a:t>
            </a:r>
            <a:endParaRPr>
              <a:latin typeface="Verdana"/>
              <a:ea typeface="Verdana"/>
              <a:cs typeface="Verdana"/>
              <a:sym typeface="Verdana"/>
            </a:endParaRPr>
          </a:p>
        </p:txBody>
      </p:sp>
      <p:sp>
        <p:nvSpPr>
          <p:cNvPr id="339" name="Google Shape;339;g9057be3d4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bb049f37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dbb049f37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Icebreakers are a great way to get students to build relationships with one another.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Two minute talks can be done in person and virtually. Virtually you can ask students to write in the chat something like “What is your favorite food?”. If you are doing this in the classroom you can set it up as four corners. Give students choices such as dogs, cats, none, both. Let them go to where they fit and have them connect with the others for two minutes.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Student Introductions are a great way for students to get to know each other on day one. You can do this many different ways. If students are virtual they can do a flip grid in their Learning Management System and others can comment on it. In the classroom you can do discussion starters.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Class Playlist is a fun activity that you can do both in person and virtual. In both scenarios you have the class create a class song playlist. You can randomly select which you will play during certain times of your class. They can use an app in class to assemble the list and get to know one another.  </a:t>
            </a:r>
            <a:endParaRPr>
              <a:latin typeface="Verdana"/>
              <a:ea typeface="Verdana"/>
              <a:cs typeface="Verdana"/>
              <a:sym typeface="Verdana"/>
            </a:endParaRPr>
          </a:p>
        </p:txBody>
      </p:sp>
      <p:sp>
        <p:nvSpPr>
          <p:cNvPr id="346" name="Google Shape;346;gdbb049f378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20cfd5fd6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820cfd5fd6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video is 2.21 minutes </a:t>
            </a:r>
            <a:r>
              <a:rPr lang="en-US" u="sng">
                <a:solidFill>
                  <a:schemeClr val="hlink"/>
                </a:solidFill>
                <a:latin typeface="Verdana"/>
                <a:ea typeface="Verdana"/>
                <a:cs typeface="Verdana"/>
                <a:sym typeface="Verdana"/>
                <a:hlinkClick r:id="rId3"/>
              </a:rPr>
              <a:t>https://youtu.be/aU3QfyqvHk8</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You can do a lesson like this in the classroom or have students create this through flipgrid. This lesson on empathy was done by 8th grade students from Kalispell Middle School. Great example of having students creating lessons.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53" name="Google Shape;353;g820cfd5fd6_0_2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20cfd5fd6_0_6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820cfd5fd6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Verdana"/>
                <a:ea typeface="Verdana"/>
                <a:cs typeface="Verdana"/>
                <a:sym typeface="Verdana"/>
              </a:rPr>
              <a:t>To Know</a:t>
            </a:r>
            <a:r>
              <a:rPr lang="en-US" sz="1200" b="0" i="0" u="none" strike="noStrike" cap="none">
                <a:solidFill>
                  <a:schemeClr val="dk1"/>
                </a:solidFill>
                <a:latin typeface="Verdana"/>
                <a:ea typeface="Verdana"/>
                <a:cs typeface="Verdana"/>
                <a:sym typeface="Verdana"/>
              </a:rPr>
              <a:t>: This video is 4.19 minutes. </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Verdana"/>
                <a:ea typeface="Verdana"/>
                <a:cs typeface="Verdana"/>
                <a:sym typeface="Verdana"/>
              </a:rPr>
              <a:t>To Say</a:t>
            </a:r>
            <a:r>
              <a:rPr lang="en-US" sz="1200" b="0" i="0" u="none" strike="noStrike" cap="none">
                <a:solidFill>
                  <a:schemeClr val="dk1"/>
                </a:solidFill>
                <a:latin typeface="Verdana"/>
                <a:ea typeface="Verdana"/>
                <a:cs typeface="Verdana"/>
                <a:sym typeface="Verdana"/>
              </a:rPr>
              <a:t>: The video shows the Justice Committee at Pittsfield Middle High School—a group of students trained in conflict resolution skills to be able to address conflict at the school in a restorative way. Instead of getting suspensions or detentions, students at the school can turn to the Justice Committee, which offers them an alternative way to resolve conflicts, with each other or a teacher.  The video shows students new to the committee, being trained as mediators, as they role play a mediation and reflect on the various steps of that mediation in detail. </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Verdana"/>
                <a:ea typeface="Verdana"/>
                <a:cs typeface="Verdana"/>
                <a:sym typeface="Verdana"/>
              </a:rPr>
              <a:t>Reference</a:t>
            </a:r>
            <a:r>
              <a:rPr lang="en-US" sz="1200" b="0" i="0" u="none" strike="noStrike" cap="none">
                <a:solidFill>
                  <a:schemeClr val="dk1"/>
                </a:solidFill>
                <a:latin typeface="Verdana"/>
                <a:ea typeface="Verdana"/>
                <a:cs typeface="Verdana"/>
                <a:sym typeface="Verdana"/>
              </a:rPr>
              <a:t>: </a:t>
            </a:r>
            <a:r>
              <a:rPr lang="en-US" sz="1800">
                <a:solidFill>
                  <a:srgbClr val="000000"/>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https://youtu.be/zgw7gY9fbz8</a:t>
            </a:r>
            <a:endParaRPr sz="1800">
              <a:solidFill>
                <a:srgbClr val="000000"/>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lvl="0" indent="0" algn="l" rtl="0">
              <a:lnSpc>
                <a:spcPct val="100000"/>
              </a:lnSpc>
              <a:spcBef>
                <a:spcPts val="0"/>
              </a:spcBef>
              <a:spcAft>
                <a:spcPts val="0"/>
              </a:spcAft>
              <a:buSzPts val="1400"/>
              <a:buNone/>
            </a:pPr>
            <a:endParaRPr>
              <a:solidFill>
                <a:srgbClr val="000000"/>
              </a:solidFill>
            </a:endParaRPr>
          </a:p>
        </p:txBody>
      </p:sp>
      <p:sp>
        <p:nvSpPr>
          <p:cNvPr id="360" name="Google Shape;360;g820cfd5fd6_0_6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820cfd5fd6_0_2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820cfd5fd6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Say/To Do:</a:t>
            </a:r>
            <a:r>
              <a:rPr lang="en-US">
                <a:latin typeface="Verdana"/>
                <a:ea typeface="Verdana"/>
                <a:cs typeface="Verdana"/>
                <a:sym typeface="Verdana"/>
              </a:rPr>
              <a:t> Have participants practice a strategy that we shared or even share one that they have used that worked well for them.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67" name="Google Shape;367;g820cfd5fd6_0_2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16a1e903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e16a1e903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“Relationships”.   This your time to pause and reflect on the “how”. How will you adjust your practices to support learning for students who have experienced trauma?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74" name="Google Shape;374;ge16a1e9034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820cfd5fd6_0_4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820cfd5fd6_0_4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820cfd5fd6_0_4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85467f27f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e85467f27f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ge85467f27f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9e13cb5c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9e13cb5c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4" name="Google Shape;224;g89e13cb5c6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9e13cb5c6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9e13cb5c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1" name="Google Shape;231;g89e13cb5c6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9e13cb5c6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89e13cb5c6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8" name="Google Shape;238;g89e13cb5c6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“Relationship Skills”. Let’s get started!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44" name="Google Shape;2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20cfd5f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gain an understanding of the importance of relationships, as well as provide strategies develop relationship skills. </a:t>
            </a:r>
            <a:endParaRPr/>
          </a:p>
          <a:p>
            <a:pPr marL="0" lvl="0" indent="0" algn="l" rtl="0">
              <a:lnSpc>
                <a:spcPct val="100000"/>
              </a:lnSpc>
              <a:spcBef>
                <a:spcPts val="0"/>
              </a:spcBef>
              <a:spcAft>
                <a:spcPts val="0"/>
              </a:spcAft>
              <a:buSzPts val="1400"/>
              <a:buNone/>
            </a:pPr>
            <a:endParaRPr/>
          </a:p>
        </p:txBody>
      </p:sp>
      <p:sp>
        <p:nvSpPr>
          <p:cNvPr id="249" name="Google Shape;249;g820cfd5fd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20cfd5fd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sz="1200" b="0" i="0" u="none" strike="noStrike" cap="none">
                <a:solidFill>
                  <a:schemeClr val="dk1"/>
                </a:solidFill>
                <a:latin typeface="Calibri"/>
                <a:ea typeface="Calibri"/>
                <a:cs typeface="Calibri"/>
                <a:sym typeface="Calibri"/>
              </a:rPr>
              <a:t>Social and emotional learning (SEL) enhances students’ capacity to integrate skills, attitudes, and behaviors to deal effectively and ethically with daily tasks and challenges. Like many similar frameworks, CASEL’s integrated framework promotes intrapersonal, interpersonal, and cognitive competence. There are five core competencies that can be taught in many ways across many settings. </a:t>
            </a:r>
            <a:endParaRPr b="1">
              <a:highlight>
                <a:srgbClr val="F07E3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In VTSS, we use CASEL’s five core competencies: Self-Awareness, Self-Management, Social-Awareness, Relationship Skills, and Responsible Decision Making. These five competencies can be taught in many ways across many settings. They provide a solid foundation for social relationships and achievement. Today we will focus on Relationship Skills.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https://casel.org/core-competencies/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latin typeface="Times"/>
              <a:ea typeface="Times"/>
              <a:cs typeface="Times"/>
              <a:sym typeface="Times"/>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b="1">
              <a:solidFill>
                <a:srgbClr val="000000"/>
              </a:solidFill>
              <a:highlight>
                <a:srgbClr val="FF0000"/>
              </a:highlight>
              <a:latin typeface="Verdana"/>
              <a:ea typeface="Verdana"/>
              <a:cs typeface="Verdana"/>
              <a:sym typeface="Verdana"/>
            </a:endParaRPr>
          </a:p>
        </p:txBody>
      </p:sp>
      <p:sp>
        <p:nvSpPr>
          <p:cNvPr id="255" name="Google Shape;255;g820cfd5fd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7d5b849b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7d5b849b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This is a powerful statement about relationships and pedagogical strategies. Relationships are at the center of any trauma-sensitive approach. </a:t>
            </a:r>
            <a:endParaRPr>
              <a:latin typeface="Verdana"/>
              <a:ea typeface="Verdana"/>
              <a:cs typeface="Verdana"/>
              <a:sym typeface="Verdana"/>
            </a:endParaRPr>
          </a:p>
        </p:txBody>
      </p:sp>
      <p:sp>
        <p:nvSpPr>
          <p:cNvPr id="262" name="Google Shape;262;g77d5b849b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9" name="Google Shape;8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3" name="Google Shape;93;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4" name="Google Shape;94;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8" name="Google Shape;9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2" name="Google Shape;102;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03" name="Google Shape;103;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7" name="Google Shape;10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1" name="Google Shape;111;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12" name="Google Shape;112;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3" name="Google Shape;123;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4" name="Google Shape;124;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5"/>
        <p:cNvGrpSpPr/>
        <p:nvPr/>
      </p:nvGrpSpPr>
      <p:grpSpPr>
        <a:xfrm>
          <a:off x="0" y="0"/>
          <a:ext cx="0" cy="0"/>
          <a:chOff x="0" y="0"/>
          <a:chExt cx="0" cy="0"/>
        </a:xfrm>
      </p:grpSpPr>
      <p:sp>
        <p:nvSpPr>
          <p:cNvPr id="126" name="Google Shape;12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30"/>
        <p:cNvGrpSpPr/>
        <p:nvPr/>
      </p:nvGrpSpPr>
      <p:grpSpPr>
        <a:xfrm>
          <a:off x="0" y="0"/>
          <a:ext cx="0" cy="0"/>
          <a:chOff x="0" y="0"/>
          <a:chExt cx="0" cy="0"/>
        </a:xfrm>
      </p:grpSpPr>
      <p:sp>
        <p:nvSpPr>
          <p:cNvPr id="131" name="Google Shape;1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7" name="Google Shape;137;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8" name="Google Shape;13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2" name="Google Shape;142;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46" name="Google Shape;1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0" name="Google Shape;150;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51" name="Google Shape;151;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2"/>
        <p:cNvGrpSpPr/>
        <p:nvPr/>
      </p:nvGrpSpPr>
      <p:grpSpPr>
        <a:xfrm>
          <a:off x="0" y="0"/>
          <a:ext cx="0" cy="0"/>
          <a:chOff x="0" y="0"/>
          <a:chExt cx="0" cy="0"/>
        </a:xfrm>
      </p:grpSpPr>
      <p:pic>
        <p:nvPicPr>
          <p:cNvPr id="153" name="Google Shape;153;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54" name="Google Shape;154;p3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3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18"/>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3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2" name="Google Shape;1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38"/>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9" name="Google Shape;17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95"/>
        <p:cNvGrpSpPr/>
        <p:nvPr/>
      </p:nvGrpSpPr>
      <p:grpSpPr>
        <a:xfrm>
          <a:off x="0" y="0"/>
          <a:ext cx="0" cy="0"/>
          <a:chOff x="0" y="0"/>
          <a:chExt cx="0" cy="0"/>
        </a:xfrm>
      </p:grpSpPr>
      <p:sp>
        <p:nvSpPr>
          <p:cNvPr id="196" name="Google Shape;196;ge16a1e9034_1_205"/>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e16a1e9034_1_205"/>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e16a1e9034_1_205"/>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e16a1e9034_1_205"/>
          <p:cNvSpPr/>
          <p:nvPr/>
        </p:nvSpPr>
        <p:spPr>
          <a:xfrm>
            <a:off x="205218" y="268390"/>
            <a:ext cx="408900" cy="5091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e16a1e9034_1_205"/>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e16a1e9034_1_205"/>
          <p:cNvSpPr/>
          <p:nvPr/>
        </p:nvSpPr>
        <p:spPr>
          <a:xfrm>
            <a:off x="100882" y="268390"/>
            <a:ext cx="408900" cy="509100"/>
          </a:xfrm>
          <a:prstGeom prst="flowChartDelay">
            <a:avLst/>
          </a:prstGeom>
          <a:solidFill>
            <a:srgbClr val="FFFFFF">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e16a1e9034_1_205"/>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e16a1e9034_1_205"/>
          <p:cNvSpPr/>
          <p:nvPr/>
        </p:nvSpPr>
        <p:spPr>
          <a:xfrm>
            <a:off x="319" y="268390"/>
            <a:ext cx="408900" cy="509100"/>
          </a:xfrm>
          <a:prstGeom prst="flowChartDelay">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e16a1e9034_1_205"/>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205" name="Google Shape;205;ge16a1e9034_1_205"/>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06" name="Google Shape;206;ge16a1e9034_1_20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6"/>
        <p:cNvGrpSpPr/>
        <p:nvPr/>
      </p:nvGrpSpPr>
      <p:grpSpPr>
        <a:xfrm>
          <a:off x="0" y="0"/>
          <a:ext cx="0" cy="0"/>
          <a:chOff x="0" y="0"/>
          <a:chExt cx="0" cy="0"/>
        </a:xfrm>
      </p:grpSpPr>
      <p:pic>
        <p:nvPicPr>
          <p:cNvPr id="37" name="Google Shape;37;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8" name="Google Shape;38;p3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51" name="Google Shape;51;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9" name="Google Shape;59;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67" name="Google Shape;67;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1" name="Google Shape;71;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2" name="Google Shape;7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76" name="Google Shape;76;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0" name="Google Shape;8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4" name="Google Shape;84;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85" name="Google Shape;85;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gANeGBBoSB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QjVI-1XDX_Y"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Riygoz2u4w"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aU3QfyqvHk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zgw7gY9fbz8"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teacherrebootcamp.com/2020/05/virtualchecki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gANeGBBoSBs" TargetMode="External"/><Relationship Id="rId7" Type="http://schemas.openxmlformats.org/officeDocument/2006/relationships/hyperlink" Target="https://youtu.be/zgw7gY9fbz8"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youtu.be/aU3QfyqvHk8" TargetMode="External"/><Relationship Id="rId5" Type="http://schemas.openxmlformats.org/officeDocument/2006/relationships/hyperlink" Target="https://youtu.be/-Riygoz2u4w" TargetMode="External"/><Relationship Id="rId4" Type="http://schemas.openxmlformats.org/officeDocument/2006/relationships/hyperlink" Target="https://youtu.be/QjVI-1XDX_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89e13cb5c6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13" name="Google Shape;213;g89e13cb5c6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820cfd5fd6_0_19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solidFill>
                  <a:srgbClr val="222222"/>
                </a:solidFill>
                <a:highlight>
                  <a:srgbClr val="FFFFFF"/>
                </a:highlight>
              </a:rPr>
              <a:t>The </a:t>
            </a:r>
            <a:r>
              <a:rPr lang="en-US" sz="2800" b="1">
                <a:solidFill>
                  <a:srgbClr val="222222"/>
                </a:solidFill>
                <a:highlight>
                  <a:srgbClr val="FFFFFF"/>
                </a:highlight>
              </a:rPr>
              <a:t>ability</a:t>
            </a:r>
            <a:r>
              <a:rPr lang="en-US" sz="2800">
                <a:solidFill>
                  <a:srgbClr val="222222"/>
                </a:solidFill>
                <a:highlight>
                  <a:srgbClr val="FFFFFF"/>
                </a:highlight>
              </a:rPr>
              <a:t> to establish and maintain healthy and rewarding </a:t>
            </a:r>
            <a:r>
              <a:rPr lang="en-US" sz="2800" b="1">
                <a:solidFill>
                  <a:srgbClr val="222222"/>
                </a:solidFill>
                <a:highlight>
                  <a:srgbClr val="FFFFFF"/>
                </a:highlight>
              </a:rPr>
              <a:t>relationships</a:t>
            </a:r>
            <a:r>
              <a:rPr lang="en-US" sz="2800">
                <a:solidFill>
                  <a:srgbClr val="222222"/>
                </a:solidFill>
                <a:highlight>
                  <a:srgbClr val="FFFFFF"/>
                </a:highlight>
              </a:rPr>
              <a:t> with diverse individuals and groups.</a:t>
            </a:r>
            <a:endParaRPr sz="2800">
              <a:solidFill>
                <a:srgbClr val="222222"/>
              </a:solidFill>
              <a:highlight>
                <a:srgbClr val="FFFFFF"/>
              </a:highlight>
            </a:endParaRPr>
          </a:p>
          <a:p>
            <a:pPr marL="0" lvl="0" indent="0" algn="l" rtl="0">
              <a:lnSpc>
                <a:spcPct val="100000"/>
              </a:lnSpc>
              <a:spcBef>
                <a:spcPts val="360"/>
              </a:spcBef>
              <a:spcAft>
                <a:spcPts val="0"/>
              </a:spcAft>
              <a:buSzPts val="1800"/>
              <a:buNone/>
            </a:pPr>
            <a:endParaRPr sz="2800">
              <a:solidFill>
                <a:srgbClr val="222222"/>
              </a:solidFill>
              <a:highlight>
                <a:srgbClr val="FFFFFF"/>
              </a:highlight>
            </a:endParaRPr>
          </a:p>
          <a:p>
            <a:pPr marL="0" lvl="0" indent="0" algn="l" rtl="0">
              <a:lnSpc>
                <a:spcPct val="100000"/>
              </a:lnSpc>
              <a:spcBef>
                <a:spcPts val="360"/>
              </a:spcBef>
              <a:spcAft>
                <a:spcPts val="0"/>
              </a:spcAft>
              <a:buSzPts val="1800"/>
              <a:buNone/>
            </a:pPr>
            <a:r>
              <a:rPr lang="en-US" sz="2800">
                <a:solidFill>
                  <a:srgbClr val="222222"/>
                </a:solidFill>
                <a:highlight>
                  <a:srgbClr val="FFFFFF"/>
                </a:highlight>
              </a:rPr>
              <a:t>The </a:t>
            </a:r>
            <a:r>
              <a:rPr lang="en-US" sz="2800" b="1">
                <a:solidFill>
                  <a:srgbClr val="222222"/>
                </a:solidFill>
                <a:highlight>
                  <a:srgbClr val="FFFFFF"/>
                </a:highlight>
              </a:rPr>
              <a:t>ability</a:t>
            </a:r>
            <a:r>
              <a:rPr lang="en-US" sz="2800">
                <a:solidFill>
                  <a:srgbClr val="222222"/>
                </a:solidFill>
                <a:highlight>
                  <a:srgbClr val="FFFFFF"/>
                </a:highlight>
              </a:rPr>
              <a:t> to communicate clearly, listen well, cooperate with others, resist inappropriate social pressure, negotiate conflict constructively, and seek and offer help when needed</a:t>
            </a:r>
            <a:endParaRPr sz="2800"/>
          </a:p>
        </p:txBody>
      </p:sp>
      <p:sp>
        <p:nvSpPr>
          <p:cNvPr id="272" name="Google Shape;272;g820cfd5fd6_0_197"/>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Relationship Skills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820cfd5fd6_0_210" descr="These students thought they were just being interviewed about their favorite teachers — but it would soon become so much more. https://www.youtube.com/user/aplusapp?sub_confirmation=1&#10;&#10;CONNECT&#10;Visit our WEBSITE: http://www.aplus.com&#10;TWITTER: https://twitter.com/aplusapp&#10;FACEBOOK: https://www.facebook.com/aplusapp&#10;&#10;Produced and Directed by Jordan Zaslow &#10;Director of Photography: Ryan Scafuro  &#10;Edited by: Shane Salk &#10;Gaffer: Thomas Chavez &#10;Sound: Matt Legreca &#10;&#10;Join Strayer University in the Readdress Success Movement to change Merriam-Webster’s definition of success! For every signature, Strayer University will donate 50 cents to Dress For Success: aplus.com/s/readresssuccess&#10;&#10;ABOUT A Plus:&#10;Founded by Ashton Kutcher, A Plus is a social news organization dedicated to highlighting social issues, sharing breaking news, and creating original, entertaining content. A Plus aspires to be a platform that will leverage viral storytelling to inspire positive change in the world." title="What Happened When Teachers Found Out How Students Felt About Them">
            <a:hlinkClick r:id="rId3"/>
          </p:cNvPr>
          <p:cNvPicPr preferRelativeResize="0"/>
          <p:nvPr/>
        </p:nvPicPr>
        <p:blipFill rotWithShape="1">
          <a:blip r:embed="rId4">
            <a:alphaModFix/>
          </a:blip>
          <a:srcRect/>
          <a:stretch/>
        </p:blipFill>
        <p:spPr>
          <a:xfrm>
            <a:off x="999925" y="1603450"/>
            <a:ext cx="6582550" cy="4936925"/>
          </a:xfrm>
          <a:prstGeom prst="rect">
            <a:avLst/>
          </a:prstGeom>
          <a:noFill/>
          <a:ln>
            <a:noFill/>
          </a:ln>
        </p:spPr>
      </p:pic>
      <p:sp>
        <p:nvSpPr>
          <p:cNvPr id="279" name="Google Shape;279;g820cfd5fd6_0_21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Why This Matters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g820cfd5fd6_0_237" descr="Turn and Talk" title="Graphic"/>
          <p:cNvPicPr preferRelativeResize="0"/>
          <p:nvPr/>
        </p:nvPicPr>
        <p:blipFill rotWithShape="1">
          <a:blip r:embed="rId3">
            <a:alphaModFix/>
          </a:blip>
          <a:srcRect/>
          <a:stretch/>
        </p:blipFill>
        <p:spPr>
          <a:xfrm>
            <a:off x="1292375" y="3223234"/>
            <a:ext cx="4412525" cy="3305125"/>
          </a:xfrm>
          <a:prstGeom prst="rect">
            <a:avLst/>
          </a:prstGeom>
          <a:noFill/>
          <a:ln>
            <a:noFill/>
          </a:ln>
        </p:spPr>
      </p:pic>
      <p:sp>
        <p:nvSpPr>
          <p:cNvPr id="286" name="Google Shape;286;g820cfd5fd6_0_237"/>
          <p:cNvSpPr txBox="1"/>
          <p:nvPr/>
        </p:nvSpPr>
        <p:spPr>
          <a:xfrm>
            <a:off x="457200" y="1632725"/>
            <a:ext cx="8229600" cy="29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Verdana"/>
                <a:ea typeface="Verdana"/>
                <a:cs typeface="Verdana"/>
                <a:sym typeface="Verdana"/>
              </a:rPr>
              <a:t>How would students and families describe their experience with staff in your school?</a:t>
            </a:r>
            <a:endParaRPr sz="1400" b="0" i="0" u="none" strike="noStrike" cap="none">
              <a:solidFill>
                <a:srgbClr val="000000"/>
              </a:solidFill>
              <a:latin typeface="Verdana"/>
              <a:ea typeface="Verdana"/>
              <a:cs typeface="Verdana"/>
              <a:sym typeface="Verdana"/>
            </a:endParaRPr>
          </a:p>
        </p:txBody>
      </p:sp>
      <p:sp>
        <p:nvSpPr>
          <p:cNvPr id="287" name="Google Shape;287;g820cfd5fd6_0_23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Reflection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820cfd5fd6_0_20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Relationship Skills Include: </a:t>
            </a:r>
            <a:endParaRPr/>
          </a:p>
          <a:p>
            <a:pPr marL="457200" lvl="0" indent="-342900" algn="l" rtl="0">
              <a:lnSpc>
                <a:spcPct val="100000"/>
              </a:lnSpc>
              <a:spcBef>
                <a:spcPts val="360"/>
              </a:spcBef>
              <a:spcAft>
                <a:spcPts val="0"/>
              </a:spcAft>
              <a:buSzPts val="1800"/>
              <a:buChar char="●"/>
            </a:pPr>
            <a:r>
              <a:rPr lang="en-US">
                <a:highlight>
                  <a:srgbClr val="FFFF00"/>
                </a:highlight>
              </a:rPr>
              <a:t>Listening</a:t>
            </a:r>
            <a:endParaRPr>
              <a:highlight>
                <a:srgbClr val="FFFF00"/>
              </a:highlight>
            </a:endParaRPr>
          </a:p>
          <a:p>
            <a:pPr marL="457200" lvl="0" indent="-342900" algn="l" rtl="0">
              <a:lnSpc>
                <a:spcPct val="100000"/>
              </a:lnSpc>
              <a:spcBef>
                <a:spcPts val="0"/>
              </a:spcBef>
              <a:spcAft>
                <a:spcPts val="0"/>
              </a:spcAft>
              <a:buSzPts val="1800"/>
              <a:buChar char="●"/>
            </a:pPr>
            <a:r>
              <a:rPr lang="en-US"/>
              <a:t>Keeping confidences</a:t>
            </a:r>
            <a:endParaRPr/>
          </a:p>
          <a:p>
            <a:pPr marL="457200" lvl="0" indent="-342900" algn="l" rtl="0">
              <a:lnSpc>
                <a:spcPct val="100000"/>
              </a:lnSpc>
              <a:spcBef>
                <a:spcPts val="0"/>
              </a:spcBef>
              <a:spcAft>
                <a:spcPts val="0"/>
              </a:spcAft>
              <a:buSzPts val="1800"/>
              <a:buChar char="●"/>
            </a:pPr>
            <a:r>
              <a:rPr lang="en-US">
                <a:highlight>
                  <a:srgbClr val="FFFF00"/>
                </a:highlight>
              </a:rPr>
              <a:t>Empathy</a:t>
            </a:r>
            <a:endParaRPr>
              <a:highlight>
                <a:srgbClr val="FFFF00"/>
              </a:highlight>
            </a:endParaRPr>
          </a:p>
          <a:p>
            <a:pPr marL="457200" lvl="0" indent="-342900" algn="l" rtl="0">
              <a:lnSpc>
                <a:spcPct val="100000"/>
              </a:lnSpc>
              <a:spcBef>
                <a:spcPts val="0"/>
              </a:spcBef>
              <a:spcAft>
                <a:spcPts val="0"/>
              </a:spcAft>
              <a:buSzPts val="1800"/>
              <a:buChar char="●"/>
            </a:pPr>
            <a:r>
              <a:rPr lang="en-US">
                <a:highlight>
                  <a:srgbClr val="FFFF00"/>
                </a:highlight>
              </a:rPr>
              <a:t>Honesty/Trust</a:t>
            </a:r>
            <a:endParaRPr>
              <a:highlight>
                <a:srgbClr val="FFFF00"/>
              </a:highlight>
            </a:endParaRPr>
          </a:p>
          <a:p>
            <a:pPr marL="457200" lvl="0" indent="-342900" algn="l" rtl="0">
              <a:lnSpc>
                <a:spcPct val="100000"/>
              </a:lnSpc>
              <a:spcBef>
                <a:spcPts val="0"/>
              </a:spcBef>
              <a:spcAft>
                <a:spcPts val="0"/>
              </a:spcAft>
              <a:buSzPts val="1800"/>
              <a:buChar char="●"/>
            </a:pPr>
            <a:r>
              <a:rPr lang="en-US"/>
              <a:t>Respect</a:t>
            </a:r>
            <a:endParaRPr/>
          </a:p>
          <a:p>
            <a:pPr marL="457200" lvl="0" indent="-342900" algn="l" rtl="0">
              <a:lnSpc>
                <a:spcPct val="100000"/>
              </a:lnSpc>
              <a:spcBef>
                <a:spcPts val="0"/>
              </a:spcBef>
              <a:spcAft>
                <a:spcPts val="0"/>
              </a:spcAft>
              <a:buSzPts val="1800"/>
              <a:buChar char="●"/>
            </a:pPr>
            <a:r>
              <a:rPr lang="en-US">
                <a:highlight>
                  <a:srgbClr val="FFFF00"/>
                </a:highlight>
              </a:rPr>
              <a:t>Resolving conflicts</a:t>
            </a:r>
            <a:endParaRPr>
              <a:highlight>
                <a:srgbClr val="FFFF00"/>
              </a:highlight>
            </a:endParaRPr>
          </a:p>
          <a:p>
            <a:pPr marL="0" lvl="0" indent="0" algn="l" rtl="0">
              <a:lnSpc>
                <a:spcPct val="100000"/>
              </a:lnSpc>
              <a:spcBef>
                <a:spcPts val="360"/>
              </a:spcBef>
              <a:spcAft>
                <a:spcPts val="0"/>
              </a:spcAft>
              <a:buSzPts val="1800"/>
              <a:buNone/>
            </a:pPr>
            <a:endParaRPr/>
          </a:p>
        </p:txBody>
      </p:sp>
      <p:sp>
        <p:nvSpPr>
          <p:cNvPr id="294" name="Google Shape;294;g820cfd5fd6_0_20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Does That Look Like?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820cfd5fd6_0_23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Rate yourself on the following: </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Listening Skills</a:t>
            </a:r>
            <a:endParaRPr/>
          </a:p>
          <a:p>
            <a:pPr marL="0" lvl="0" indent="0" algn="l" rtl="0">
              <a:lnSpc>
                <a:spcPct val="100000"/>
              </a:lnSpc>
              <a:spcBef>
                <a:spcPts val="360"/>
              </a:spcBef>
              <a:spcAft>
                <a:spcPts val="0"/>
              </a:spcAft>
              <a:buSzPts val="1800"/>
              <a:buNone/>
            </a:pPr>
            <a:r>
              <a:rPr lang="en-US"/>
              <a:t>Empathy Towards Others</a:t>
            </a:r>
            <a:endParaRPr/>
          </a:p>
          <a:p>
            <a:pPr marL="0" lvl="0" indent="0" algn="l" rtl="0">
              <a:lnSpc>
                <a:spcPct val="100000"/>
              </a:lnSpc>
              <a:spcBef>
                <a:spcPts val="360"/>
              </a:spcBef>
              <a:spcAft>
                <a:spcPts val="0"/>
              </a:spcAft>
              <a:buSzPts val="1800"/>
              <a:buNone/>
            </a:pPr>
            <a:r>
              <a:rPr lang="en-US"/>
              <a:t>Honesty</a:t>
            </a:r>
            <a:endParaRPr/>
          </a:p>
          <a:p>
            <a:pPr marL="0" lvl="0" indent="0" algn="l" rtl="0">
              <a:lnSpc>
                <a:spcPct val="100000"/>
              </a:lnSpc>
              <a:spcBef>
                <a:spcPts val="360"/>
              </a:spcBef>
              <a:spcAft>
                <a:spcPts val="0"/>
              </a:spcAft>
              <a:buSzPts val="1800"/>
              <a:buNone/>
            </a:pPr>
            <a:r>
              <a:rPr lang="en-US"/>
              <a:t>Trust</a:t>
            </a:r>
            <a:endParaRPr/>
          </a:p>
          <a:p>
            <a:pPr marL="0" lvl="0" indent="0" algn="l" rtl="0">
              <a:lnSpc>
                <a:spcPct val="100000"/>
              </a:lnSpc>
              <a:spcBef>
                <a:spcPts val="360"/>
              </a:spcBef>
              <a:spcAft>
                <a:spcPts val="0"/>
              </a:spcAft>
              <a:buSzPts val="1800"/>
              <a:buNone/>
            </a:pPr>
            <a:r>
              <a:rPr lang="en-US"/>
              <a:t>Resolving Conflicts</a:t>
            </a:r>
            <a:endParaRPr/>
          </a:p>
        </p:txBody>
      </p:sp>
      <p:sp>
        <p:nvSpPr>
          <p:cNvPr id="301" name="Google Shape;301;g820cfd5fd6_0_23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How Do You Rate?</a:t>
            </a: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8bd02833c6_0_23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900"/>
              <a:t>“No meaningful family engagement can be established until relationships of trust and respect are established between home and school. A focus on relationship building is especially important in circumstances where there has been a history of mistrust between families and school.., or where negative past experiences or feelings of intimidation hamper the building of partnerships.” -U.S. Dept. of Education</a:t>
            </a:r>
            <a:endParaRPr sz="2900"/>
          </a:p>
        </p:txBody>
      </p:sp>
      <p:sp>
        <p:nvSpPr>
          <p:cNvPr id="308" name="Google Shape;308;g8bd02833c6_0_235"/>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Building Relationships with Families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8bd02833c6_0_228"/>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Promote Relationship Skills</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820cfd5fd6_0_253" descr="Structured weekly circle meetings create a strong school community and help students become better learners—and teachers have their own circle to work on relationships and improve their practice as well.&#10;&#10;Valor Collegiate Academies&#10;GRADES 5 - 7 | NASHVILLE, TN&#10;&#10;Explore more resources from Edutopia's coverage of integrated social, emotional, and academic learning in Nashville: http://www.edutopia.org/package/how-district-integrates-sel-academics" title="Weekly Circles: Building Community to Foster Academic Achievement">
            <a:hlinkClick r:id="rId3"/>
          </p:cNvPr>
          <p:cNvPicPr preferRelativeResize="0"/>
          <p:nvPr/>
        </p:nvPicPr>
        <p:blipFill rotWithShape="1">
          <a:blip r:embed="rId4">
            <a:alphaModFix/>
          </a:blip>
          <a:srcRect/>
          <a:stretch/>
        </p:blipFill>
        <p:spPr>
          <a:xfrm>
            <a:off x="1194277" y="1547950"/>
            <a:ext cx="6410050" cy="4807525"/>
          </a:xfrm>
          <a:prstGeom prst="rect">
            <a:avLst/>
          </a:prstGeom>
          <a:noFill/>
          <a:ln>
            <a:noFill/>
          </a:ln>
        </p:spPr>
      </p:pic>
      <p:sp>
        <p:nvSpPr>
          <p:cNvPr id="321" name="Google Shape;321;g820cfd5fd6_0_25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Building Community</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8bd02833c6_0_218" title="2 minute Connection">
            <a:hlinkClick r:id="rId3"/>
          </p:cNvPr>
          <p:cNvPicPr preferRelativeResize="0"/>
          <p:nvPr/>
        </p:nvPicPr>
        <p:blipFill rotWithShape="1">
          <a:blip r:embed="rId4">
            <a:alphaModFix/>
          </a:blip>
          <a:srcRect/>
          <a:stretch/>
        </p:blipFill>
        <p:spPr>
          <a:xfrm>
            <a:off x="691200" y="1565250"/>
            <a:ext cx="6458924" cy="4844225"/>
          </a:xfrm>
          <a:prstGeom prst="rect">
            <a:avLst/>
          </a:prstGeom>
          <a:noFill/>
          <a:ln>
            <a:noFill/>
          </a:ln>
        </p:spPr>
      </p:pic>
      <p:sp>
        <p:nvSpPr>
          <p:cNvPr id="328" name="Google Shape;328;g8bd02833c6_0_21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Building Community Virtually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820cfd5fd6_0_243" title="Graphic"/>
          <p:cNvPicPr preferRelativeResize="0"/>
          <p:nvPr/>
        </p:nvPicPr>
        <p:blipFill rotWithShape="1">
          <a:blip r:embed="rId3">
            <a:alphaModFix/>
          </a:blip>
          <a:srcRect/>
          <a:stretch/>
        </p:blipFill>
        <p:spPr>
          <a:xfrm>
            <a:off x="2333363" y="1706800"/>
            <a:ext cx="4477275" cy="4550050"/>
          </a:xfrm>
          <a:prstGeom prst="rect">
            <a:avLst/>
          </a:prstGeom>
          <a:noFill/>
          <a:ln>
            <a:noFill/>
          </a:ln>
        </p:spPr>
      </p:pic>
      <p:sp>
        <p:nvSpPr>
          <p:cNvPr id="335" name="Google Shape;335;g820cfd5fd6_0_243"/>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Active Listening Activity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g89e13cb5c6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20" name="Google Shape;220;g89e13cb5c6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9057be3d43_0_0" title="Graphic"/>
          <p:cNvPicPr preferRelativeResize="0"/>
          <p:nvPr/>
        </p:nvPicPr>
        <p:blipFill rotWithShape="1">
          <a:blip r:embed="rId3">
            <a:alphaModFix/>
          </a:blip>
          <a:srcRect/>
          <a:stretch/>
        </p:blipFill>
        <p:spPr>
          <a:xfrm>
            <a:off x="1959688" y="1619738"/>
            <a:ext cx="5224617" cy="5135561"/>
          </a:xfrm>
          <a:prstGeom prst="rect">
            <a:avLst/>
          </a:prstGeom>
          <a:noFill/>
          <a:ln>
            <a:noFill/>
          </a:ln>
        </p:spPr>
      </p:pic>
      <p:sp>
        <p:nvSpPr>
          <p:cNvPr id="342" name="Google Shape;342;g9057be3d43_0_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Live Show and Tell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dbb049f378_0_1"/>
          <p:cNvSpPr txBox="1"/>
          <p:nvPr/>
        </p:nvSpPr>
        <p:spPr>
          <a:xfrm>
            <a:off x="457200" y="1875975"/>
            <a:ext cx="8229600" cy="20778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4100"/>
              <a:buFont typeface="Verdana"/>
              <a:buChar char="●"/>
            </a:pPr>
            <a:r>
              <a:rPr lang="en-US" sz="4100" b="0" i="0" u="none" strike="noStrike" cap="none">
                <a:solidFill>
                  <a:srgbClr val="000000"/>
                </a:solidFill>
                <a:latin typeface="Verdana"/>
                <a:ea typeface="Verdana"/>
                <a:cs typeface="Verdana"/>
                <a:sym typeface="Verdana"/>
              </a:rPr>
              <a:t>Two Minute Talks</a:t>
            </a:r>
            <a:endParaRPr sz="41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4100"/>
              <a:buFont typeface="Verdana"/>
              <a:buChar char="●"/>
            </a:pPr>
            <a:r>
              <a:rPr lang="en-US" sz="4100" b="0" i="0" u="none" strike="noStrike" cap="none">
                <a:solidFill>
                  <a:srgbClr val="000000"/>
                </a:solidFill>
                <a:latin typeface="Verdana"/>
                <a:ea typeface="Verdana"/>
                <a:cs typeface="Verdana"/>
                <a:sym typeface="Verdana"/>
              </a:rPr>
              <a:t>Student Introductions</a:t>
            </a:r>
            <a:endParaRPr sz="41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4100"/>
              <a:buFont typeface="Verdana"/>
              <a:buChar char="●"/>
            </a:pPr>
            <a:r>
              <a:rPr lang="en-US" sz="4100" b="0" i="0" u="none" strike="noStrike" cap="none">
                <a:solidFill>
                  <a:srgbClr val="000000"/>
                </a:solidFill>
                <a:latin typeface="Verdana"/>
                <a:ea typeface="Verdana"/>
                <a:cs typeface="Verdana"/>
                <a:sym typeface="Verdana"/>
              </a:rPr>
              <a:t>Class Song Playlist</a:t>
            </a:r>
            <a:endParaRPr sz="4100" b="0" i="0" u="none" strike="noStrike" cap="none">
              <a:solidFill>
                <a:srgbClr val="000000"/>
              </a:solidFill>
              <a:latin typeface="Verdana"/>
              <a:ea typeface="Verdana"/>
              <a:cs typeface="Verdana"/>
              <a:sym typeface="Verdana"/>
            </a:endParaRPr>
          </a:p>
        </p:txBody>
      </p:sp>
      <p:sp>
        <p:nvSpPr>
          <p:cNvPr id="349" name="Google Shape;349;gdbb049f378_0_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Building Connections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820cfd5fd6_0_261" descr="This video was dreamed up, scripted, and acted out by some of my amazing 8th grade students from Kalispell Middle School. The vision was to create a thought provoking short film that instills a challenge to the viewer to look at their own life, their own relationships, and their own sphere of influence, and see where a little empathy could help change the world around them.&#10;In working in a middle school for the past 5 years, I've seen the power that a single act of empathy can have on a hurting student, and hope that this message will inspire viewers, just as my own students have inspired me in creating this.  Please share in our vision for a more empathetic world.&#10;&#10;Song: Say Something Instrumental, A Great New World" title="Empathy Can Change the World">
            <a:hlinkClick r:id="rId3"/>
          </p:cNvPr>
          <p:cNvPicPr preferRelativeResize="0"/>
          <p:nvPr/>
        </p:nvPicPr>
        <p:blipFill rotWithShape="1">
          <a:blip r:embed="rId4">
            <a:alphaModFix/>
          </a:blip>
          <a:srcRect/>
          <a:stretch/>
        </p:blipFill>
        <p:spPr>
          <a:xfrm>
            <a:off x="1138750" y="1740604"/>
            <a:ext cx="6084524" cy="4563400"/>
          </a:xfrm>
          <a:prstGeom prst="rect">
            <a:avLst/>
          </a:prstGeom>
          <a:noFill/>
          <a:ln>
            <a:noFill/>
          </a:ln>
        </p:spPr>
      </p:pic>
      <p:sp>
        <p:nvSpPr>
          <p:cNvPr id="356" name="Google Shape;356;g820cfd5fd6_0_26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A Lesson on Empathy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g820cfd5fd6_0_652" descr="Students at Pittsfield Middle High School are trained to mediate conflicts between their fellow students—and between students and teachers.&#10;&#10;Pittsfield Middle High School&#10;GRADES 7 - 12 | PITTSFIELD, NH&#10;&#10;Explore more resources from this district:&#10;https://www.edutopia.org/article/town-helps-transform-school-emelina-minero" title="Justice Committee: Using Restorative Practices to Resolve Conflicts">
            <a:hlinkClick r:id="rId3"/>
          </p:cNvPr>
          <p:cNvPicPr preferRelativeResize="0"/>
          <p:nvPr/>
        </p:nvPicPr>
        <p:blipFill rotWithShape="1">
          <a:blip r:embed="rId4">
            <a:alphaModFix/>
          </a:blip>
          <a:srcRect/>
          <a:stretch/>
        </p:blipFill>
        <p:spPr>
          <a:xfrm>
            <a:off x="1305163" y="1667525"/>
            <a:ext cx="6144934" cy="4608700"/>
          </a:xfrm>
          <a:prstGeom prst="rect">
            <a:avLst/>
          </a:prstGeom>
          <a:noFill/>
          <a:ln>
            <a:noFill/>
          </a:ln>
        </p:spPr>
      </p:pic>
      <p:sp>
        <p:nvSpPr>
          <p:cNvPr id="363" name="Google Shape;363;g820cfd5fd6_0_652"/>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Conflict Resolution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820cfd5fd6_0_269"/>
          <p:cNvSpPr txBox="1"/>
          <p:nvPr/>
        </p:nvSpPr>
        <p:spPr>
          <a:xfrm>
            <a:off x="176825" y="1417650"/>
            <a:ext cx="8739900" cy="51444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700"/>
              </a:spcBef>
              <a:spcAft>
                <a:spcPts val="0"/>
              </a:spcAft>
              <a:buClr>
                <a:schemeClr val="dk1"/>
              </a:buClr>
              <a:buSzPts val="1100"/>
              <a:buFont typeface="Arial"/>
              <a:buNone/>
            </a:pPr>
            <a:r>
              <a:rPr lang="en-US" sz="2400" b="1" i="0" u="none" strike="noStrike" cap="none">
                <a:solidFill>
                  <a:srgbClr val="4D4D4F"/>
                </a:solidFill>
                <a:latin typeface="Verdana"/>
                <a:ea typeface="Verdana"/>
                <a:cs typeface="Verdana"/>
                <a:sym typeface="Verdana"/>
              </a:rPr>
              <a:t>Instructions: </a:t>
            </a:r>
            <a:r>
              <a:rPr lang="en-US" sz="2400" b="0" i="0" u="none" strike="noStrike" cap="none">
                <a:solidFill>
                  <a:srgbClr val="4D4D4F"/>
                </a:solidFill>
                <a:latin typeface="Verdana"/>
                <a:ea typeface="Verdana"/>
                <a:cs typeface="Verdana"/>
                <a:sym typeface="Verdana"/>
              </a:rPr>
              <a:t>Identify one of the strategies we have discussed (or one of your own ideas) that you would like to try. Pick something that will take relatively little effort to implement.</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chemeClr val="dk1"/>
              </a:buClr>
              <a:buSzPts val="1100"/>
              <a:buFont typeface="Arial"/>
              <a:buNone/>
            </a:pPr>
            <a:r>
              <a:rPr lang="en-US" sz="2400" b="0" i="0" u="none" strike="noStrike" cap="none">
                <a:solidFill>
                  <a:srgbClr val="353535"/>
                </a:solidFill>
                <a:latin typeface="Verdana"/>
                <a:ea typeface="Verdana"/>
                <a:cs typeface="Verdana"/>
                <a:sym typeface="Verdana"/>
              </a:rPr>
              <a:t>–</a:t>
            </a:r>
            <a:r>
              <a:rPr lang="en-US" sz="2400" b="0" i="0" u="none" strike="noStrike" cap="none">
                <a:solidFill>
                  <a:srgbClr val="4D4D4F"/>
                </a:solidFill>
                <a:latin typeface="Verdana"/>
                <a:ea typeface="Verdana"/>
                <a:cs typeface="Verdana"/>
                <a:sym typeface="Verdana"/>
              </a:rPr>
              <a:t>Think about particular students you would like to use the strategy with</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1200"/>
              </a:spcBef>
              <a:spcAft>
                <a:spcPts val="0"/>
              </a:spcAft>
              <a:buClr>
                <a:srgbClr val="000000"/>
              </a:buClr>
              <a:buSzPts val="2400"/>
              <a:buFont typeface="Verdana"/>
              <a:buChar char="●"/>
            </a:pPr>
            <a:r>
              <a:rPr lang="en-US" sz="2400" b="0" i="0" u="none" strike="noStrike" cap="none">
                <a:solidFill>
                  <a:srgbClr val="353535"/>
                </a:solidFill>
                <a:latin typeface="Verdana"/>
                <a:ea typeface="Verdana"/>
                <a:cs typeface="Verdana"/>
                <a:sym typeface="Verdana"/>
              </a:rPr>
              <a:t>Why</a:t>
            </a:r>
            <a:r>
              <a:rPr lang="en-US" sz="2400" b="0" i="0" u="none" strike="noStrike" cap="none">
                <a:solidFill>
                  <a:srgbClr val="4D4D4F"/>
                </a:solidFill>
                <a:latin typeface="Verdana"/>
                <a:ea typeface="Verdana"/>
                <a:cs typeface="Verdana"/>
                <a:sym typeface="Verdana"/>
              </a:rPr>
              <a:t> did you pick the strategy you did?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put it in place or get started?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practice it? Or how would your students practice it?</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What will your immediate next steps be?</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70" name="Google Shape;370;g820cfd5fd6_0_26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e16a1e9034_1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400" b="1">
                <a:solidFill>
                  <a:schemeClr val="dk2"/>
                </a:solidFill>
              </a:rPr>
              <a:t>Team Talk: Review the “How”</a:t>
            </a:r>
            <a:endParaRPr sz="3400" b="1">
              <a:solidFill>
                <a:schemeClr val="dk2"/>
              </a:solidFill>
            </a:endParaRPr>
          </a:p>
        </p:txBody>
      </p:sp>
      <p:sp>
        <p:nvSpPr>
          <p:cNvPr id="377" name="Google Shape;377;ge16a1e9034_1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600">
                <a:solidFill>
                  <a:schemeClr val="dk2"/>
                </a:solidFill>
              </a:rPr>
              <a:t>How will you adjust your practices to support learning for students who have experienced trauma?</a:t>
            </a:r>
            <a:endParaRPr sz="2600">
              <a:solidFill>
                <a:schemeClr val="dk2"/>
              </a:solidFill>
            </a:endParaRPr>
          </a:p>
          <a:p>
            <a:pPr marL="0" lvl="0" indent="0" algn="l" rtl="0">
              <a:lnSpc>
                <a:spcPct val="100000"/>
              </a:lnSpc>
              <a:spcBef>
                <a:spcPts val="360"/>
              </a:spcBef>
              <a:spcAft>
                <a:spcPts val="0"/>
              </a:spcAft>
              <a:buSzPts val="1800"/>
              <a:buNone/>
            </a:pPr>
            <a:endParaRPr sz="2600">
              <a:solidFill>
                <a:schemeClr val="dk2"/>
              </a:solidFill>
            </a:endParaRPr>
          </a:p>
          <a:p>
            <a:pPr marL="0" lvl="0" indent="0" algn="l" rtl="0">
              <a:spcBef>
                <a:spcPts val="360"/>
              </a:spcBef>
              <a:spcAft>
                <a:spcPts val="0"/>
              </a:spcAft>
              <a:buClr>
                <a:schemeClr val="dk1"/>
              </a:buClr>
              <a:buSzPts val="1100"/>
              <a:buFont typeface="Arial"/>
              <a:buNone/>
            </a:pPr>
            <a:r>
              <a:rPr lang="en-US" sz="2800"/>
              <a:t>How will you involve families and students in practices? </a:t>
            </a:r>
            <a:endParaRPr sz="2600">
              <a:solidFill>
                <a:schemeClr val="dk2"/>
              </a:solidFill>
            </a:endParaRPr>
          </a:p>
          <a:p>
            <a:pPr marL="0" lvl="0" indent="0" algn="l" rtl="0">
              <a:lnSpc>
                <a:spcPct val="100000"/>
              </a:lnSpc>
              <a:spcBef>
                <a:spcPts val="360"/>
              </a:spcBef>
              <a:spcAft>
                <a:spcPts val="0"/>
              </a:spcAft>
              <a:buSzPts val="1800"/>
              <a:buNone/>
            </a:pPr>
            <a:endParaRPr sz="2600" i="1">
              <a:solidFill>
                <a:schemeClr val="dk2"/>
              </a:solidFill>
            </a:endParaRPr>
          </a:p>
          <a:p>
            <a:pPr marL="0" lvl="0" indent="0" algn="l" rtl="0">
              <a:lnSpc>
                <a:spcPct val="100000"/>
              </a:lnSpc>
              <a:spcBef>
                <a:spcPts val="360"/>
              </a:spcBef>
              <a:spcAft>
                <a:spcPts val="0"/>
              </a:spcAft>
              <a:buSzPts val="1800"/>
              <a:buNone/>
            </a:pPr>
            <a:endParaRPr sz="2600" i="1">
              <a:solidFill>
                <a:schemeClr val="dk2"/>
              </a:solidFill>
            </a:endParaRPr>
          </a:p>
          <a:p>
            <a:pPr marL="0" lvl="0" indent="0" algn="ctr" rtl="0">
              <a:lnSpc>
                <a:spcPct val="100000"/>
              </a:lnSpc>
              <a:spcBef>
                <a:spcPts val="360"/>
              </a:spcBef>
              <a:spcAft>
                <a:spcPts val="0"/>
              </a:spcAft>
              <a:buSzPts val="1800"/>
              <a:buNone/>
            </a:pPr>
            <a:r>
              <a:rPr lang="en-US" sz="2600" i="1">
                <a:solidFill>
                  <a:schemeClr val="dk2"/>
                </a:solidFill>
              </a:rPr>
              <a:t>Fill this in on your  Action Plan under “Objectives and Action Planning”</a:t>
            </a:r>
            <a:endParaRPr sz="2600" i="1">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820cfd5fd6_0_461"/>
          <p:cNvSpPr txBox="1"/>
          <p:nvPr/>
        </p:nvSpPr>
        <p:spPr>
          <a:xfrm>
            <a:off x="457200" y="1669050"/>
            <a:ext cx="8538300" cy="418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sng" strike="noStrike" cap="none">
                <a:solidFill>
                  <a:schemeClr val="hlink"/>
                </a:solidFill>
                <a:latin typeface="Verdana"/>
                <a:ea typeface="Verdana"/>
                <a:cs typeface="Verdana"/>
                <a:sym typeface="Verdana"/>
                <a:hlinkClick r:id="rId3"/>
              </a:rPr>
              <a:t>https://casel.org/core-competencies/</a:t>
            </a:r>
            <a:endParaRPr sz="2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highlight>
                  <a:srgbClr val="FFFFFF"/>
                </a:highlight>
                <a:latin typeface="Verdana"/>
                <a:ea typeface="Verdana"/>
                <a:cs typeface="Verdana"/>
                <a:sym typeface="Verdana"/>
              </a:rPr>
              <a:t>Hammond</a:t>
            </a:r>
            <a:r>
              <a:rPr lang="en-US" sz="2500" b="0" i="0" u="none" strike="noStrike" cap="none">
                <a:solidFill>
                  <a:schemeClr val="dk1"/>
                </a:solidFill>
                <a:highlight>
                  <a:srgbClr val="FFFFFF"/>
                </a:highlight>
                <a:latin typeface="Verdana"/>
                <a:ea typeface="Verdana"/>
                <a:cs typeface="Verdana"/>
                <a:sym typeface="Verdana"/>
              </a:rPr>
              <a:t>, </a:t>
            </a:r>
            <a:r>
              <a:rPr lang="en-US" sz="2500" b="1" i="0" u="none" strike="noStrike" cap="none">
                <a:solidFill>
                  <a:schemeClr val="dk1"/>
                </a:solidFill>
                <a:highlight>
                  <a:srgbClr val="FFFFFF"/>
                </a:highlight>
                <a:latin typeface="Verdana"/>
                <a:ea typeface="Verdana"/>
                <a:cs typeface="Verdana"/>
                <a:sym typeface="Verdana"/>
              </a:rPr>
              <a:t>Zaretta</a:t>
            </a:r>
            <a:r>
              <a:rPr lang="en-US" sz="2500" b="0" i="0" u="none" strike="noStrike" cap="none">
                <a:solidFill>
                  <a:schemeClr val="dk1"/>
                </a:solidFill>
                <a:highlight>
                  <a:srgbClr val="FFFFFF"/>
                </a:highlight>
                <a:latin typeface="Verdana"/>
                <a:ea typeface="Verdana"/>
                <a:cs typeface="Verdana"/>
                <a:sym typeface="Verdana"/>
              </a:rPr>
              <a:t> L. Culturally Responsive Teaching and the Brain. Corwin Press, 2015. </a:t>
            </a:r>
            <a:endParaRPr sz="25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endParaRPr sz="25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r>
              <a:rPr lang="en-US" sz="2500" b="0" i="0" u="sng" strike="noStrike" cap="none">
                <a:solidFill>
                  <a:schemeClr val="hlink"/>
                </a:solidFill>
                <a:latin typeface="Verdana"/>
                <a:ea typeface="Verdana"/>
                <a:cs typeface="Verdana"/>
                <a:sym typeface="Verdana"/>
                <a:hlinkClick r:id="rId4"/>
              </a:rPr>
              <a:t>https://teacherrebootcamp.com/2020/05/virtualcheckins/</a:t>
            </a:r>
            <a:endParaRPr sz="25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Verdana"/>
                <a:ea typeface="Verdana"/>
                <a:cs typeface="Verdana"/>
                <a:sym typeface="Verdana"/>
              </a:rPr>
              <a:t>U.S. Department of Education (2017).</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84" name="Google Shape;384;g820cfd5fd6_0_46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References/Resources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e85467f27f_0_2"/>
          <p:cNvSpPr txBox="1"/>
          <p:nvPr/>
        </p:nvSpPr>
        <p:spPr>
          <a:xfrm>
            <a:off x="457200" y="1417650"/>
            <a:ext cx="8449200" cy="539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3"/>
              </a:rPr>
              <a:t>https://youtu.be/gANeGBBoSBs</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4"/>
              </a:rPr>
              <a:t>https://youtu.be/QjVI-1XDX_Y</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5"/>
              </a:rPr>
              <a:t>https://youtu.be/-Riygoz2u4w</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6"/>
              </a:rPr>
              <a:t>https://youtu.be/aU3QfyqvHk8</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15000"/>
              </a:lnSpc>
              <a:spcBef>
                <a:spcPts val="280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h</a:t>
            </a:r>
            <a:r>
              <a:rPr lang="en-US" sz="2400" b="0" i="0" u="none" strike="noStrike" cap="none">
                <a:solidFill>
                  <a:schemeClr val="dk1"/>
                </a:solidFill>
                <a:uFill>
                  <a:noFill/>
                </a:uFill>
                <a:latin typeface="Verdana"/>
                <a:ea typeface="Verdana"/>
                <a:cs typeface="Verdana"/>
                <a:sym typeface="Verdana"/>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ttps://youtu.be/zgw7gY9fbz8</a:t>
            </a:r>
            <a:endParaRPr sz="2400" b="0" i="0" u="none" strike="noStrike" cap="none">
              <a:solidFill>
                <a:schemeClr val="dk1"/>
              </a:solidFill>
              <a:uFill>
                <a:noFill/>
              </a:uFill>
              <a:latin typeface="Verdana"/>
              <a:ea typeface="Verdana"/>
              <a:cs typeface="Verdana"/>
              <a:sym typeface="Verdana"/>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15000"/>
              </a:lnSpc>
              <a:spcBef>
                <a:spcPts val="280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sp>
        <p:nvSpPr>
          <p:cNvPr id="391" name="Google Shape;391;ge85467f27f_0_2"/>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a:p>
          <a:p>
            <a:pPr marL="0" lvl="0" indent="0" algn="ctr" rtl="0">
              <a:lnSpc>
                <a:spcPct val="100000"/>
              </a:lnSpc>
              <a:spcBef>
                <a:spcPts val="0"/>
              </a:spcBef>
              <a:spcAft>
                <a:spcPts val="0"/>
              </a:spcAft>
              <a:buClr>
                <a:schemeClr val="dk1"/>
              </a:buClr>
              <a:buSzPts val="1100"/>
              <a:buFont typeface="Arial"/>
              <a:buNone/>
            </a:pPr>
            <a:r>
              <a:rPr lang="en-US"/>
              <a:t>References/Resources</a:t>
            </a:r>
            <a:endParaRPr/>
          </a:p>
          <a:p>
            <a:pPr marL="0" lvl="0" indent="0" algn="ctr" rtl="0">
              <a:lnSpc>
                <a:spcPct val="100000"/>
              </a:lnSpc>
              <a:spcBef>
                <a:spcPts val="0"/>
              </a:spcBef>
              <a:spcAft>
                <a:spcPts val="0"/>
              </a:spcAft>
              <a:buSzPts val="4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89e13cb5c6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27" name="Google Shape;227;g89e13cb5c6_0_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Google Shape;233;g89e13cb5c6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34" name="Google Shape;234;g89e13cb5c6_0_1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g89e13cb5c6_0_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 </a:t>
            </a:r>
            <a:endParaRPr/>
          </a:p>
          <a:p>
            <a:pPr marL="0" lvl="0" indent="0" algn="ctr"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Relationships</a:t>
            </a:r>
            <a:endParaRPr/>
          </a:p>
          <a:p>
            <a:pPr marL="457200" lvl="0" indent="-342900" algn="l" rtl="0">
              <a:lnSpc>
                <a:spcPct val="100000"/>
              </a:lnSpc>
              <a:spcBef>
                <a:spcPts val="0"/>
              </a:spcBef>
              <a:spcAft>
                <a:spcPts val="0"/>
              </a:spcAft>
              <a:buSzPts val="1800"/>
              <a:buChar char="●"/>
            </a:pPr>
            <a:r>
              <a:rPr lang="en-US"/>
              <a:t>Empathy</a:t>
            </a:r>
            <a:endParaRPr/>
          </a:p>
          <a:p>
            <a:pPr marL="457200" lvl="0" indent="-342900" algn="l" rtl="0">
              <a:lnSpc>
                <a:spcPct val="100000"/>
              </a:lnSpc>
              <a:spcBef>
                <a:spcPts val="0"/>
              </a:spcBef>
              <a:spcAft>
                <a:spcPts val="0"/>
              </a:spcAft>
              <a:buSzPts val="1800"/>
              <a:buChar char="●"/>
            </a:pPr>
            <a:r>
              <a:rPr lang="en-US"/>
              <a:t>Conflict Resolution</a:t>
            </a:r>
            <a:endParaRPr/>
          </a:p>
          <a:p>
            <a:pPr marL="457200" lvl="0" indent="-342900" algn="l" rtl="0">
              <a:lnSpc>
                <a:spcPct val="100000"/>
              </a:lnSpc>
              <a:spcBef>
                <a:spcPts val="0"/>
              </a:spcBef>
              <a:spcAft>
                <a:spcPts val="0"/>
              </a:spcAft>
              <a:buSzPts val="1800"/>
              <a:buChar char="●"/>
            </a:pPr>
            <a:r>
              <a:rPr lang="en-US"/>
              <a:t>Active Listening</a:t>
            </a:r>
            <a:endParaRPr/>
          </a:p>
          <a:p>
            <a:pPr marL="0" lvl="0" indent="0" algn="l" rtl="0">
              <a:lnSpc>
                <a:spcPct val="100000"/>
              </a:lnSpc>
              <a:spcBef>
                <a:spcPts val="360"/>
              </a:spcBef>
              <a:spcAft>
                <a:spcPts val="0"/>
              </a:spcAft>
              <a:buSzPts val="1800"/>
              <a:buNone/>
            </a:pPr>
            <a:endParaRPr/>
          </a:p>
        </p:txBody>
      </p:sp>
      <p:sp>
        <p:nvSpPr>
          <p:cNvPr id="241" name="Google Shape;241;g89e13cb5c6_0_2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Relationship Skills</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820cfd5fd6_0_0"/>
          <p:cNvSpPr txBox="1">
            <a:spLocks noGrp="1"/>
          </p:cNvSpPr>
          <p:nvPr>
            <p:ph type="body" idx="1"/>
          </p:nvPr>
        </p:nvSpPr>
        <p:spPr>
          <a:xfrm>
            <a:off x="457200" y="1600200"/>
            <a:ext cx="8229600" cy="42324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0"/>
              </a:spcAft>
              <a:buSzPts val="3200"/>
              <a:buFont typeface="Verdana"/>
              <a:buChar char="●"/>
            </a:pPr>
            <a:r>
              <a:rPr lang="en-US"/>
              <a:t>Build an understanding of the importance of relationship skills</a:t>
            </a:r>
            <a:endParaRPr/>
          </a:p>
          <a:p>
            <a:pPr marL="457200" lvl="0" indent="0" algn="l" rtl="0">
              <a:lnSpc>
                <a:spcPct val="100000"/>
              </a:lnSpc>
              <a:spcBef>
                <a:spcPts val="0"/>
              </a:spcBef>
              <a:spcAft>
                <a:spcPts val="0"/>
              </a:spcAft>
              <a:buClr>
                <a:schemeClr val="dk1"/>
              </a:buClr>
              <a:buSzPts val="1100"/>
              <a:buNone/>
            </a:pPr>
            <a:endParaRPr/>
          </a:p>
          <a:p>
            <a:pPr marL="457200" lvl="0" indent="-431800" algn="l" rtl="0">
              <a:lnSpc>
                <a:spcPct val="100000"/>
              </a:lnSpc>
              <a:spcBef>
                <a:spcPts val="0"/>
              </a:spcBef>
              <a:spcAft>
                <a:spcPts val="0"/>
              </a:spcAft>
              <a:buSzPts val="3200"/>
              <a:buFont typeface="Verdana"/>
              <a:buChar char="●"/>
            </a:pPr>
            <a:r>
              <a:rPr lang="en-US"/>
              <a:t>Leave with some strategies or techniques that you could try in the classroom to support your students in developing relationship skills</a:t>
            </a:r>
            <a:endParaRPr/>
          </a:p>
          <a:p>
            <a:pPr marL="342900" lvl="0" indent="-139700" algn="l" rtl="0">
              <a:lnSpc>
                <a:spcPct val="100000"/>
              </a:lnSpc>
              <a:spcBef>
                <a:spcPts val="0"/>
              </a:spcBef>
              <a:spcAft>
                <a:spcPts val="0"/>
              </a:spcAft>
              <a:buClr>
                <a:schemeClr val="dk1"/>
              </a:buClr>
              <a:buSzPts val="3200"/>
              <a:buNone/>
            </a:pPr>
            <a:endParaRPr/>
          </a:p>
        </p:txBody>
      </p:sp>
      <p:sp>
        <p:nvSpPr>
          <p:cNvPr id="252" name="Google Shape;252;g820cfd5fd6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What We Will Know and Do</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820cfd5fd6_0_5" title="CASEL Social Emotional Competency Wheel"/>
          <p:cNvPicPr preferRelativeResize="0"/>
          <p:nvPr/>
        </p:nvPicPr>
        <p:blipFill rotWithShape="1">
          <a:blip r:embed="rId3">
            <a:alphaModFix/>
          </a:blip>
          <a:srcRect/>
          <a:stretch/>
        </p:blipFill>
        <p:spPr>
          <a:xfrm>
            <a:off x="2526325" y="1570038"/>
            <a:ext cx="4673275" cy="4673275"/>
          </a:xfrm>
          <a:prstGeom prst="rect">
            <a:avLst/>
          </a:prstGeom>
          <a:noFill/>
          <a:ln>
            <a:noFill/>
          </a:ln>
        </p:spPr>
      </p:pic>
      <p:sp>
        <p:nvSpPr>
          <p:cNvPr id="258" name="Google Shape;258;g820cfd5fd6_0_5"/>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Social Emotional Competencies</a:t>
            </a:r>
            <a:endParaRPr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g77d5b849be_0_0" title="Graphic"/>
          <p:cNvPicPr preferRelativeResize="0"/>
          <p:nvPr/>
        </p:nvPicPr>
        <p:blipFill rotWithShape="1">
          <a:blip r:embed="rId3">
            <a:alphaModFix/>
          </a:blip>
          <a:srcRect/>
          <a:stretch/>
        </p:blipFill>
        <p:spPr>
          <a:xfrm>
            <a:off x="2168100" y="1625500"/>
            <a:ext cx="4807800" cy="4807800"/>
          </a:xfrm>
          <a:prstGeom prst="rect">
            <a:avLst/>
          </a:prstGeom>
          <a:noFill/>
          <a:ln>
            <a:noFill/>
          </a:ln>
        </p:spPr>
      </p:pic>
      <p:sp>
        <p:nvSpPr>
          <p:cNvPr id="265" name="Google Shape;265;g77d5b849be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The Power of Relationships</a:t>
            </a: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2462</Words>
  <Application>Microsoft Office PowerPoint</Application>
  <PresentationFormat>On-screen Show (4:3)</PresentationFormat>
  <Paragraphs>232</Paragraphs>
  <Slides>27</Slides>
  <Notes>27</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Arial</vt:lpstr>
      <vt:lpstr>Verdana</vt:lpstr>
      <vt:lpstr>Roboto</vt:lpstr>
      <vt:lpstr>Times</vt:lpstr>
      <vt:lpstr>Office Theme</vt:lpstr>
      <vt:lpstr>Hidden Slide #1</vt:lpstr>
      <vt:lpstr>Hidden Slide #2</vt:lpstr>
      <vt:lpstr>Hidden Slide #3</vt:lpstr>
      <vt:lpstr>Hidden Slide #4</vt:lpstr>
      <vt:lpstr>Hidden Slide #5</vt:lpstr>
      <vt:lpstr>Relationship Skills</vt:lpstr>
      <vt:lpstr>What We Will Know and Do</vt:lpstr>
      <vt:lpstr>Social Emotional Competencies</vt:lpstr>
      <vt:lpstr>The Power of Relationships</vt:lpstr>
      <vt:lpstr>Relationship Skills</vt:lpstr>
      <vt:lpstr>Why This Matters</vt:lpstr>
      <vt:lpstr>Reflection</vt:lpstr>
      <vt:lpstr>What Does That Look Like? </vt:lpstr>
      <vt:lpstr>How Do You Rate? </vt:lpstr>
      <vt:lpstr>Building Relationships with Families</vt:lpstr>
      <vt:lpstr>Strategies to Promote Relationship Skills</vt:lpstr>
      <vt:lpstr>Building Community</vt:lpstr>
      <vt:lpstr>Building Community Virtually</vt:lpstr>
      <vt:lpstr>Active Listening Activity</vt:lpstr>
      <vt:lpstr>Live Show and Tell</vt:lpstr>
      <vt:lpstr>Building Connections</vt:lpstr>
      <vt:lpstr>A Lesson on Empathy</vt:lpstr>
      <vt:lpstr>Conflict Resolution </vt:lpstr>
      <vt:lpstr>Practice</vt:lpstr>
      <vt:lpstr>Team Talk: Review the “How”</vt:lpstr>
      <vt:lpstr>References/Resources</vt:lpstr>
      <vt:lpstr> References/Resources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2021-09-09T15:40:17Z</dcterms:modified>
</cp:coreProperties>
</file>