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9"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6858000" type="screen4x3"/>
  <p:notesSz cx="6858000" cy="9144000"/>
  <p:embeddedFontLst>
    <p:embeddedFont>
      <p:font typeface="Roboto" panose="02000000000000000000" pitchFamily="2" charset="0"/>
      <p:regular r:id="rId24"/>
      <p:bold r:id="rId25"/>
      <p:italic r:id="rId26"/>
      <p:boldItalic r:id="rId27"/>
    </p:embeddedFont>
    <p:embeddedFont>
      <p:font typeface="Verdana" panose="020B060403050404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hZ3c+xF9NkAD+zAxooJIFdqgpFT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188" y="108"/>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b7087f4a67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g2b7087f4a67_0_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PowerPoint is designed for staff to learn how to seek support and respond to “when a student discloses trauma.” The module can be done as a staff development stand alone or in small groups. This Module can be completed in 90 minutes with individual study and/or activities around the various links provided within the PowerPoint.</a:t>
            </a:r>
            <a:endParaRPr/>
          </a:p>
        </p:txBody>
      </p:sp>
      <p:sp>
        <p:nvSpPr>
          <p:cNvPr id="124" name="Google Shape;124;g2b7087f4a67_0_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b5a02977e9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b="1">
                <a:solidFill>
                  <a:srgbClr val="444444"/>
                </a:solidFill>
                <a:latin typeface="Verdana"/>
                <a:ea typeface="Verdana"/>
                <a:cs typeface="Verdana"/>
                <a:sym typeface="Verdana"/>
              </a:rPr>
              <a:t>To Say: </a:t>
            </a:r>
            <a:r>
              <a:rPr lang="en-US" sz="1100">
                <a:solidFill>
                  <a:srgbClr val="444444"/>
                </a:solidFill>
                <a:latin typeface="Verdana"/>
                <a:ea typeface="Verdana"/>
                <a:cs typeface="Verdana"/>
                <a:sym typeface="Verdana"/>
              </a:rPr>
              <a:t>School personnel must be able to recognize signs of abuse and neglect and also understand their role as mandated reporters. State law requires every person seeking initial licensure or persons seeking licensure renewal as teachers for the first time to complete a study in child abuse recognition and intervention in accordance with curriculum guidelines developed by the Board of Education in consultation with the Virginia Department of Social Services (VDSS)</a:t>
            </a:r>
            <a:r>
              <a:rPr lang="en-US" sz="1100">
                <a:latin typeface="Verdana"/>
                <a:ea typeface="Verdana"/>
                <a:cs typeface="Verdana"/>
                <a:sym typeface="Verdana"/>
              </a:rPr>
              <a:t>School divisions employees must report suspected child abuse and neglect within 24 hours. Each local school division must have a written agreement with the local department of social services on the protocol for investigating child abuse and neglect reports. </a:t>
            </a:r>
            <a:endParaRPr sz="1100">
              <a:latin typeface="Verdana"/>
              <a:ea typeface="Verdana"/>
              <a:cs typeface="Verdana"/>
              <a:sym typeface="Verdana"/>
            </a:endParaRPr>
          </a:p>
        </p:txBody>
      </p:sp>
      <p:sp>
        <p:nvSpPr>
          <p:cNvPr id="181" name="Google Shape;181;g2b5a02977e9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b16f56ffd0_0_2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b="1">
                <a:latin typeface="Verdana"/>
                <a:ea typeface="Verdana"/>
                <a:cs typeface="Verdana"/>
                <a:sym typeface="Verdana"/>
              </a:rPr>
              <a:t>To say:</a:t>
            </a:r>
            <a:r>
              <a:rPr lang="en-US" sz="1100">
                <a:latin typeface="Verdana"/>
                <a:ea typeface="Verdana"/>
                <a:cs typeface="Verdana"/>
                <a:sym typeface="Verdana"/>
              </a:rPr>
              <a:t> What are best practices when faced with a response?</a:t>
            </a:r>
            <a:endParaRPr sz="1100">
              <a:latin typeface="Verdana"/>
              <a:ea typeface="Verdana"/>
              <a:cs typeface="Verdana"/>
              <a:sym typeface="Verdana"/>
            </a:endParaRPr>
          </a:p>
        </p:txBody>
      </p:sp>
      <p:sp>
        <p:nvSpPr>
          <p:cNvPr id="187" name="Google Shape;187;g2b16f56ffd0_0_2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say: </a:t>
            </a:r>
            <a:r>
              <a:rPr lang="en-US">
                <a:latin typeface="Verdana"/>
                <a:ea typeface="Verdana"/>
                <a:cs typeface="Verdana"/>
                <a:sym typeface="Verdana"/>
              </a:rPr>
              <a:t>Please read through the definition of crisis and concern. </a:t>
            </a:r>
            <a:r>
              <a:rPr lang="en-US">
                <a:solidFill>
                  <a:srgbClr val="4D4D4D"/>
                </a:solidFill>
                <a:latin typeface="Verdana"/>
                <a:ea typeface="Verdana"/>
                <a:cs typeface="Verdana"/>
                <a:sym typeface="Verdana"/>
              </a:rPr>
              <a:t>If you are concerned that someone’s safety is at risk, that’s a crisis. It requires </a:t>
            </a:r>
            <a:r>
              <a:rPr lang="en-US" b="1">
                <a:solidFill>
                  <a:srgbClr val="4D4D4D"/>
                </a:solidFill>
                <a:latin typeface="Verdana"/>
                <a:ea typeface="Verdana"/>
                <a:cs typeface="Verdana"/>
                <a:sym typeface="Verdana"/>
              </a:rPr>
              <a:t>immediate </a:t>
            </a:r>
            <a:r>
              <a:rPr lang="en-US">
                <a:solidFill>
                  <a:srgbClr val="4D4D4D"/>
                </a:solidFill>
                <a:latin typeface="Verdana"/>
                <a:ea typeface="Verdana"/>
                <a:cs typeface="Verdana"/>
                <a:sym typeface="Verdana"/>
              </a:rPr>
              <a:t>intervention and action on your part such as telling a trusted adult. A concern may require adult intervention, but not immediately, and there’s no risk to anyone’s safety or well-being. </a:t>
            </a:r>
            <a:endParaRPr>
              <a:latin typeface="Verdana"/>
              <a:ea typeface="Verdana"/>
              <a:cs typeface="Verdana"/>
              <a:sym typeface="Verdana"/>
            </a:endParaRPr>
          </a:p>
        </p:txBody>
      </p:sp>
      <p:sp>
        <p:nvSpPr>
          <p:cNvPr id="193" name="Google Shape;19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ba9699b89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ba9699b89d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60000"/>
              </a:lnSpc>
              <a:spcBef>
                <a:spcPts val="0"/>
              </a:spcBef>
              <a:spcAft>
                <a:spcPts val="0"/>
              </a:spcAft>
              <a:buClr>
                <a:schemeClr val="dk1"/>
              </a:buClr>
              <a:buSzPts val="1100"/>
              <a:buFont typeface="Arial"/>
              <a:buNone/>
            </a:pPr>
            <a:r>
              <a:rPr lang="en-US" b="1">
                <a:latin typeface="Verdana"/>
                <a:ea typeface="Verdana"/>
                <a:cs typeface="Verdana"/>
                <a:sym typeface="Verdana"/>
              </a:rPr>
              <a:t>To say: </a:t>
            </a:r>
            <a:r>
              <a:rPr lang="en-US">
                <a:latin typeface="Verdana"/>
                <a:ea typeface="Verdana"/>
                <a:cs typeface="Verdana"/>
                <a:sym typeface="Verdana"/>
              </a:rPr>
              <a:t>What is the difference between a crisis and a concern? Here are some examples on the slide from Fairfax County Public Schools. You may have a concern for a student that is troubling. Consult with others to ensure the student and family receives support. Do not do this alone. The emphasis on crisis is to act immediately. Sometimes it can be difficult to know if it is a concern or crisis, we would encourage you to consult, request assistance, and act on your questions and concerns.</a:t>
            </a:r>
            <a:endParaRPr>
              <a:latin typeface="Verdana"/>
              <a:ea typeface="Verdana"/>
              <a:cs typeface="Verdana"/>
              <a:sym typeface="Verdana"/>
            </a:endParaRPr>
          </a:p>
          <a:p>
            <a:pPr marL="0" lvl="0" indent="0" algn="l" rtl="0">
              <a:lnSpc>
                <a:spcPct val="16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60000"/>
              </a:lnSpc>
              <a:spcBef>
                <a:spcPts val="0"/>
              </a:spcBef>
              <a:spcAft>
                <a:spcPts val="0"/>
              </a:spcAft>
              <a:buClr>
                <a:schemeClr val="dk1"/>
              </a:buClr>
              <a:buSzPts val="1100"/>
              <a:buFont typeface="Arial"/>
              <a:buNone/>
            </a:pPr>
            <a:r>
              <a:rPr lang="en-US" b="1">
                <a:latin typeface="Verdana"/>
                <a:ea typeface="Verdana"/>
                <a:cs typeface="Verdana"/>
                <a:sym typeface="Verdana"/>
              </a:rPr>
              <a:t>Activity:</a:t>
            </a:r>
            <a:r>
              <a:rPr lang="en-US">
                <a:latin typeface="Verdana"/>
                <a:ea typeface="Verdana"/>
                <a:cs typeface="Verdana"/>
                <a:sym typeface="Verdana"/>
              </a:rPr>
              <a:t> This resource from Fairfax County Public Schools is provided on the website materials in module 4. Take a moment to review and discuss as a team, or review individually. Does your division provide materials or resources that can support this information? If they do, review as a team or individually.</a:t>
            </a:r>
            <a:endParaRPr>
              <a:latin typeface="Verdana"/>
              <a:ea typeface="Verdana"/>
              <a:cs typeface="Verdana"/>
              <a:sym typeface="Verdana"/>
            </a:endParaRPr>
          </a:p>
          <a:p>
            <a:pPr marL="0" lvl="0" indent="0" algn="l" rtl="0">
              <a:spcBef>
                <a:spcPts val="0"/>
              </a:spcBef>
              <a:spcAft>
                <a:spcPts val="0"/>
              </a:spcAft>
              <a:buNone/>
            </a:pPr>
            <a:endParaRPr/>
          </a:p>
        </p:txBody>
      </p:sp>
      <p:sp>
        <p:nvSpPr>
          <p:cNvPr id="201" name="Google Shape;201;g2ba9699b89d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b16f56ffd0_0_2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To say:</a:t>
            </a:r>
            <a:r>
              <a:rPr lang="en-US"/>
              <a:t> (Review slide, and answer questions)</a:t>
            </a:r>
            <a:endParaRPr/>
          </a:p>
        </p:txBody>
      </p:sp>
      <p:sp>
        <p:nvSpPr>
          <p:cNvPr id="208" name="Google Shape;208;g2b16f56ffd0_0_2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b5758e8f85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2b5758e8f85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b="1">
                <a:latin typeface="Verdana"/>
                <a:ea typeface="Verdana"/>
                <a:cs typeface="Verdana"/>
                <a:sym typeface="Verdana"/>
              </a:rPr>
              <a:t>To say:</a:t>
            </a:r>
            <a:r>
              <a:rPr lang="en-US" sz="1100">
                <a:latin typeface="Verdana"/>
                <a:ea typeface="Verdana"/>
                <a:cs typeface="Verdana"/>
                <a:sym typeface="Verdana"/>
              </a:rPr>
              <a:t> What are best practices when a student discloses trauma? Hopefully, you have talked to your school and division on their policies and know your resources. This will help you in that moment when you are called to actively listen. Listening with the goal of connection and safety is your top priority. You are not alone. You have resources to support you. Statements of comfort and thank you for sharing could be helpful. Avoid anger, blaming, or shaming. Ask the child/youth what they would like to do with the information; however, remember that you are a mandated reporter and if they disclose abuse, neglect, harm to self or others, you will need to provide that information to the appropriate team and agencies with the help of your administrator or support staff as needed. Remember that support staff may be working with the child/youth and their family. Communicate and collaborate with them to essure protocol, timing, and effective communication. Lastly, clarify your responsibilities. This may take some conversations with your student support team and administration in order to provide you with the process, protocols, and those who can help.</a:t>
            </a:r>
            <a:endParaRPr sz="1100">
              <a:latin typeface="Verdana"/>
              <a:ea typeface="Verdana"/>
              <a:cs typeface="Verdana"/>
              <a:sym typeface="Verdana"/>
            </a:endParaRPr>
          </a:p>
        </p:txBody>
      </p:sp>
      <p:sp>
        <p:nvSpPr>
          <p:cNvPr id="215" name="Google Shape;215;g2b5758e8f85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b16f56ffd0_0_28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2b16f56ffd0_0_28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800"/>
              <a:buFont typeface="Arial"/>
              <a:buNone/>
            </a:pPr>
            <a:r>
              <a:rPr lang="en-US" sz="1050">
                <a:latin typeface="Roboto"/>
                <a:ea typeface="Roboto"/>
                <a:cs typeface="Roboto"/>
                <a:sym typeface="Roboto"/>
              </a:rPr>
              <a:t>Photo by nappy: https://www.pexels.com/photo/photo-of-woman-teaching-935943/</a:t>
            </a:r>
            <a:endParaRPr>
              <a:latin typeface="Verdana"/>
              <a:ea typeface="Verdana"/>
              <a:cs typeface="Verdana"/>
              <a:sym typeface="Verdana"/>
            </a:endParaRPr>
          </a:p>
        </p:txBody>
      </p:sp>
      <p:sp>
        <p:nvSpPr>
          <p:cNvPr id="222" name="Google Shape;222;g2b16f56ffd0_0_2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b16f56ffd0_0_2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g2b16f56ffd0_0_29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b="1">
                <a:latin typeface="Verdana"/>
                <a:ea typeface="Verdana"/>
                <a:cs typeface="Verdana"/>
                <a:sym typeface="Verdana"/>
              </a:rPr>
              <a:t>To say: </a:t>
            </a:r>
            <a:r>
              <a:rPr lang="en-US" sz="1100">
                <a:latin typeface="Verdana"/>
                <a:ea typeface="Verdana"/>
                <a:cs typeface="Verdana"/>
                <a:sym typeface="Verdana"/>
              </a:rPr>
              <a:t>Here are some key points for seeking help. It is so important to communicate with your student support staff when supporting a child/youth and their families. The connection and how we support families needs the extra TLC and collaboration to ensure safety, compassion, and connection that is meaningful. The other bulleted items are reminders to set you up for success when a child/youth discloses trauma. It is so important to not wait. As soon as you can, consult and collaborate with your support staff. Waiting until the end of the day can impact the ability to support the student and the family in a timely manner.</a:t>
            </a:r>
            <a:endParaRPr sz="1100">
              <a:latin typeface="Verdana"/>
              <a:ea typeface="Verdana"/>
              <a:cs typeface="Verdana"/>
              <a:sym typeface="Verdana"/>
            </a:endParaRPr>
          </a:p>
        </p:txBody>
      </p:sp>
      <p:sp>
        <p:nvSpPr>
          <p:cNvPr id="230" name="Google Shape;230;g2b16f56ffd0_0_29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b16f56ffd0_0_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2b16f56ffd0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100" b="1">
                <a:latin typeface="Verdana"/>
                <a:ea typeface="Verdana"/>
                <a:cs typeface="Verdana"/>
                <a:sym typeface="Verdana"/>
              </a:rPr>
              <a:t>To say: </a:t>
            </a:r>
            <a:r>
              <a:rPr lang="en-US" sz="1100">
                <a:latin typeface="Verdana"/>
                <a:ea typeface="Verdana"/>
                <a:cs typeface="Verdana"/>
                <a:sym typeface="Verdana"/>
              </a:rPr>
              <a:t>Let’s take a moment  to discuss the following questions for review.</a:t>
            </a:r>
            <a:endParaRPr sz="1100">
              <a:latin typeface="Verdana"/>
              <a:ea typeface="Verdana"/>
              <a:cs typeface="Verdana"/>
              <a:sym typeface="Verdana"/>
            </a:endParaRPr>
          </a:p>
          <a:p>
            <a:pPr marL="0" lvl="0" indent="0" algn="l" rtl="0">
              <a:lnSpc>
                <a:spcPct val="100000"/>
              </a:lnSpc>
              <a:spcBef>
                <a:spcPts val="0"/>
              </a:spcBef>
              <a:spcAft>
                <a:spcPts val="0"/>
              </a:spcAft>
              <a:buSzPts val="1400"/>
              <a:buNone/>
            </a:pPr>
            <a:endParaRPr sz="1100">
              <a:latin typeface="Verdana"/>
              <a:ea typeface="Verdana"/>
              <a:cs typeface="Verdana"/>
              <a:sym typeface="Verdana"/>
            </a:endParaRPr>
          </a:p>
          <a:p>
            <a:pPr marL="0" lvl="0" indent="0" algn="l" rtl="0">
              <a:lnSpc>
                <a:spcPct val="100000"/>
              </a:lnSpc>
              <a:spcBef>
                <a:spcPts val="0"/>
              </a:spcBef>
              <a:spcAft>
                <a:spcPts val="0"/>
              </a:spcAft>
              <a:buSzPts val="1400"/>
              <a:buNone/>
            </a:pPr>
            <a:r>
              <a:rPr lang="en-US" sz="1100" b="1">
                <a:latin typeface="Verdana"/>
                <a:ea typeface="Verdana"/>
                <a:cs typeface="Verdana"/>
                <a:sym typeface="Verdana"/>
              </a:rPr>
              <a:t>To do:</a:t>
            </a:r>
            <a:r>
              <a:rPr lang="en-US" sz="1100">
                <a:latin typeface="Verdana"/>
                <a:ea typeface="Verdana"/>
                <a:cs typeface="Verdana"/>
                <a:sym typeface="Verdana"/>
              </a:rPr>
              <a:t> Actively participate in dialogue and go back to any resources or materials that need further clarification and discussion. What do you need to add to any action planning?</a:t>
            </a:r>
            <a:endParaRPr sz="1100">
              <a:latin typeface="Verdana"/>
              <a:ea typeface="Verdana"/>
              <a:cs typeface="Verdana"/>
              <a:sym typeface="Verdana"/>
            </a:endParaRPr>
          </a:p>
        </p:txBody>
      </p:sp>
      <p:sp>
        <p:nvSpPr>
          <p:cNvPr id="237" name="Google Shape;237;g2b16f56ffd0_0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b16f56ffd0_0_3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g2b16f56ffd0_0_3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g2b16f56ffd0_0_3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b7087f4a67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g2b7087f4a67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200"/>
              </a:spcBef>
              <a:spcAft>
                <a:spcPts val="0"/>
              </a:spcAft>
              <a:buSzPts val="1400"/>
              <a:buNone/>
            </a:pPr>
            <a:r>
              <a:rPr lang="en-US">
                <a:latin typeface="Verdana"/>
                <a:ea typeface="Verdana"/>
                <a:cs typeface="Verdana"/>
                <a:sym typeface="Verdana"/>
              </a:rPr>
              <a:t>This PowerPoint is best used with student support staff, administrators, and their school staff in order to communicate and collaborate around policies, protocol, and how to request assistance.</a:t>
            </a:r>
            <a:endParaRPr>
              <a:latin typeface="Verdana"/>
              <a:ea typeface="Verdana"/>
              <a:cs typeface="Verdana"/>
              <a:sym typeface="Verdana"/>
            </a:endParaRPr>
          </a:p>
          <a:p>
            <a:pPr marL="0" lvl="0" indent="0" algn="l" rtl="0">
              <a:lnSpc>
                <a:spcPct val="80000"/>
              </a:lnSpc>
              <a:spcBef>
                <a:spcPts val="200"/>
              </a:spcBef>
              <a:spcAft>
                <a:spcPts val="0"/>
              </a:spcAft>
              <a:buSzPts val="1400"/>
              <a:buNone/>
            </a:pP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Presenter notes are included in the PowerPoint. Background information for the presenter is shown as “</a:t>
            </a:r>
            <a:r>
              <a:rPr lang="en-US" b="1">
                <a:latin typeface="Verdana"/>
                <a:ea typeface="Verdana"/>
                <a:cs typeface="Verdana"/>
                <a:sym typeface="Verdana"/>
              </a:rPr>
              <a:t>To Know</a:t>
            </a:r>
            <a:r>
              <a:rPr lang="en-US">
                <a:latin typeface="Verdana"/>
                <a:ea typeface="Verdana"/>
                <a:cs typeface="Verdana"/>
                <a:sym typeface="Verdana"/>
              </a:rPr>
              <a:t>.” Statements to be shared with participants are shown as “</a:t>
            </a:r>
            <a:r>
              <a:rPr lang="en-US" b="1">
                <a:latin typeface="Verdana"/>
                <a:ea typeface="Verdana"/>
                <a:cs typeface="Verdana"/>
                <a:sym typeface="Verdana"/>
              </a:rPr>
              <a:t>To Say</a:t>
            </a:r>
            <a:r>
              <a:rPr lang="en-US">
                <a:latin typeface="Verdana"/>
                <a:ea typeface="Verdana"/>
                <a:cs typeface="Verdana"/>
                <a:sym typeface="Verdana"/>
              </a:rPr>
              <a:t>.” In some instances, the “</a:t>
            </a:r>
            <a:r>
              <a:rPr lang="en-US" b="1">
                <a:latin typeface="Verdana"/>
                <a:ea typeface="Verdana"/>
                <a:cs typeface="Verdana"/>
                <a:sym typeface="Verdana"/>
              </a:rPr>
              <a:t>To Know/To Say</a:t>
            </a:r>
            <a:r>
              <a:rPr lang="en-US">
                <a:latin typeface="Verdana"/>
                <a:ea typeface="Verdana"/>
                <a:cs typeface="Verdana"/>
                <a:sym typeface="Verdana"/>
              </a:rPr>
              <a:t>” are combined.The presenter notes also include “</a:t>
            </a:r>
            <a:r>
              <a:rPr lang="en-US" b="1">
                <a:latin typeface="Verdana"/>
                <a:ea typeface="Verdana"/>
                <a:cs typeface="Verdana"/>
                <a:sym typeface="Verdana"/>
              </a:rPr>
              <a:t>To Do</a:t>
            </a:r>
            <a:r>
              <a:rPr lang="en-US">
                <a:latin typeface="Verdana"/>
                <a:ea typeface="Verdana"/>
                <a:cs typeface="Verdana"/>
                <a:sym typeface="Verdana"/>
              </a:rPr>
              <a:t>” prompts and cues for “</a:t>
            </a:r>
            <a:r>
              <a:rPr lang="en-US" b="1">
                <a:latin typeface="Verdana"/>
                <a:ea typeface="Verdana"/>
                <a:cs typeface="Verdana"/>
                <a:sym typeface="Verdana"/>
              </a:rPr>
              <a:t>Handouts</a:t>
            </a:r>
            <a:r>
              <a:rPr lang="en-US">
                <a:latin typeface="Verdana"/>
                <a:ea typeface="Verdana"/>
                <a:cs typeface="Verdana"/>
                <a:sym typeface="Verdana"/>
              </a:rPr>
              <a:t>”.</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Breaks should be inserted at the discretion of the presenter based on the needs of participants.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131" name="Google Shape;131;g2b7087f4a67_0_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b7087f4a6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2b7087f4a6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g2b7087f4a67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b7087f4a67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2b7087f4a67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These supplies will enhance your learning experience. There are 3 activities to consider and adjust to your context within this PowerPoint.</a:t>
            </a:r>
            <a:endParaRPr>
              <a:latin typeface="Verdana"/>
              <a:ea typeface="Verdana"/>
              <a:cs typeface="Verdana"/>
              <a:sym typeface="Verdana"/>
            </a:endParaRPr>
          </a:p>
        </p:txBody>
      </p:sp>
      <p:sp>
        <p:nvSpPr>
          <p:cNvPr id="138" name="Google Shape;138;g2b7087f4a67_0_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b7087f4a6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2b7087f4a67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The Participant and Presenter Materials are located on the vtss-ric website.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145" name="Google Shape;145;g2b7087f4a67_0_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a:latin typeface="Verdana"/>
                <a:ea typeface="Verdana"/>
                <a:cs typeface="Verdana"/>
                <a:sym typeface="Verdana"/>
              </a:rPr>
              <a:t>To Know: </a:t>
            </a:r>
            <a:r>
              <a:rPr lang="en-US" sz="1100">
                <a:latin typeface="Verdana"/>
                <a:ea typeface="Verdana"/>
                <a:cs typeface="Verdana"/>
                <a:sym typeface="Verdana"/>
              </a:rPr>
              <a:t>This PowerPoint is a part of the module.</a:t>
            </a:r>
            <a:endParaRPr sz="1100">
              <a:latin typeface="Verdana"/>
              <a:ea typeface="Verdana"/>
              <a:cs typeface="Verdana"/>
              <a:sym typeface="Verdana"/>
            </a:endParaRPr>
          </a:p>
          <a:p>
            <a:pPr marL="0" lvl="0" indent="0" algn="l" rtl="0">
              <a:lnSpc>
                <a:spcPct val="115000"/>
              </a:lnSpc>
              <a:spcBef>
                <a:spcPts val="0"/>
              </a:spcBef>
              <a:spcAft>
                <a:spcPts val="0"/>
              </a:spcAft>
              <a:buSzPts val="1100"/>
              <a:buNone/>
            </a:pPr>
            <a:endParaRPr sz="1100" b="1">
              <a:latin typeface="Verdana"/>
              <a:ea typeface="Verdana"/>
              <a:cs typeface="Verdana"/>
              <a:sym typeface="Verdana"/>
            </a:endParaRPr>
          </a:p>
          <a:p>
            <a:pPr marL="0" lvl="0" indent="0" algn="l" rtl="0">
              <a:lnSpc>
                <a:spcPct val="115000"/>
              </a:lnSpc>
              <a:spcBef>
                <a:spcPts val="0"/>
              </a:spcBef>
              <a:spcAft>
                <a:spcPts val="0"/>
              </a:spcAft>
              <a:buSzPts val="1100"/>
              <a:buNone/>
            </a:pPr>
            <a:r>
              <a:rPr lang="en-US" sz="1100" b="1">
                <a:latin typeface="Verdana"/>
                <a:ea typeface="Verdana"/>
                <a:cs typeface="Verdana"/>
                <a:sym typeface="Verdana"/>
              </a:rPr>
              <a:t>To Say: </a:t>
            </a:r>
            <a:r>
              <a:rPr lang="en-US" sz="1100">
                <a:latin typeface="Verdana"/>
                <a:ea typeface="Verdana"/>
                <a:cs typeface="Verdana"/>
                <a:sym typeface="Verdana"/>
              </a:rPr>
              <a:t>This PowerPoint focuses on what to do when a child/youth discloses trauma in the classroom and how to request assistance.</a:t>
            </a:r>
            <a:endParaRPr sz="1100"/>
          </a:p>
        </p:txBody>
      </p:sp>
      <p:sp>
        <p:nvSpPr>
          <p:cNvPr id="151" name="Google Shape;15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b16f56ffd0_0_2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a:latin typeface="Verdana"/>
                <a:ea typeface="Verdana"/>
                <a:cs typeface="Verdana"/>
                <a:sym typeface="Verdana"/>
              </a:rPr>
              <a:t>To Know:</a:t>
            </a:r>
            <a:endParaRPr sz="1100" b="1">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sz="1100">
                <a:latin typeface="Verdana"/>
                <a:ea typeface="Verdana"/>
                <a:cs typeface="Verdana"/>
                <a:sym typeface="Verdana"/>
              </a:rPr>
              <a:t>Go over the learning intentions targeted for this section.</a:t>
            </a:r>
            <a:endParaRPr sz="1100">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sz="1100" b="1">
                <a:latin typeface="Verdana"/>
                <a:ea typeface="Verdana"/>
                <a:cs typeface="Verdana"/>
                <a:sym typeface="Verdana"/>
              </a:rPr>
              <a:t>To Say:</a:t>
            </a:r>
            <a:r>
              <a:rPr lang="en-US" sz="1100">
                <a:latin typeface="Verdana"/>
                <a:ea typeface="Verdana"/>
                <a:cs typeface="Verdana"/>
                <a:sym typeface="Verdana"/>
              </a:rPr>
              <a:t> When a student discloses trauma in the classroom,</a:t>
            </a:r>
            <a:r>
              <a:rPr lang="en-US" sz="1100" b="1">
                <a:latin typeface="Verdana"/>
                <a:ea typeface="Verdana"/>
                <a:cs typeface="Verdana"/>
                <a:sym typeface="Verdana"/>
              </a:rPr>
              <a:t> </a:t>
            </a:r>
            <a:r>
              <a:rPr lang="en-US" sz="1100">
                <a:solidFill>
                  <a:srgbClr val="374151"/>
                </a:solidFill>
                <a:latin typeface="Verdana"/>
                <a:ea typeface="Verdana"/>
                <a:cs typeface="Verdana"/>
                <a:sym typeface="Verdana"/>
              </a:rPr>
              <a:t>educators play a pivotal role in supporting and directing students to the necessary resources. Recognizing behaviors or engaging in conversations that elicit concern is a sensitive responsibility, and knowing how to respond is crucial. The trauma learning modules support fostering a safe and empathetic environment, emphasizing the significance of human connection and positive relationships in creating a space where students feel comfortable seeking help. In this section, educators will discover effective ways to respond to trauma disclosures, ensuring that the support is compassionate and informed.</a:t>
            </a:r>
            <a:endParaRPr sz="1100">
              <a:solidFill>
                <a:srgbClr val="374151"/>
              </a:solidFill>
              <a:latin typeface="Verdana"/>
              <a:ea typeface="Verdana"/>
              <a:cs typeface="Verdana"/>
              <a:sym typeface="Verdana"/>
            </a:endParaRPr>
          </a:p>
          <a:p>
            <a:pPr marL="0" lvl="0" indent="0" algn="l" rtl="0">
              <a:lnSpc>
                <a:spcPct val="115000"/>
              </a:lnSpc>
              <a:spcBef>
                <a:spcPts val="1500"/>
              </a:spcBef>
              <a:spcAft>
                <a:spcPts val="0"/>
              </a:spcAft>
              <a:buClr>
                <a:schemeClr val="dk1"/>
              </a:buClr>
              <a:buSzPts val="1100"/>
              <a:buFont typeface="Arial"/>
              <a:buNone/>
            </a:pPr>
            <a:r>
              <a:rPr lang="en-US" sz="1100">
                <a:solidFill>
                  <a:srgbClr val="374151"/>
                </a:solidFill>
                <a:latin typeface="Verdana"/>
                <a:ea typeface="Verdana"/>
                <a:cs typeface="Verdana"/>
                <a:sym typeface="Verdana"/>
              </a:rPr>
              <a:t>How do you respond to a trauma disclosure? What can you do as a teacher or staff member to support the students and direct them and their families to the resources available within your school and community? Your administrator and potential threat assessment teams are designed to work together to support students, staff, and families. Get to know your support staff, read your division’s policies, and ask your administrator what supports and procedures are available to you as a teacher in the event you are faced with a potential trauma disclosure.</a:t>
            </a:r>
            <a:endParaRPr sz="1100">
              <a:solidFill>
                <a:srgbClr val="374151"/>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sz="1100">
              <a:solidFill>
                <a:srgbClr val="374151"/>
              </a:solidFill>
              <a:latin typeface="Verdana"/>
              <a:ea typeface="Verdana"/>
              <a:cs typeface="Verdana"/>
              <a:sym typeface="Verdana"/>
            </a:endParaRPr>
          </a:p>
          <a:p>
            <a:pPr marL="0" lvl="0" indent="0" algn="l" rtl="0">
              <a:lnSpc>
                <a:spcPct val="115000"/>
              </a:lnSpc>
              <a:spcBef>
                <a:spcPts val="0"/>
              </a:spcBef>
              <a:spcAft>
                <a:spcPts val="1500"/>
              </a:spcAft>
              <a:buClr>
                <a:schemeClr val="dk1"/>
              </a:buClr>
              <a:buSzPts val="1100"/>
              <a:buFont typeface="Arial"/>
              <a:buNone/>
            </a:pPr>
            <a:r>
              <a:rPr lang="en-US" sz="1100">
                <a:solidFill>
                  <a:srgbClr val="374151"/>
                </a:solidFill>
                <a:latin typeface="Verdana"/>
                <a:ea typeface="Verdana"/>
                <a:cs typeface="Verdana"/>
                <a:sym typeface="Verdana"/>
              </a:rPr>
              <a:t>Teachers play a vital role in shaping the overall well-being of students. Your presence in a child's life is a source of inspiration, guidance, and comfort. As educators, you teach the minds of tomorrow and provide the nurturing and compassionate care that our students need to thrive. Remember, you are not alone. It takes all of us working together to positively impact a child's life, which can be a catalyst for their academic and personal success. Our commitment to fostering a safe and nurturing space contributes to the holistic development of each student, empowering them to overcome challenges and reach their full potential. </a:t>
            </a:r>
            <a:endParaRPr sz="1100">
              <a:latin typeface="Verdana"/>
              <a:ea typeface="Verdana"/>
              <a:cs typeface="Verdana"/>
              <a:sym typeface="Verdana"/>
            </a:endParaRPr>
          </a:p>
        </p:txBody>
      </p:sp>
      <p:sp>
        <p:nvSpPr>
          <p:cNvPr id="157" name="Google Shape;157;g2b16f56ffd0_0_2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b16f56ffd0_0_2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a:solidFill>
                  <a:srgbClr val="374151"/>
                </a:solidFill>
                <a:latin typeface="Verdana"/>
                <a:ea typeface="Verdana"/>
                <a:cs typeface="Verdana"/>
                <a:sym typeface="Verdana"/>
              </a:rPr>
              <a:t>To Know: </a:t>
            </a:r>
            <a:r>
              <a:rPr lang="en-US" sz="1100">
                <a:solidFill>
                  <a:srgbClr val="374151"/>
                </a:solidFill>
                <a:latin typeface="Verdana"/>
                <a:ea typeface="Verdana"/>
                <a:cs typeface="Verdana"/>
                <a:sym typeface="Verdana"/>
              </a:rPr>
              <a:t>Every school division has policies in place to support students based on laws and regulations.</a:t>
            </a:r>
            <a:endParaRPr sz="1100">
              <a:solidFill>
                <a:srgbClr val="374151"/>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sz="1100" b="1">
              <a:solidFill>
                <a:srgbClr val="374151"/>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sz="1100" b="1">
                <a:solidFill>
                  <a:srgbClr val="374151"/>
                </a:solidFill>
                <a:latin typeface="Verdana"/>
                <a:ea typeface="Verdana"/>
                <a:cs typeface="Verdana"/>
                <a:sym typeface="Verdana"/>
              </a:rPr>
              <a:t>To Say: </a:t>
            </a:r>
            <a:r>
              <a:rPr lang="en-US" sz="1100">
                <a:solidFill>
                  <a:srgbClr val="374151"/>
                </a:solidFill>
                <a:latin typeface="Verdana"/>
                <a:ea typeface="Verdana"/>
                <a:cs typeface="Verdana"/>
                <a:sym typeface="Verdana"/>
              </a:rPr>
              <a:t>Once again, please remember that you are not alone if faced with a potential trauma disclosure. Your school division has policies in place to support students. Your administrator and potential threat assessment teams are designed to work together to support students, staff, and families. Get to know your support staff, read your division’s policies, and ask your administrator what supports and procedures are available to you as a teacher in the event you are faced with a potential trauma disclosure. The following slides share the Virginia Department of Education’s model policies, but please become familiar with your local policies. </a:t>
            </a:r>
            <a:endParaRPr sz="1100">
              <a:solidFill>
                <a:srgbClr val="374151"/>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sz="1100">
              <a:solidFill>
                <a:srgbClr val="374151"/>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sz="1100" b="1">
              <a:solidFill>
                <a:srgbClr val="374151"/>
              </a:solidFill>
              <a:latin typeface="Verdana"/>
              <a:ea typeface="Verdana"/>
              <a:cs typeface="Verdana"/>
              <a:sym typeface="Verdana"/>
            </a:endParaRPr>
          </a:p>
        </p:txBody>
      </p:sp>
      <p:sp>
        <p:nvSpPr>
          <p:cNvPr id="163" name="Google Shape;163;g2b16f56ffd0_0_2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b16f56ffd0_0_2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b="1">
                <a:latin typeface="Verdana"/>
                <a:ea typeface="Verdana"/>
                <a:cs typeface="Verdana"/>
                <a:sym typeface="Verdana"/>
              </a:rPr>
              <a:t>To say: </a:t>
            </a:r>
            <a:r>
              <a:rPr lang="en-US" sz="1100">
                <a:latin typeface="Verdana"/>
                <a:ea typeface="Verdana"/>
                <a:cs typeface="Verdana"/>
                <a:sym typeface="Verdana"/>
              </a:rPr>
              <a:t>Per Virginia Code, schools have a responsibility to intervene if a student is at risk of suicide. The Virginia Department of Education, in collaboration with the Virginia Department of Health, the Virginia Department of Behavioral Health and Developmental Services, the Virginia Center for School and Campus Safety, school division personnel, and family representatives, recently updated its suicide prevention guidelines. The guidelines address topics such suicide prevention and intervenion, screening, risk factors, messaging about recognizing and reporting behaviors, engaging students who may be experiencing suicidal thoughts, and how to support students after treatment. </a:t>
            </a:r>
            <a:endParaRPr sz="1100">
              <a:latin typeface="Verdana"/>
              <a:ea typeface="Verdana"/>
              <a:cs typeface="Verdana"/>
              <a:sym typeface="Verdana"/>
            </a:endParaRPr>
          </a:p>
        </p:txBody>
      </p:sp>
      <p:sp>
        <p:nvSpPr>
          <p:cNvPr id="169" name="Google Shape;169;g2b16f56ffd0_0_2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b5a02977e9_0_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b="1">
                <a:latin typeface="Verdana"/>
                <a:ea typeface="Verdana"/>
                <a:cs typeface="Verdana"/>
                <a:sym typeface="Verdana"/>
              </a:rPr>
              <a:t>To say: </a:t>
            </a:r>
            <a:r>
              <a:rPr lang="en-US" sz="1100">
                <a:latin typeface="Verdana"/>
                <a:ea typeface="Verdana"/>
                <a:cs typeface="Verdana"/>
                <a:sym typeface="Verdana"/>
              </a:rPr>
              <a:t>Per Virginia Code, schools divisions must establish threat assessments teams. THese teams much assess and intervene with individuals whose behavior may pose a threat to the safety of school staff or students consistent with the model policies developed by the Virginia Center for School and Campus Safety. Each team must provide guidance to students, faculty, and staff regarding recognizing threatening behavior and identifying members of the school community to whom threatening behavior should be reported. </a:t>
            </a:r>
            <a:endParaRPr sz="1100">
              <a:latin typeface="Verdana"/>
              <a:ea typeface="Verdana"/>
              <a:cs typeface="Verdana"/>
              <a:sym typeface="Verdana"/>
            </a:endParaRPr>
          </a:p>
        </p:txBody>
      </p:sp>
      <p:sp>
        <p:nvSpPr>
          <p:cNvPr id="175" name="Google Shape;175;g2b5a02977e9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s://twitter.com/Vtss_ric"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hyperlink" Target="https://www.facebook.com/vtssric/" TargetMode="External"/><Relationship Id="rId4"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Header Only" type="titleOnly">
  <p:cSld name="TITLE_ONLY">
    <p:spTree>
      <p:nvGrpSpPr>
        <p:cNvPr id="1" name="Shape 15"/>
        <p:cNvGrpSpPr/>
        <p:nvPr/>
      </p:nvGrpSpPr>
      <p:grpSpPr>
        <a:xfrm>
          <a:off x="0" y="0"/>
          <a:ext cx="0" cy="0"/>
          <a:chOff x="0" y="0"/>
          <a:chExt cx="0" cy="0"/>
        </a:xfrm>
      </p:grpSpPr>
      <p:sp>
        <p:nvSpPr>
          <p:cNvPr id="16" name="Google Shape;16;p24"/>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7" name="Google Shape;17;p24"/>
          <p:cNvPicPr preferRelativeResize="0"/>
          <p:nvPr/>
        </p:nvPicPr>
        <p:blipFill rotWithShape="1">
          <a:blip r:embed="rId2">
            <a:alphaModFix/>
          </a:blip>
          <a:srcRect/>
          <a:stretch/>
        </p:blipFill>
        <p:spPr>
          <a:xfrm>
            <a:off x="7467600" y="6009215"/>
            <a:ext cx="1559301" cy="78744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1" type="twoObj">
  <p:cSld name="TWO_OBJECTS">
    <p:spTree>
      <p:nvGrpSpPr>
        <p:cNvPr id="1" name="Shape 60"/>
        <p:cNvGrpSpPr/>
        <p:nvPr/>
      </p:nvGrpSpPr>
      <p:grpSpPr>
        <a:xfrm>
          <a:off x="0" y="0"/>
          <a:ext cx="0" cy="0"/>
          <a:chOff x="0" y="0"/>
          <a:chExt cx="0" cy="0"/>
        </a:xfrm>
      </p:grpSpPr>
      <p:sp>
        <p:nvSpPr>
          <p:cNvPr id="61" name="Google Shape;61;p25"/>
          <p:cNvSpPr txBox="1">
            <a:spLocks noGrp="1"/>
          </p:cNvSpPr>
          <p:nvPr>
            <p:ph type="title"/>
          </p:nvPr>
        </p:nvSpPr>
        <p:spPr>
          <a:xfrm>
            <a:off x="2743200" y="256814"/>
            <a:ext cx="5943600" cy="1143000"/>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800"/>
              <a:buFont typeface="Verdana"/>
              <a:buNone/>
              <a:defRPr sz="38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5"/>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63" name="Google Shape;63;p25"/>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pic>
        <p:nvPicPr>
          <p:cNvPr id="64" name="Google Shape;64;p25"/>
          <p:cNvPicPr preferRelativeResize="0"/>
          <p:nvPr/>
        </p:nvPicPr>
        <p:blipFill rotWithShape="1">
          <a:blip r:embed="rId2">
            <a:alphaModFix/>
          </a:blip>
          <a:srcRect/>
          <a:stretch/>
        </p:blipFill>
        <p:spPr>
          <a:xfrm>
            <a:off x="48426" y="154896"/>
            <a:ext cx="2667000" cy="1346835"/>
          </a:xfrm>
          <a:prstGeom prst="rect">
            <a:avLst/>
          </a:prstGeom>
          <a:noFill/>
          <a:ln>
            <a:noFill/>
          </a:ln>
        </p:spPr>
      </p:pic>
      <p:pic>
        <p:nvPicPr>
          <p:cNvPr id="65" name="Google Shape;65;p25"/>
          <p:cNvPicPr preferRelativeResize="0"/>
          <p:nvPr/>
        </p:nvPicPr>
        <p:blipFill rotWithShape="1">
          <a:blip r:embed="rId3">
            <a:alphaModFix/>
          </a:blip>
          <a:srcRect/>
          <a:stretch/>
        </p:blipFill>
        <p:spPr>
          <a:xfrm>
            <a:off x="7467600" y="6005317"/>
            <a:ext cx="1559301" cy="79524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6"/>
        <p:cNvGrpSpPr/>
        <p:nvPr/>
      </p:nvGrpSpPr>
      <p:grpSpPr>
        <a:xfrm>
          <a:off x="0" y="0"/>
          <a:ext cx="0" cy="0"/>
          <a:chOff x="0" y="0"/>
          <a:chExt cx="0" cy="0"/>
        </a:xfrm>
      </p:grpSpPr>
      <p:pic>
        <p:nvPicPr>
          <p:cNvPr id="67" name="Google Shape;67;p27"/>
          <p:cNvPicPr preferRelativeResize="0"/>
          <p:nvPr/>
        </p:nvPicPr>
        <p:blipFill rotWithShape="1">
          <a:blip r:embed="rId2">
            <a:alphaModFix/>
          </a:blip>
          <a:srcRect/>
          <a:stretch/>
        </p:blipFill>
        <p:spPr>
          <a:xfrm>
            <a:off x="7467600" y="6009215"/>
            <a:ext cx="1559301" cy="78744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p28"/>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8"/>
          <p:cNvSpPr txBox="1">
            <a:spLocks noGrp="1"/>
          </p:cNvSpPr>
          <p:nvPr>
            <p:ph type="body" idx="1"/>
          </p:nvPr>
        </p:nvSpPr>
        <p:spPr>
          <a:xfrm>
            <a:off x="3575050" y="273051"/>
            <a:ext cx="5111750" cy="5674828"/>
          </a:xfrm>
          <a:prstGeom prst="rect">
            <a:avLst/>
          </a:prstGeom>
          <a:solidFill>
            <a:schemeClr val="lt1"/>
          </a:solidFill>
          <a:ln w="38100" cap="flat" cmpd="sng">
            <a:solidFill>
              <a:srgbClr val="003369"/>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1" name="Google Shape;71;p28"/>
          <p:cNvSpPr txBox="1">
            <a:spLocks noGrp="1"/>
          </p:cNvSpPr>
          <p:nvPr>
            <p:ph type="body" idx="2"/>
          </p:nvPr>
        </p:nvSpPr>
        <p:spPr>
          <a:xfrm>
            <a:off x="457200" y="1435101"/>
            <a:ext cx="3008313" cy="4512778"/>
          </a:xfrm>
          <a:prstGeom prst="rect">
            <a:avLst/>
          </a:prstGeom>
          <a:solidFill>
            <a:srgbClr val="003369">
              <a:alpha val="74117"/>
            </a:srgbClr>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72" name="Google Shape;72;p28"/>
          <p:cNvSpPr/>
          <p:nvPr/>
        </p:nvSpPr>
        <p:spPr>
          <a:xfrm>
            <a:off x="457200" y="273362"/>
            <a:ext cx="457200" cy="1161288"/>
          </a:xfrm>
          <a:prstGeom prst="rect">
            <a:avLst/>
          </a:prstGeom>
          <a:solidFill>
            <a:srgbClr val="0033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3" name="Google Shape;73;p28"/>
          <p:cNvPicPr preferRelativeResize="0"/>
          <p:nvPr/>
        </p:nvPicPr>
        <p:blipFill rotWithShape="1">
          <a:blip r:embed="rId2">
            <a:alphaModFix/>
          </a:blip>
          <a:srcRect/>
          <a:stretch/>
        </p:blipFill>
        <p:spPr>
          <a:xfrm>
            <a:off x="7467600" y="6009215"/>
            <a:ext cx="1559301" cy="78744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eader and Content NL">
  <p:cSld name="Header and Content NL">
    <p:spTree>
      <p:nvGrpSpPr>
        <p:cNvPr id="1" name="Shape 74"/>
        <p:cNvGrpSpPr/>
        <p:nvPr/>
      </p:nvGrpSpPr>
      <p:grpSpPr>
        <a:xfrm>
          <a:off x="0" y="0"/>
          <a:ext cx="0" cy="0"/>
          <a:chOff x="0" y="0"/>
          <a:chExt cx="0" cy="0"/>
        </a:xfrm>
      </p:grpSpPr>
      <p:sp>
        <p:nvSpPr>
          <p:cNvPr id="75" name="Google Shape;75;p29"/>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9"/>
          <p:cNvSpPr txBox="1">
            <a:spLocks noGrp="1"/>
          </p:cNvSpPr>
          <p:nvPr>
            <p:ph type="title"/>
          </p:nvPr>
        </p:nvSpPr>
        <p:spPr>
          <a:xfrm>
            <a:off x="228600" y="228600"/>
            <a:ext cx="8686799" cy="11430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eader Only NL">
  <p:cSld name="Header Only NL">
    <p:spTree>
      <p:nvGrpSpPr>
        <p:cNvPr id="1" name="Shape 77"/>
        <p:cNvGrpSpPr/>
        <p:nvPr/>
      </p:nvGrpSpPr>
      <p:grpSpPr>
        <a:xfrm>
          <a:off x="0" y="0"/>
          <a:ext cx="0" cy="0"/>
          <a:chOff x="0" y="0"/>
          <a:chExt cx="0" cy="0"/>
        </a:xfrm>
      </p:grpSpPr>
      <p:sp>
        <p:nvSpPr>
          <p:cNvPr id="78" name="Google Shape;78;p30"/>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NL">
  <p:cSld name="Blank NL">
    <p:bg>
      <p:bgPr>
        <a:solidFill>
          <a:schemeClr val="lt1"/>
        </a:solidFill>
        <a:effectLst/>
      </p:bgPr>
    </p:bg>
    <p:spTree>
      <p:nvGrpSpPr>
        <p:cNvPr id="1" name="Shape 79"/>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NL">
  <p:cSld name="Comparison NL">
    <p:spTree>
      <p:nvGrpSpPr>
        <p:cNvPr id="1" name="Shape 80"/>
        <p:cNvGrpSpPr/>
        <p:nvPr/>
      </p:nvGrpSpPr>
      <p:grpSpPr>
        <a:xfrm>
          <a:off x="0" y="0"/>
          <a:ext cx="0" cy="0"/>
          <a:chOff x="0" y="0"/>
          <a:chExt cx="0" cy="0"/>
        </a:xfrm>
      </p:grpSpPr>
      <p:sp>
        <p:nvSpPr>
          <p:cNvPr id="81" name="Google Shape;81;p32"/>
          <p:cNvSpPr txBox="1">
            <a:spLocks noGrp="1"/>
          </p:cNvSpPr>
          <p:nvPr>
            <p:ph type="title"/>
          </p:nvPr>
        </p:nvSpPr>
        <p:spPr>
          <a:xfrm>
            <a:off x="2743200" y="256814"/>
            <a:ext cx="5943600" cy="1143000"/>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800"/>
              <a:buFont typeface="Verdana"/>
              <a:buNone/>
              <a:defRPr sz="38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2"/>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83" name="Google Shape;83;p32"/>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pic>
        <p:nvPicPr>
          <p:cNvPr id="84" name="Google Shape;84;p32"/>
          <p:cNvPicPr preferRelativeResize="0"/>
          <p:nvPr/>
        </p:nvPicPr>
        <p:blipFill rotWithShape="1">
          <a:blip r:embed="rId2">
            <a:alphaModFix/>
          </a:blip>
          <a:srcRect/>
          <a:stretch/>
        </p:blipFill>
        <p:spPr>
          <a:xfrm>
            <a:off x="48426" y="154896"/>
            <a:ext cx="2667000" cy="134683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2 NL">
  <p:cSld name="Comparison 2 NL">
    <p:spTree>
      <p:nvGrpSpPr>
        <p:cNvPr id="1" name="Shape 85"/>
        <p:cNvGrpSpPr/>
        <p:nvPr/>
      </p:nvGrpSpPr>
      <p:grpSpPr>
        <a:xfrm>
          <a:off x="0" y="0"/>
          <a:ext cx="0" cy="0"/>
          <a:chOff x="0" y="0"/>
          <a:chExt cx="0" cy="0"/>
        </a:xfrm>
      </p:grpSpPr>
      <p:sp>
        <p:nvSpPr>
          <p:cNvPr id="86" name="Google Shape;86;p33"/>
          <p:cNvSpPr txBox="1">
            <a:spLocks noGrp="1"/>
          </p:cNvSpPr>
          <p:nvPr>
            <p:ph type="title"/>
          </p:nvPr>
        </p:nvSpPr>
        <p:spPr>
          <a:xfrm>
            <a:off x="457200" y="250507"/>
            <a:ext cx="8229600" cy="1325563"/>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3"/>
          <p:cNvSpPr txBox="1">
            <a:spLocks noGrp="1"/>
          </p:cNvSpPr>
          <p:nvPr>
            <p:ph type="body" idx="1"/>
          </p:nvPr>
        </p:nvSpPr>
        <p:spPr>
          <a:xfrm>
            <a:off x="912813" y="1666567"/>
            <a:ext cx="3582988" cy="657533"/>
          </a:xfrm>
          <a:prstGeom prst="rect">
            <a:avLst/>
          </a:prstGeom>
          <a:solidFill>
            <a:srgbClr val="003369">
              <a:alpha val="74117"/>
            </a:srgbClr>
          </a:solid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100"/>
              <a:buNone/>
              <a:defRPr sz="21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8" name="Google Shape;88;p33"/>
          <p:cNvSpPr txBox="1">
            <a:spLocks noGrp="1"/>
          </p:cNvSpPr>
          <p:nvPr>
            <p:ph type="body" idx="2"/>
          </p:nvPr>
        </p:nvSpPr>
        <p:spPr>
          <a:xfrm>
            <a:off x="465826" y="2451651"/>
            <a:ext cx="4040188" cy="3674512"/>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89" name="Google Shape;89;p33"/>
          <p:cNvSpPr txBox="1">
            <a:spLocks noGrp="1"/>
          </p:cNvSpPr>
          <p:nvPr>
            <p:ph type="body" idx="3"/>
          </p:nvPr>
        </p:nvSpPr>
        <p:spPr>
          <a:xfrm>
            <a:off x="5105400" y="1673500"/>
            <a:ext cx="3581400" cy="639762"/>
          </a:xfrm>
          <a:prstGeom prst="rect">
            <a:avLst/>
          </a:prstGeom>
          <a:solidFill>
            <a:srgbClr val="003369">
              <a:alpha val="74117"/>
            </a:srgbClr>
          </a:solid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100"/>
              <a:buNone/>
              <a:defRPr sz="21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0" name="Google Shape;90;p33"/>
          <p:cNvSpPr txBox="1">
            <a:spLocks noGrp="1"/>
          </p:cNvSpPr>
          <p:nvPr>
            <p:ph type="body" idx="4"/>
          </p:nvPr>
        </p:nvSpPr>
        <p:spPr>
          <a:xfrm>
            <a:off x="4648200" y="2451649"/>
            <a:ext cx="4038600" cy="367451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91" name="Google Shape;91;p33"/>
          <p:cNvSpPr/>
          <p:nvPr/>
        </p:nvSpPr>
        <p:spPr>
          <a:xfrm>
            <a:off x="457200" y="1672590"/>
            <a:ext cx="457200" cy="651510"/>
          </a:xfrm>
          <a:prstGeom prst="rect">
            <a:avLst/>
          </a:prstGeom>
          <a:solidFill>
            <a:srgbClr val="D8DD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p:txBody>
      </p:sp>
      <p:sp>
        <p:nvSpPr>
          <p:cNvPr id="92" name="Google Shape;92;p33"/>
          <p:cNvSpPr/>
          <p:nvPr/>
        </p:nvSpPr>
        <p:spPr>
          <a:xfrm>
            <a:off x="4648200" y="1666566"/>
            <a:ext cx="457200" cy="646695"/>
          </a:xfrm>
          <a:prstGeom prst="rect">
            <a:avLst/>
          </a:prstGeom>
          <a:solidFill>
            <a:srgbClr val="D8DDE5">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NL">
  <p:cSld name="Content with Caption NL">
    <p:spTree>
      <p:nvGrpSpPr>
        <p:cNvPr id="1" name="Shape 93"/>
        <p:cNvGrpSpPr/>
        <p:nvPr/>
      </p:nvGrpSpPr>
      <p:grpSpPr>
        <a:xfrm>
          <a:off x="0" y="0"/>
          <a:ext cx="0" cy="0"/>
          <a:chOff x="0" y="0"/>
          <a:chExt cx="0" cy="0"/>
        </a:xfrm>
      </p:grpSpPr>
      <p:sp>
        <p:nvSpPr>
          <p:cNvPr id="94" name="Google Shape;94;p34"/>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34"/>
          <p:cNvSpPr txBox="1">
            <a:spLocks noGrp="1"/>
          </p:cNvSpPr>
          <p:nvPr>
            <p:ph type="body" idx="1"/>
          </p:nvPr>
        </p:nvSpPr>
        <p:spPr>
          <a:xfrm>
            <a:off x="3575050" y="273051"/>
            <a:ext cx="5111750" cy="5674828"/>
          </a:xfrm>
          <a:prstGeom prst="rect">
            <a:avLst/>
          </a:prstGeom>
          <a:solidFill>
            <a:schemeClr val="lt1"/>
          </a:solidFill>
          <a:ln w="38100" cap="flat" cmpd="sng">
            <a:solidFill>
              <a:srgbClr val="003369"/>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6" name="Google Shape;96;p34"/>
          <p:cNvSpPr txBox="1">
            <a:spLocks noGrp="1"/>
          </p:cNvSpPr>
          <p:nvPr>
            <p:ph type="body" idx="2"/>
          </p:nvPr>
        </p:nvSpPr>
        <p:spPr>
          <a:xfrm>
            <a:off x="457200" y="1435101"/>
            <a:ext cx="3008313" cy="4512778"/>
          </a:xfrm>
          <a:prstGeom prst="rect">
            <a:avLst/>
          </a:prstGeom>
          <a:solidFill>
            <a:srgbClr val="003369">
              <a:alpha val="74117"/>
            </a:srgbClr>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97" name="Google Shape;97;p34"/>
          <p:cNvSpPr/>
          <p:nvPr/>
        </p:nvSpPr>
        <p:spPr>
          <a:xfrm>
            <a:off x="457200" y="273362"/>
            <a:ext cx="457200" cy="1161288"/>
          </a:xfrm>
          <a:prstGeom prst="rect">
            <a:avLst/>
          </a:prstGeom>
          <a:solidFill>
            <a:srgbClr val="0033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98"/>
        <p:cNvGrpSpPr/>
        <p:nvPr/>
      </p:nvGrpSpPr>
      <p:grpSpPr>
        <a:xfrm>
          <a:off x="0" y="0"/>
          <a:ext cx="0" cy="0"/>
          <a:chOff x="0" y="0"/>
          <a:chExt cx="0" cy="0"/>
        </a:xfrm>
      </p:grpSpPr>
      <p:sp>
        <p:nvSpPr>
          <p:cNvPr id="99" name="Google Shape;99;p35"/>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5"/>
          <p:cNvSpPr txBox="1">
            <a:spLocks noGrp="1"/>
          </p:cNvSpPr>
          <p:nvPr>
            <p:ph type="body" idx="1"/>
          </p:nvPr>
        </p:nvSpPr>
        <p:spPr>
          <a:xfrm>
            <a:off x="3575050" y="273051"/>
            <a:ext cx="5111750" cy="5674828"/>
          </a:xfrm>
          <a:prstGeom prst="rect">
            <a:avLst/>
          </a:prstGeom>
          <a:solidFill>
            <a:schemeClr val="lt1"/>
          </a:solidFill>
          <a:ln w="38100" cap="flat" cmpd="sng">
            <a:solidFill>
              <a:srgbClr val="003369"/>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1" name="Google Shape;101;p35"/>
          <p:cNvSpPr/>
          <p:nvPr/>
        </p:nvSpPr>
        <p:spPr>
          <a:xfrm>
            <a:off x="457200" y="273362"/>
            <a:ext cx="457200" cy="1161288"/>
          </a:xfrm>
          <a:prstGeom prst="rect">
            <a:avLst/>
          </a:prstGeom>
          <a:solidFill>
            <a:srgbClr val="0033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2" name="Google Shape;102;p35"/>
          <p:cNvPicPr preferRelativeResize="0"/>
          <p:nvPr/>
        </p:nvPicPr>
        <p:blipFill rotWithShape="1">
          <a:blip r:embed="rId2">
            <a:alphaModFix/>
          </a:blip>
          <a:srcRect/>
          <a:stretch/>
        </p:blipFill>
        <p:spPr>
          <a:xfrm>
            <a:off x="7467600" y="6009215"/>
            <a:ext cx="1559301" cy="78744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2" type="twoTxTwoObj">
  <p:cSld name="TWO_OBJECTS_WITH_TEXT">
    <p:spTree>
      <p:nvGrpSpPr>
        <p:cNvPr id="1" name="Shape 18"/>
        <p:cNvGrpSpPr/>
        <p:nvPr/>
      </p:nvGrpSpPr>
      <p:grpSpPr>
        <a:xfrm>
          <a:off x="0" y="0"/>
          <a:ext cx="0" cy="0"/>
          <a:chOff x="0" y="0"/>
          <a:chExt cx="0" cy="0"/>
        </a:xfrm>
      </p:grpSpPr>
      <p:sp>
        <p:nvSpPr>
          <p:cNvPr id="19" name="Google Shape;19;p26"/>
          <p:cNvSpPr txBox="1">
            <a:spLocks noGrp="1"/>
          </p:cNvSpPr>
          <p:nvPr>
            <p:ph type="title"/>
          </p:nvPr>
        </p:nvSpPr>
        <p:spPr>
          <a:xfrm>
            <a:off x="457200" y="250507"/>
            <a:ext cx="8229600" cy="1325563"/>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6"/>
          <p:cNvSpPr txBox="1">
            <a:spLocks noGrp="1"/>
          </p:cNvSpPr>
          <p:nvPr>
            <p:ph type="body" idx="1"/>
          </p:nvPr>
        </p:nvSpPr>
        <p:spPr>
          <a:xfrm>
            <a:off x="912813" y="1666567"/>
            <a:ext cx="3582988" cy="657533"/>
          </a:xfrm>
          <a:prstGeom prst="rect">
            <a:avLst/>
          </a:prstGeom>
          <a:solidFill>
            <a:srgbClr val="003369">
              <a:alpha val="74117"/>
            </a:srgbClr>
          </a:solid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100"/>
              <a:buNone/>
              <a:defRPr sz="21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 name="Google Shape;21;p26"/>
          <p:cNvSpPr txBox="1">
            <a:spLocks noGrp="1"/>
          </p:cNvSpPr>
          <p:nvPr>
            <p:ph type="body" idx="2"/>
          </p:nvPr>
        </p:nvSpPr>
        <p:spPr>
          <a:xfrm>
            <a:off x="465826" y="2451651"/>
            <a:ext cx="4040188" cy="3674512"/>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22" name="Google Shape;22;p26"/>
          <p:cNvSpPr txBox="1">
            <a:spLocks noGrp="1"/>
          </p:cNvSpPr>
          <p:nvPr>
            <p:ph type="body" idx="3"/>
          </p:nvPr>
        </p:nvSpPr>
        <p:spPr>
          <a:xfrm>
            <a:off x="5105400" y="1673500"/>
            <a:ext cx="3581400" cy="639762"/>
          </a:xfrm>
          <a:prstGeom prst="rect">
            <a:avLst/>
          </a:prstGeom>
          <a:solidFill>
            <a:srgbClr val="003369">
              <a:alpha val="74117"/>
            </a:srgbClr>
          </a:solid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100"/>
              <a:buNone/>
              <a:defRPr sz="21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3" name="Google Shape;23;p26"/>
          <p:cNvSpPr txBox="1">
            <a:spLocks noGrp="1"/>
          </p:cNvSpPr>
          <p:nvPr>
            <p:ph type="body" idx="4"/>
          </p:nvPr>
        </p:nvSpPr>
        <p:spPr>
          <a:xfrm>
            <a:off x="4648200" y="2451649"/>
            <a:ext cx="4038600" cy="367451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24" name="Google Shape;24;p26"/>
          <p:cNvSpPr/>
          <p:nvPr/>
        </p:nvSpPr>
        <p:spPr>
          <a:xfrm>
            <a:off x="457200" y="1672590"/>
            <a:ext cx="457200" cy="651510"/>
          </a:xfrm>
          <a:prstGeom prst="rect">
            <a:avLst/>
          </a:prstGeom>
          <a:solidFill>
            <a:srgbClr val="D8DD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p:txBody>
      </p:sp>
      <p:sp>
        <p:nvSpPr>
          <p:cNvPr id="25" name="Google Shape;25;p26"/>
          <p:cNvSpPr/>
          <p:nvPr/>
        </p:nvSpPr>
        <p:spPr>
          <a:xfrm>
            <a:off x="4648200" y="1666566"/>
            <a:ext cx="457200" cy="646695"/>
          </a:xfrm>
          <a:prstGeom prst="rect">
            <a:avLst/>
          </a:prstGeom>
          <a:solidFill>
            <a:srgbClr val="D8DDE5">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 name="Google Shape;26;p26"/>
          <p:cNvPicPr preferRelativeResize="0"/>
          <p:nvPr/>
        </p:nvPicPr>
        <p:blipFill rotWithShape="1">
          <a:blip r:embed="rId2">
            <a:alphaModFix/>
          </a:blip>
          <a:srcRect/>
          <a:stretch/>
        </p:blipFill>
        <p:spPr>
          <a:xfrm>
            <a:off x="7467600" y="6005317"/>
            <a:ext cx="1559301" cy="79524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Header Only">
  <p:cSld name="1_Header Only">
    <p:spTree>
      <p:nvGrpSpPr>
        <p:cNvPr id="1" name="Shape 103"/>
        <p:cNvGrpSpPr/>
        <p:nvPr/>
      </p:nvGrpSpPr>
      <p:grpSpPr>
        <a:xfrm>
          <a:off x="0" y="0"/>
          <a:ext cx="0" cy="0"/>
          <a:chOff x="0" y="0"/>
          <a:chExt cx="0" cy="0"/>
        </a:xfrm>
      </p:grpSpPr>
      <p:sp>
        <p:nvSpPr>
          <p:cNvPr id="104" name="Google Shape;104;p36"/>
          <p:cNvSpPr txBox="1">
            <a:spLocks noGrp="1"/>
          </p:cNvSpPr>
          <p:nvPr>
            <p:ph type="title"/>
          </p:nvPr>
        </p:nvSpPr>
        <p:spPr>
          <a:xfrm>
            <a:off x="628650" y="202259"/>
            <a:ext cx="7886700" cy="1325563"/>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5" name="Google Shape;105;p36"/>
          <p:cNvPicPr preferRelativeResize="0"/>
          <p:nvPr/>
        </p:nvPicPr>
        <p:blipFill rotWithShape="1">
          <a:blip r:embed="rId2">
            <a:alphaModFix/>
          </a:blip>
          <a:srcRect/>
          <a:stretch/>
        </p:blipFill>
        <p:spPr>
          <a:xfrm>
            <a:off x="7467600" y="6009215"/>
            <a:ext cx="1559301" cy="787447"/>
          </a:xfrm>
          <a:prstGeom prst="rect">
            <a:avLst/>
          </a:prstGeom>
          <a:noFill/>
          <a:ln>
            <a:noFill/>
          </a:ln>
        </p:spPr>
      </p:pic>
      <p:grpSp>
        <p:nvGrpSpPr>
          <p:cNvPr id="106" name="Google Shape;106;p36"/>
          <p:cNvGrpSpPr/>
          <p:nvPr/>
        </p:nvGrpSpPr>
        <p:grpSpPr>
          <a:xfrm>
            <a:off x="2144995" y="3177707"/>
            <a:ext cx="4854010" cy="1143000"/>
            <a:chOff x="1981200" y="1826567"/>
            <a:chExt cx="4854010" cy="1143000"/>
          </a:xfrm>
        </p:grpSpPr>
        <p:pic>
          <p:nvPicPr>
            <p:cNvPr id="107" name="Google Shape;107;p36">
              <a:hlinkClick r:id="rId3"/>
            </p:cNvPr>
            <p:cNvPicPr preferRelativeResize="0"/>
            <p:nvPr/>
          </p:nvPicPr>
          <p:blipFill rotWithShape="1">
            <a:blip r:embed="rId4">
              <a:alphaModFix/>
            </a:blip>
            <a:srcRect/>
            <a:stretch/>
          </p:blipFill>
          <p:spPr>
            <a:xfrm>
              <a:off x="1981200" y="1826567"/>
              <a:ext cx="1143000" cy="1143000"/>
            </a:xfrm>
            <a:prstGeom prst="rect">
              <a:avLst/>
            </a:prstGeom>
            <a:noFill/>
            <a:ln>
              <a:noFill/>
            </a:ln>
          </p:spPr>
        </p:pic>
        <p:sp>
          <p:nvSpPr>
            <p:cNvPr id="108" name="Google Shape;108;p36"/>
            <p:cNvSpPr txBox="1"/>
            <p:nvPr/>
          </p:nvSpPr>
          <p:spPr>
            <a:xfrm>
              <a:off x="3544367" y="2167234"/>
              <a:ext cx="329084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Verdana"/>
                <a:buNone/>
              </a:pPr>
              <a:r>
                <a:rPr lang="en-US" sz="2400" b="0" i="0" u="none" strike="noStrike" cap="none">
                  <a:solidFill>
                    <a:schemeClr val="dk1"/>
                  </a:solidFill>
                  <a:latin typeface="Verdana"/>
                  <a:ea typeface="Verdana"/>
                  <a:cs typeface="Verdana"/>
                  <a:sym typeface="Verdana"/>
                </a:rPr>
                <a:t>Twitter – </a:t>
              </a:r>
              <a:r>
                <a:rPr lang="en-US" sz="2400" b="0" i="0" u="sng" strike="noStrike" cap="none">
                  <a:solidFill>
                    <a:schemeClr val="hlink"/>
                  </a:solidFill>
                  <a:latin typeface="Verdana"/>
                  <a:ea typeface="Verdana"/>
                  <a:cs typeface="Verdana"/>
                  <a:sym typeface="Verdana"/>
                  <a:hlinkClick r:id="rId3"/>
                </a:rPr>
                <a:t>VTSS_RIC</a:t>
              </a:r>
              <a:endParaRPr sz="2400" b="0" i="0" u="none" strike="noStrike" cap="none">
                <a:solidFill>
                  <a:schemeClr val="dk1"/>
                </a:solidFill>
                <a:latin typeface="Verdana"/>
                <a:ea typeface="Verdana"/>
                <a:cs typeface="Verdana"/>
                <a:sym typeface="Verdana"/>
              </a:endParaRPr>
            </a:p>
          </p:txBody>
        </p:sp>
      </p:grpSp>
      <p:grpSp>
        <p:nvGrpSpPr>
          <p:cNvPr id="109" name="Google Shape;109;p36"/>
          <p:cNvGrpSpPr/>
          <p:nvPr/>
        </p:nvGrpSpPr>
        <p:grpSpPr>
          <a:xfrm>
            <a:off x="2050634" y="4545484"/>
            <a:ext cx="5042731" cy="1143000"/>
            <a:chOff x="1981200" y="3426768"/>
            <a:chExt cx="5042731" cy="1143000"/>
          </a:xfrm>
        </p:grpSpPr>
        <p:pic>
          <p:nvPicPr>
            <p:cNvPr id="110" name="Google Shape;110;p36">
              <a:hlinkClick r:id="rId5"/>
            </p:cNvPr>
            <p:cNvPicPr preferRelativeResize="0"/>
            <p:nvPr/>
          </p:nvPicPr>
          <p:blipFill rotWithShape="1">
            <a:blip r:embed="rId6">
              <a:alphaModFix/>
            </a:blip>
            <a:srcRect/>
            <a:stretch/>
          </p:blipFill>
          <p:spPr>
            <a:xfrm>
              <a:off x="1981200" y="3426768"/>
              <a:ext cx="1143000" cy="1143000"/>
            </a:xfrm>
            <a:prstGeom prst="rect">
              <a:avLst/>
            </a:prstGeom>
            <a:noFill/>
            <a:ln>
              <a:noFill/>
            </a:ln>
          </p:spPr>
        </p:pic>
        <p:sp>
          <p:nvSpPr>
            <p:cNvPr id="111" name="Google Shape;111;p36"/>
            <p:cNvSpPr txBox="1"/>
            <p:nvPr/>
          </p:nvSpPr>
          <p:spPr>
            <a:xfrm>
              <a:off x="3547217" y="3767437"/>
              <a:ext cx="347671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Verdana"/>
                <a:buNone/>
              </a:pPr>
              <a:r>
                <a:rPr lang="en-US" sz="2400" b="0" i="0" u="none" strike="noStrike" cap="none">
                  <a:solidFill>
                    <a:schemeClr val="dk1"/>
                  </a:solidFill>
                  <a:latin typeface="Verdana"/>
                  <a:ea typeface="Verdana"/>
                  <a:cs typeface="Verdana"/>
                  <a:sym typeface="Verdana"/>
                </a:rPr>
                <a:t>Facebook – </a:t>
              </a:r>
              <a:r>
                <a:rPr lang="en-US" sz="2400" b="0" i="0" u="sng" strike="noStrike" cap="none">
                  <a:solidFill>
                    <a:schemeClr val="hlink"/>
                  </a:solidFill>
                  <a:latin typeface="Verdana"/>
                  <a:ea typeface="Verdana"/>
                  <a:cs typeface="Verdana"/>
                  <a:sym typeface="Verdana"/>
                  <a:hlinkClick r:id="rId5"/>
                </a:rPr>
                <a:t>VTSSRIC</a:t>
              </a:r>
              <a:endParaRPr sz="2400" b="0" i="0" u="none" strike="noStrike" cap="none">
                <a:solidFill>
                  <a:schemeClr val="dk1"/>
                </a:solidFill>
                <a:latin typeface="Verdana"/>
                <a:ea typeface="Verdana"/>
                <a:cs typeface="Verdana"/>
                <a:sym typeface="Verdana"/>
              </a:endParaRPr>
            </a:p>
          </p:txBody>
        </p:sp>
      </p:grpSp>
      <p:sp>
        <p:nvSpPr>
          <p:cNvPr id="112" name="Google Shape;112;p36"/>
          <p:cNvSpPr txBox="1"/>
          <p:nvPr/>
        </p:nvSpPr>
        <p:spPr>
          <a:xfrm>
            <a:off x="1066800" y="1752600"/>
            <a:ext cx="6781800"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Thank you for attending and please feel free to tag us at any of our social media handles below!</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1" type="title">
  <p:cSld name="TITLE">
    <p:spTree>
      <p:nvGrpSpPr>
        <p:cNvPr id="1" name="Shape 116"/>
        <p:cNvGrpSpPr/>
        <p:nvPr/>
      </p:nvGrpSpPr>
      <p:grpSpPr>
        <a:xfrm>
          <a:off x="0" y="0"/>
          <a:ext cx="0" cy="0"/>
          <a:chOff x="0" y="0"/>
          <a:chExt cx="0" cy="0"/>
        </a:xfrm>
      </p:grpSpPr>
      <p:pic>
        <p:nvPicPr>
          <p:cNvPr id="117" name="Google Shape;117;p15"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118" name="Google Shape;118;p15"/>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15"/>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120" name="Google Shape;120;p15"/>
          <p:cNvPicPr preferRelativeResize="0"/>
          <p:nvPr/>
        </p:nvPicPr>
        <p:blipFill rotWithShape="1">
          <a:blip r:embed="rId3">
            <a:alphaModFix/>
          </a:blip>
          <a:srcRect/>
          <a:stretch/>
        </p:blipFill>
        <p:spPr>
          <a:xfrm>
            <a:off x="3200400" y="104910"/>
            <a:ext cx="2667000" cy="134683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eader and Content" type="obj">
  <p:cSld name="OBJECT">
    <p:spTree>
      <p:nvGrpSpPr>
        <p:cNvPr id="1" name="Shape 27"/>
        <p:cNvGrpSpPr/>
        <p:nvPr/>
      </p:nvGrpSpPr>
      <p:grpSpPr>
        <a:xfrm>
          <a:off x="0" y="0"/>
          <a:ext cx="0" cy="0"/>
          <a:chOff x="0" y="0"/>
          <a:chExt cx="0" cy="0"/>
        </a:xfrm>
      </p:grpSpPr>
      <p:sp>
        <p:nvSpPr>
          <p:cNvPr id="28" name="Google Shape;28;p17"/>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7"/>
          <p:cNvSpPr txBox="1">
            <a:spLocks noGrp="1"/>
          </p:cNvSpPr>
          <p:nvPr>
            <p:ph type="title"/>
          </p:nvPr>
        </p:nvSpPr>
        <p:spPr>
          <a:xfrm>
            <a:off x="228600" y="228600"/>
            <a:ext cx="8686799" cy="11430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0" name="Google Shape;30;p17"/>
          <p:cNvPicPr preferRelativeResize="0"/>
          <p:nvPr/>
        </p:nvPicPr>
        <p:blipFill rotWithShape="1">
          <a:blip r:embed="rId2">
            <a:alphaModFix/>
          </a:blip>
          <a:srcRect/>
          <a:stretch/>
        </p:blipFill>
        <p:spPr>
          <a:xfrm>
            <a:off x="7467600" y="6009215"/>
            <a:ext cx="1559301" cy="78744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Footer 1">
  <p:cSld name="Content w/Footer 1">
    <p:spTree>
      <p:nvGrpSpPr>
        <p:cNvPr id="1" name="Shape 31"/>
        <p:cNvGrpSpPr/>
        <p:nvPr/>
      </p:nvGrpSpPr>
      <p:grpSpPr>
        <a:xfrm>
          <a:off x="0" y="0"/>
          <a:ext cx="0" cy="0"/>
          <a:chOff x="0" y="0"/>
          <a:chExt cx="0" cy="0"/>
        </a:xfrm>
      </p:grpSpPr>
      <p:sp>
        <p:nvSpPr>
          <p:cNvPr id="32" name="Google Shape;32;p18"/>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8"/>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4" name="Google Shape;34;p18"/>
          <p:cNvPicPr preferRelativeResize="0"/>
          <p:nvPr/>
        </p:nvPicPr>
        <p:blipFill rotWithShape="1">
          <a:blip r:embed="rId2">
            <a:alphaModFix/>
          </a:blip>
          <a:srcRect/>
          <a:stretch/>
        </p:blipFill>
        <p:spPr>
          <a:xfrm>
            <a:off x="94165" y="294617"/>
            <a:ext cx="1700129" cy="858565"/>
          </a:xfrm>
          <a:prstGeom prst="rect">
            <a:avLst/>
          </a:prstGeom>
          <a:noFill/>
          <a:ln>
            <a:noFill/>
          </a:ln>
        </p:spPr>
      </p:pic>
      <p:pic>
        <p:nvPicPr>
          <p:cNvPr id="35" name="Google Shape;35;p18"/>
          <p:cNvPicPr preferRelativeResize="0"/>
          <p:nvPr/>
        </p:nvPicPr>
        <p:blipFill rotWithShape="1">
          <a:blip r:embed="rId3">
            <a:alphaModFix/>
          </a:blip>
          <a:srcRect l="236" t="10364" r="-235" b="30816"/>
          <a:stretch/>
        </p:blipFill>
        <p:spPr>
          <a:xfrm>
            <a:off x="0" y="5249173"/>
            <a:ext cx="9144000" cy="168071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Footer 2">
  <p:cSld name="Content w/Footer 2">
    <p:spTree>
      <p:nvGrpSpPr>
        <p:cNvPr id="1" name="Shape 36"/>
        <p:cNvGrpSpPr/>
        <p:nvPr/>
      </p:nvGrpSpPr>
      <p:grpSpPr>
        <a:xfrm>
          <a:off x="0" y="0"/>
          <a:ext cx="0" cy="0"/>
          <a:chOff x="0" y="0"/>
          <a:chExt cx="0" cy="0"/>
        </a:xfrm>
      </p:grpSpPr>
      <p:sp>
        <p:nvSpPr>
          <p:cNvPr id="37" name="Google Shape;37;p19"/>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9"/>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19"/>
          <p:cNvPicPr preferRelativeResize="0"/>
          <p:nvPr/>
        </p:nvPicPr>
        <p:blipFill rotWithShape="1">
          <a:blip r:embed="rId2">
            <a:alphaModFix/>
          </a:blip>
          <a:srcRect/>
          <a:stretch/>
        </p:blipFill>
        <p:spPr>
          <a:xfrm>
            <a:off x="94165" y="294617"/>
            <a:ext cx="1700129" cy="858565"/>
          </a:xfrm>
          <a:prstGeom prst="rect">
            <a:avLst/>
          </a:prstGeom>
          <a:noFill/>
          <a:ln>
            <a:noFill/>
          </a:ln>
        </p:spPr>
      </p:pic>
      <p:pic>
        <p:nvPicPr>
          <p:cNvPr id="40" name="Google Shape;40;p19" descr="A group of people smiling&#10;&#10;Description automatically generated with medium confidence"/>
          <p:cNvPicPr preferRelativeResize="0"/>
          <p:nvPr/>
        </p:nvPicPr>
        <p:blipFill rotWithShape="1">
          <a:blip r:embed="rId3">
            <a:alphaModFix/>
          </a:blip>
          <a:srcRect t="10901" b="7406"/>
          <a:stretch/>
        </p:blipFill>
        <p:spPr>
          <a:xfrm>
            <a:off x="0" y="5249173"/>
            <a:ext cx="9144000" cy="168071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Footer 3">
  <p:cSld name="Content w/Footer 3">
    <p:spTree>
      <p:nvGrpSpPr>
        <p:cNvPr id="1" name="Shape 41"/>
        <p:cNvGrpSpPr/>
        <p:nvPr/>
      </p:nvGrpSpPr>
      <p:grpSpPr>
        <a:xfrm>
          <a:off x="0" y="0"/>
          <a:ext cx="0" cy="0"/>
          <a:chOff x="0" y="0"/>
          <a:chExt cx="0" cy="0"/>
        </a:xfrm>
      </p:grpSpPr>
      <p:sp>
        <p:nvSpPr>
          <p:cNvPr id="42" name="Google Shape;42;p20"/>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20"/>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4" name="Google Shape;44;p20"/>
          <p:cNvPicPr preferRelativeResize="0"/>
          <p:nvPr/>
        </p:nvPicPr>
        <p:blipFill rotWithShape="1">
          <a:blip r:embed="rId2">
            <a:alphaModFix/>
          </a:blip>
          <a:srcRect/>
          <a:stretch/>
        </p:blipFill>
        <p:spPr>
          <a:xfrm>
            <a:off x="94165" y="294617"/>
            <a:ext cx="1700129" cy="858565"/>
          </a:xfrm>
          <a:prstGeom prst="rect">
            <a:avLst/>
          </a:prstGeom>
          <a:noFill/>
          <a:ln>
            <a:noFill/>
          </a:ln>
        </p:spPr>
      </p:pic>
      <p:pic>
        <p:nvPicPr>
          <p:cNvPr id="45" name="Google Shape;45;p20"/>
          <p:cNvPicPr preferRelativeResize="0"/>
          <p:nvPr/>
        </p:nvPicPr>
        <p:blipFill rotWithShape="1">
          <a:blip r:embed="rId3">
            <a:alphaModFix/>
          </a:blip>
          <a:srcRect t="11971" b="11970"/>
          <a:stretch/>
        </p:blipFill>
        <p:spPr>
          <a:xfrm>
            <a:off x="0" y="5249173"/>
            <a:ext cx="9144000" cy="168071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Footer 4">
  <p:cSld name="Content w/Footer 4">
    <p:spTree>
      <p:nvGrpSpPr>
        <p:cNvPr id="1" name="Shape 46"/>
        <p:cNvGrpSpPr/>
        <p:nvPr/>
      </p:nvGrpSpPr>
      <p:grpSpPr>
        <a:xfrm>
          <a:off x="0" y="0"/>
          <a:ext cx="0" cy="0"/>
          <a:chOff x="0" y="0"/>
          <a:chExt cx="0" cy="0"/>
        </a:xfrm>
      </p:grpSpPr>
      <p:sp>
        <p:nvSpPr>
          <p:cNvPr id="47" name="Google Shape;47;p21"/>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1"/>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9" name="Google Shape;49;p21"/>
          <p:cNvPicPr preferRelativeResize="0"/>
          <p:nvPr/>
        </p:nvPicPr>
        <p:blipFill rotWithShape="1">
          <a:blip r:embed="rId2">
            <a:alphaModFix/>
          </a:blip>
          <a:srcRect/>
          <a:stretch/>
        </p:blipFill>
        <p:spPr>
          <a:xfrm>
            <a:off x="94165" y="294617"/>
            <a:ext cx="1700129" cy="858565"/>
          </a:xfrm>
          <a:prstGeom prst="rect">
            <a:avLst/>
          </a:prstGeom>
          <a:noFill/>
          <a:ln>
            <a:noFill/>
          </a:ln>
        </p:spPr>
      </p:pic>
      <p:pic>
        <p:nvPicPr>
          <p:cNvPr id="50" name="Google Shape;50;p21"/>
          <p:cNvPicPr preferRelativeResize="0"/>
          <p:nvPr/>
        </p:nvPicPr>
        <p:blipFill rotWithShape="1">
          <a:blip r:embed="rId3">
            <a:alphaModFix/>
          </a:blip>
          <a:srcRect l="126" t="52" r="-125" b="39102"/>
          <a:stretch/>
        </p:blipFill>
        <p:spPr>
          <a:xfrm>
            <a:off x="11502" y="5183038"/>
            <a:ext cx="9144000" cy="168071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51"/>
        <p:cNvGrpSpPr/>
        <p:nvPr/>
      </p:nvGrpSpPr>
      <p:grpSpPr>
        <a:xfrm>
          <a:off x="0" y="0"/>
          <a:ext cx="0" cy="0"/>
          <a:chOff x="0" y="0"/>
          <a:chExt cx="0" cy="0"/>
        </a:xfrm>
      </p:grpSpPr>
      <p:sp>
        <p:nvSpPr>
          <p:cNvPr id="52" name="Google Shape;52;p22"/>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2"/>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4" name="Google Shape;54;p22"/>
          <p:cNvPicPr preferRelativeResize="0"/>
          <p:nvPr/>
        </p:nvPicPr>
        <p:blipFill rotWithShape="1">
          <a:blip r:embed="rId2">
            <a:alphaModFix/>
          </a:blip>
          <a:srcRect/>
          <a:stretch/>
        </p:blipFill>
        <p:spPr>
          <a:xfrm>
            <a:off x="94165" y="294617"/>
            <a:ext cx="1700129" cy="858565"/>
          </a:xfrm>
          <a:prstGeom prst="rect">
            <a:avLst/>
          </a:prstGeom>
          <a:noFill/>
          <a:ln>
            <a:noFill/>
          </a:ln>
        </p:spPr>
      </p:pic>
      <p:pic>
        <p:nvPicPr>
          <p:cNvPr id="55" name="Google Shape;55;p22"/>
          <p:cNvPicPr preferRelativeResize="0"/>
          <p:nvPr/>
        </p:nvPicPr>
        <p:blipFill rotWithShape="1">
          <a:blip r:embed="rId3">
            <a:alphaModFix/>
          </a:blip>
          <a:srcRect t="11971" b="11970"/>
          <a:stretch/>
        </p:blipFill>
        <p:spPr>
          <a:xfrm>
            <a:off x="0" y="5249173"/>
            <a:ext cx="9144000" cy="168071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Geometric Header">
  <p:cSld name="Geometric Header">
    <p:spTree>
      <p:nvGrpSpPr>
        <p:cNvPr id="1" name="Shape 56"/>
        <p:cNvGrpSpPr/>
        <p:nvPr/>
      </p:nvGrpSpPr>
      <p:grpSpPr>
        <a:xfrm>
          <a:off x="0" y="0"/>
          <a:ext cx="0" cy="0"/>
          <a:chOff x="0" y="0"/>
          <a:chExt cx="0" cy="0"/>
        </a:xfrm>
      </p:grpSpPr>
      <p:pic>
        <p:nvPicPr>
          <p:cNvPr id="57" name="Google Shape;57;p23"/>
          <p:cNvPicPr preferRelativeResize="0"/>
          <p:nvPr/>
        </p:nvPicPr>
        <p:blipFill rotWithShape="1">
          <a:blip r:embed="rId2">
            <a:alphaModFix/>
          </a:blip>
          <a:srcRect l="136" t="32397" r="-133" b="12769"/>
          <a:stretch/>
        </p:blipFill>
        <p:spPr>
          <a:xfrm rot="10800000">
            <a:off x="0" y="0"/>
            <a:ext cx="9143999" cy="1554608"/>
          </a:xfrm>
          <a:prstGeom prst="rect">
            <a:avLst/>
          </a:prstGeom>
          <a:noFill/>
          <a:ln>
            <a:noFill/>
          </a:ln>
        </p:spPr>
      </p:pic>
      <p:pic>
        <p:nvPicPr>
          <p:cNvPr id="58" name="Google Shape;58;p23"/>
          <p:cNvPicPr preferRelativeResize="0"/>
          <p:nvPr/>
        </p:nvPicPr>
        <p:blipFill rotWithShape="1">
          <a:blip r:embed="rId3">
            <a:alphaModFix/>
          </a:blip>
          <a:srcRect/>
          <a:stretch/>
        </p:blipFill>
        <p:spPr>
          <a:xfrm>
            <a:off x="76200" y="148669"/>
            <a:ext cx="1050987" cy="530748"/>
          </a:xfrm>
          <a:prstGeom prst="rect">
            <a:avLst/>
          </a:prstGeom>
          <a:noFill/>
          <a:ln>
            <a:noFill/>
          </a:ln>
        </p:spPr>
      </p:pic>
      <p:sp>
        <p:nvSpPr>
          <p:cNvPr id="59" name="Google Shape;59;p23"/>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4" name="Google Shape;114;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5" name="Google Shape;115;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Tree>
  </p:cSld>
  <p:clrMap bg1="lt1" tx1="dk1" bg2="dk2" tx2="lt2" accent1="accent1" accent2="accent2" accent3="accent3" accent4="accent4" accent5="accent5" accent6="accent6" hlink="hlink" folHlink="folHlink"/>
  <p:sldLayoutIdLst>
    <p:sldLayoutId id="214748367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aw.lis.virginia.gov/vacode/title63.2/chapter15/section63.2-1509/"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www.doe.virginia.gov/programs-services/student-services/prevention-strategies-programs/child-abuse-neglect"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nrepp.samhsa.gov/" TargetMode="External"/><Relationship Id="rId7" Type="http://schemas.openxmlformats.org/officeDocument/2006/relationships/hyperlink" Target="https://www.dcjs.virginia.gov/sites/dcjs.virginia.gov/files/k-12_threat_assessment_management_mppg_mpd.pdf"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s://www.doe.virginia.gov/home/showpublisheddocument/32845/638047307182900000" TargetMode="External"/><Relationship Id="rId5" Type="http://schemas.openxmlformats.org/officeDocument/2006/relationships/hyperlink" Target="https://www.fcps.edu/student-wellness-tips/crisis-concern#:~:text=but%20not%20immediately.-,If%20you%20are%20concerned%20that%20someone's%20safety%20is%20at%20risk,anyone's%20safety%20or%20well%2Dbeing." TargetMode="External"/><Relationship Id="rId4" Type="http://schemas.openxmlformats.org/officeDocument/2006/relationships/hyperlink" Target="https://www.doe.virginia.gov/programs-services/student-services/prevention-strategies-programs/child-abuse-neglec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law.lis.virginia.gov/vacode/title22.1/chapter14/section22.1-272.1/"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hyperlink" Target="https://law.lis.virginia.gov/vacode/title63.2/chapter15/section63.2-1509/" TargetMode="External"/><Relationship Id="rId4" Type="http://schemas.openxmlformats.org/officeDocument/2006/relationships/hyperlink" Target="https://law.lis.virginia.gov/vacode/22.1-79.4/"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law.lis.virginia.gov/vacode/title22.1/chapter14/section22.1-272.1/"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www.doe.virginia.gov/home/showpublisheddocument/32845/63804730718290000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aw.lis.virginia.gov/vacode/22.1-79.4/"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www.dcjs.virginia.gov/sites/dcjs.virginia.gov/files/k-12_threat_assessment_management_mppg_mpd.pdf" TargetMode="Externa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125"/>
        <p:cNvGrpSpPr/>
        <p:nvPr/>
      </p:nvGrpSpPr>
      <p:grpSpPr>
        <a:xfrm>
          <a:off x="0" y="0"/>
          <a:ext cx="0" cy="0"/>
          <a:chOff x="0" y="0"/>
          <a:chExt cx="0" cy="0"/>
        </a:xfrm>
      </p:grpSpPr>
      <p:sp>
        <p:nvSpPr>
          <p:cNvPr id="126" name="Google Shape;126;g2b7087f4a67_0_8"/>
          <p:cNvSpPr txBox="1">
            <a:spLocks noGrp="1"/>
          </p:cNvSpPr>
          <p:nvPr>
            <p:ph type="title"/>
          </p:nvPr>
        </p:nvSpPr>
        <p:spPr>
          <a:xfrm>
            <a:off x="628650" y="165775"/>
            <a:ext cx="7886700" cy="1325700"/>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000"/>
              <a:buNone/>
            </a:pPr>
            <a:r>
              <a:rPr lang="en-US"/>
              <a:t>Hidden Slide #1</a:t>
            </a:r>
            <a:endParaRPr/>
          </a:p>
        </p:txBody>
      </p:sp>
      <p:sp>
        <p:nvSpPr>
          <p:cNvPr id="127" name="Google Shape;127;g2b7087f4a67_0_8"/>
          <p:cNvSpPr txBox="1"/>
          <p:nvPr/>
        </p:nvSpPr>
        <p:spPr>
          <a:xfrm>
            <a:off x="305675" y="1491475"/>
            <a:ext cx="8238300" cy="5033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This Module was designed to be used in the following manner.</a:t>
            </a:r>
            <a:endParaRPr sz="2400" b="0" i="0" u="none" strike="noStrike" cap="none">
              <a:solidFill>
                <a:schemeClr val="dk1"/>
              </a:solidFill>
              <a:latin typeface="Verdana"/>
              <a:ea typeface="Verdana"/>
              <a:cs typeface="Verdana"/>
              <a:sym typeface="Verdana"/>
            </a:endParaRPr>
          </a:p>
          <a:p>
            <a:pPr marL="12700" marR="0" lvl="0" indent="0" algn="l" rtl="0">
              <a:lnSpc>
                <a:spcPct val="115000"/>
              </a:lnSpc>
              <a:spcBef>
                <a:spcPts val="60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a:t>
            </a:r>
            <a:r>
              <a:rPr lang="en-US" sz="2400" b="0" i="0" u="none" strike="noStrike" cap="none">
                <a:solidFill>
                  <a:schemeClr val="dk1"/>
                </a:solidFill>
                <a:latin typeface="Verdana"/>
                <a:ea typeface="Verdana"/>
                <a:cs typeface="Verdana"/>
                <a:sym typeface="Verdana"/>
              </a:rPr>
              <a:t>The audience for this Module is division and school teams, student support staff, and teachers.</a:t>
            </a:r>
            <a:endParaRPr sz="2400" b="0" i="0" u="none" strike="noStrike" cap="none">
              <a:solidFill>
                <a:schemeClr val="dk1"/>
              </a:solidFill>
              <a:latin typeface="Verdana"/>
              <a:ea typeface="Verdana"/>
              <a:cs typeface="Verdana"/>
              <a:sym typeface="Verdana"/>
            </a:endParaRPr>
          </a:p>
          <a:p>
            <a:pPr marL="12700" marR="0" lvl="0" indent="0" algn="l" rtl="0">
              <a:lnSpc>
                <a:spcPct val="115000"/>
              </a:lnSpc>
              <a:spcBef>
                <a:spcPts val="60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a:t>
            </a:r>
            <a:r>
              <a:rPr lang="en-US" sz="2400" b="0" i="0" u="none" strike="noStrike" cap="none">
                <a:solidFill>
                  <a:schemeClr val="dk1"/>
                </a:solidFill>
                <a:latin typeface="Verdana"/>
                <a:ea typeface="Verdana"/>
                <a:cs typeface="Verdana"/>
                <a:sym typeface="Verdana"/>
              </a:rPr>
              <a:t>This Module is meant for whole staff presentations or for individual learning (for example, new teachers or staff).</a:t>
            </a:r>
            <a:endParaRPr sz="2400" b="0" i="0" u="none" strike="noStrike" cap="none">
              <a:solidFill>
                <a:schemeClr val="dk1"/>
              </a:solidFill>
              <a:latin typeface="Verdana"/>
              <a:ea typeface="Verdana"/>
              <a:cs typeface="Verdana"/>
              <a:sym typeface="Verdana"/>
            </a:endParaRPr>
          </a:p>
          <a:p>
            <a:pPr marL="12700" marR="0" lvl="0" indent="0" algn="l" rtl="0">
              <a:lnSpc>
                <a:spcPct val="115000"/>
              </a:lnSpc>
              <a:spcBef>
                <a:spcPts val="600"/>
              </a:spcBef>
              <a:spcAft>
                <a:spcPts val="600"/>
              </a:spcAft>
              <a:buClr>
                <a:srgbClr val="000000"/>
              </a:buClr>
              <a:buSzPts val="2400"/>
              <a:buFont typeface="Arial"/>
              <a:buNone/>
            </a:pPr>
            <a:r>
              <a:rPr lang="en-US" sz="2400" b="0" i="0" u="none" strike="noStrike" cap="none">
                <a:solidFill>
                  <a:schemeClr val="dk1"/>
                </a:solidFill>
                <a:latin typeface="Arial"/>
                <a:ea typeface="Arial"/>
                <a:cs typeface="Arial"/>
                <a:sym typeface="Arial"/>
              </a:rPr>
              <a:t>●</a:t>
            </a:r>
            <a:r>
              <a:rPr lang="en-US" sz="2400" b="0" i="0" u="none" strike="noStrike" cap="none">
                <a:solidFill>
                  <a:schemeClr val="dk1"/>
                </a:solidFill>
                <a:latin typeface="Verdana"/>
                <a:ea typeface="Verdana"/>
                <a:cs typeface="Verdana"/>
                <a:sym typeface="Verdana"/>
              </a:rPr>
              <a:t>This module has one component. Participants will only complete this section as needed to support teachers in the event “when a student discloses trauma.”</a:t>
            </a:r>
            <a:endParaRPr sz="2400" b="0" i="0" u="none" strike="noStrike" cap="none">
              <a:solidFill>
                <a:schemeClr val="dk1"/>
              </a:solidFill>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2b5a02977e9_1_0"/>
          <p:cNvSpPr txBox="1">
            <a:spLocks noGrp="1"/>
          </p:cNvSpPr>
          <p:nvPr>
            <p:ph type="title"/>
          </p:nvPr>
        </p:nvSpPr>
        <p:spPr>
          <a:xfrm>
            <a:off x="628650" y="206575"/>
            <a:ext cx="7886700" cy="1325700"/>
          </a:xfrm>
          <a:prstGeom prst="rect">
            <a:avLst/>
          </a:prstGeom>
          <a:solidFill>
            <a:srgbClr val="003369"/>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000"/>
              <a:buFont typeface="Verdana"/>
              <a:buNone/>
            </a:pPr>
            <a:r>
              <a:rPr lang="en-US"/>
              <a:t>School Division </a:t>
            </a:r>
            <a:endParaRPr/>
          </a:p>
          <a:p>
            <a:pPr marL="0" lvl="0" indent="0" algn="ctr" rtl="0">
              <a:lnSpc>
                <a:spcPct val="90000"/>
              </a:lnSpc>
              <a:spcBef>
                <a:spcPts val="0"/>
              </a:spcBef>
              <a:spcAft>
                <a:spcPts val="0"/>
              </a:spcAft>
              <a:buClr>
                <a:schemeClr val="lt1"/>
              </a:buClr>
              <a:buSzPts val="4000"/>
              <a:buFont typeface="Verdana"/>
              <a:buNone/>
            </a:pPr>
            <a:r>
              <a:rPr lang="en-US"/>
              <a:t>Procedures and Policies</a:t>
            </a:r>
            <a:endParaRPr/>
          </a:p>
        </p:txBody>
      </p:sp>
      <p:sp>
        <p:nvSpPr>
          <p:cNvPr id="184" name="Google Shape;184;g2b5a02977e9_1_0"/>
          <p:cNvSpPr txBox="1"/>
          <p:nvPr/>
        </p:nvSpPr>
        <p:spPr>
          <a:xfrm>
            <a:off x="628800" y="1532100"/>
            <a:ext cx="7886700" cy="3793800"/>
          </a:xfrm>
          <a:prstGeom prst="rect">
            <a:avLst/>
          </a:prstGeom>
          <a:noFill/>
          <a:ln>
            <a:noFill/>
          </a:ln>
        </p:spPr>
        <p:txBody>
          <a:bodyPr spcFirstLastPara="1" wrap="square" lIns="91425" tIns="91425" rIns="91425" bIns="91425" anchor="t" anchorCtr="0">
            <a:noAutofit/>
          </a:bodyPr>
          <a:lstStyle/>
          <a:p>
            <a:pPr marL="457200" marR="0" lvl="0" indent="-400050" algn="l" rtl="0">
              <a:lnSpc>
                <a:spcPct val="80000"/>
              </a:lnSpc>
              <a:spcBef>
                <a:spcPts val="0"/>
              </a:spcBef>
              <a:spcAft>
                <a:spcPts val="0"/>
              </a:spcAft>
              <a:buClr>
                <a:schemeClr val="dk1"/>
              </a:buClr>
              <a:buSzPts val="2700"/>
              <a:buFont typeface="Verdana"/>
              <a:buChar char="•"/>
            </a:pPr>
            <a:r>
              <a:rPr lang="en-US" sz="2700" b="0" i="0" u="none" strike="noStrike" cap="none">
                <a:solidFill>
                  <a:schemeClr val="dk1"/>
                </a:solidFill>
                <a:latin typeface="Verdana"/>
                <a:ea typeface="Verdana"/>
                <a:cs typeface="Verdana"/>
                <a:sym typeface="Verdana"/>
              </a:rPr>
              <a:t>Child Abuse and Neglect</a:t>
            </a:r>
            <a:endParaRPr sz="2700" b="0" i="0" u="none" strike="noStrike" cap="none">
              <a:solidFill>
                <a:schemeClr val="dk1"/>
              </a:solidFill>
              <a:latin typeface="Verdana"/>
              <a:ea typeface="Verdana"/>
              <a:cs typeface="Verdana"/>
              <a:sym typeface="Verdana"/>
            </a:endParaRPr>
          </a:p>
          <a:p>
            <a:pPr marL="457200" marR="0" lvl="0" indent="0" algn="l" rtl="0">
              <a:lnSpc>
                <a:spcPct val="80000"/>
              </a:lnSpc>
              <a:spcBef>
                <a:spcPts val="0"/>
              </a:spcBef>
              <a:spcAft>
                <a:spcPts val="0"/>
              </a:spcAft>
              <a:buClr>
                <a:srgbClr val="000000"/>
              </a:buClr>
              <a:buSzPts val="2700"/>
              <a:buFont typeface="Arial"/>
              <a:buNone/>
            </a:pPr>
            <a:endParaRPr sz="2700" b="0" i="0" u="none" strike="noStrike" cap="none">
              <a:solidFill>
                <a:schemeClr val="dk1"/>
              </a:solidFill>
              <a:latin typeface="Verdana"/>
              <a:ea typeface="Verdana"/>
              <a:cs typeface="Verdana"/>
              <a:sym typeface="Verdana"/>
            </a:endParaRPr>
          </a:p>
          <a:p>
            <a:pPr marL="914400" marR="0" lvl="1" indent="-400050" algn="l" rtl="0">
              <a:lnSpc>
                <a:spcPct val="80000"/>
              </a:lnSpc>
              <a:spcBef>
                <a:spcPts val="0"/>
              </a:spcBef>
              <a:spcAft>
                <a:spcPts val="0"/>
              </a:spcAft>
              <a:buClr>
                <a:schemeClr val="dk1"/>
              </a:buClr>
              <a:buSzPts val="2700"/>
              <a:buFont typeface="Verdana"/>
              <a:buChar char="•"/>
            </a:pPr>
            <a:r>
              <a:rPr lang="en-US" sz="2700" b="0" i="0" u="sng" strike="noStrike" cap="none">
                <a:solidFill>
                  <a:schemeClr val="hlink"/>
                </a:solidFill>
                <a:latin typeface="Verdana"/>
                <a:ea typeface="Verdana"/>
                <a:cs typeface="Verdana"/>
                <a:sym typeface="Verdana"/>
                <a:hlinkClick r:id="rId3"/>
              </a:rPr>
              <a:t>§ 63.2-1509</a:t>
            </a:r>
            <a:r>
              <a:rPr lang="en-US" sz="2700" b="0" i="0" u="none" strike="noStrike" cap="none">
                <a:solidFill>
                  <a:schemeClr val="dk1"/>
                </a:solidFill>
                <a:latin typeface="Verdana"/>
                <a:ea typeface="Verdana"/>
                <a:cs typeface="Verdana"/>
                <a:sym typeface="Verdana"/>
              </a:rPr>
              <a:t> requires school division employees to report suspected child abuse and neglect within 24 hours. </a:t>
            </a:r>
            <a:endParaRPr sz="2700" b="0" i="0" u="none" strike="noStrike" cap="none">
              <a:solidFill>
                <a:schemeClr val="dk1"/>
              </a:solidFill>
              <a:latin typeface="Verdana"/>
              <a:ea typeface="Verdana"/>
              <a:cs typeface="Verdana"/>
              <a:sym typeface="Verdana"/>
            </a:endParaRPr>
          </a:p>
          <a:p>
            <a:pPr marL="914400" marR="0" lvl="0" indent="0" algn="l" rtl="0">
              <a:lnSpc>
                <a:spcPct val="80000"/>
              </a:lnSpc>
              <a:spcBef>
                <a:spcPts val="0"/>
              </a:spcBef>
              <a:spcAft>
                <a:spcPts val="0"/>
              </a:spcAft>
              <a:buClr>
                <a:srgbClr val="000000"/>
              </a:buClr>
              <a:buSzPts val="2700"/>
              <a:buFont typeface="Arial"/>
              <a:buNone/>
            </a:pPr>
            <a:endParaRPr sz="2700" b="0" i="0" u="none" strike="noStrike" cap="none">
              <a:solidFill>
                <a:schemeClr val="dk1"/>
              </a:solidFill>
              <a:latin typeface="Verdana"/>
              <a:ea typeface="Verdana"/>
              <a:cs typeface="Verdana"/>
              <a:sym typeface="Verdana"/>
            </a:endParaRPr>
          </a:p>
          <a:p>
            <a:pPr marL="914400" marR="0" lvl="1" indent="-400050" algn="l" rtl="0">
              <a:lnSpc>
                <a:spcPct val="80000"/>
              </a:lnSpc>
              <a:spcBef>
                <a:spcPts val="0"/>
              </a:spcBef>
              <a:spcAft>
                <a:spcPts val="0"/>
              </a:spcAft>
              <a:buClr>
                <a:schemeClr val="dk1"/>
              </a:buClr>
              <a:buSzPts val="2700"/>
              <a:buFont typeface="Verdana"/>
              <a:buChar char="•"/>
            </a:pPr>
            <a:r>
              <a:rPr lang="en-US" sz="2700" b="0" i="0" u="none" strike="noStrike" cap="none">
                <a:solidFill>
                  <a:schemeClr val="dk1"/>
                </a:solidFill>
                <a:latin typeface="Verdana"/>
                <a:ea typeface="Verdana"/>
                <a:cs typeface="Verdana"/>
                <a:sym typeface="Verdana"/>
              </a:rPr>
              <a:t>Local schools divisions and local departments of social services must adopt a written interagency agreement as a protocol for investigating child abuse and neglect reports. The VDOE and Virginia Department of Social Services developed a </a:t>
            </a:r>
            <a:r>
              <a:rPr lang="en-US" sz="2700" b="0" i="0" u="sng" strike="noStrike" cap="none">
                <a:solidFill>
                  <a:schemeClr val="hlink"/>
                </a:solidFill>
                <a:latin typeface="Verdana"/>
                <a:ea typeface="Verdana"/>
                <a:cs typeface="Verdana"/>
                <a:sym typeface="Verdana"/>
                <a:hlinkClick r:id="rId4"/>
              </a:rPr>
              <a:t>model local interagency agreement</a:t>
            </a:r>
            <a:r>
              <a:rPr lang="en-US" sz="2700" b="0" i="0" u="none" strike="noStrike" cap="none">
                <a:solidFill>
                  <a:schemeClr val="dk1"/>
                </a:solidFill>
                <a:latin typeface="Verdana"/>
                <a:ea typeface="Verdana"/>
                <a:cs typeface="Verdana"/>
                <a:sym typeface="Verdana"/>
              </a:rPr>
              <a:t>.  </a:t>
            </a:r>
            <a:endParaRPr sz="2700" b="0" i="0" u="none" strike="noStrike" cap="none">
              <a:solidFill>
                <a:schemeClr val="dk1"/>
              </a:solidFill>
              <a:latin typeface="Verdana"/>
              <a:ea typeface="Verdana"/>
              <a:cs typeface="Verdana"/>
              <a:sym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2b16f56ffd0_0_261"/>
          <p:cNvSpPr txBox="1">
            <a:spLocks noGrp="1"/>
          </p:cNvSpPr>
          <p:nvPr>
            <p:ph type="title"/>
          </p:nvPr>
        </p:nvSpPr>
        <p:spPr>
          <a:xfrm>
            <a:off x="628650" y="206575"/>
            <a:ext cx="7886700" cy="1325700"/>
          </a:xfrm>
          <a:prstGeom prst="rect">
            <a:avLst/>
          </a:prstGeom>
          <a:solidFill>
            <a:srgbClr val="003369"/>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000"/>
              <a:buFont typeface="Verdana"/>
              <a:buNone/>
            </a:pPr>
            <a:r>
              <a:rPr lang="en-US"/>
              <a:t>Best Practices </a:t>
            </a:r>
            <a:endParaRPr/>
          </a:p>
        </p:txBody>
      </p:sp>
      <p:sp>
        <p:nvSpPr>
          <p:cNvPr id="190" name="Google Shape;190;g2b16f56ffd0_0_261"/>
          <p:cNvSpPr txBox="1"/>
          <p:nvPr/>
        </p:nvSpPr>
        <p:spPr>
          <a:xfrm>
            <a:off x="1174325" y="2043300"/>
            <a:ext cx="6670200" cy="3016800"/>
          </a:xfrm>
          <a:prstGeom prst="rect">
            <a:avLst/>
          </a:prstGeom>
          <a:noFill/>
          <a:ln>
            <a:noFill/>
          </a:ln>
        </p:spPr>
        <p:txBody>
          <a:bodyPr spcFirstLastPara="1" wrap="square" lIns="91425" tIns="91425" rIns="91425" bIns="91425" anchor="t" anchorCtr="0">
            <a:spAutoFit/>
          </a:bodyPr>
          <a:lstStyle/>
          <a:p>
            <a:pPr marL="457200" marR="0" lvl="0" indent="0" algn="l" rtl="0">
              <a:lnSpc>
                <a:spcPct val="80000"/>
              </a:lnSpc>
              <a:spcBef>
                <a:spcPts val="0"/>
              </a:spcBef>
              <a:spcAft>
                <a:spcPts val="0"/>
              </a:spcAft>
              <a:buClr>
                <a:srgbClr val="000000"/>
              </a:buClr>
              <a:buSzPts val="4600"/>
              <a:buFont typeface="Arial"/>
              <a:buNone/>
            </a:pPr>
            <a:r>
              <a:rPr lang="en-US" sz="4600" b="0" i="0" u="none" strike="noStrike" cap="none">
                <a:solidFill>
                  <a:schemeClr val="dk1"/>
                </a:solidFill>
                <a:latin typeface="Verdana"/>
                <a:ea typeface="Verdana"/>
                <a:cs typeface="Verdana"/>
                <a:sym typeface="Verdana"/>
              </a:rPr>
              <a:t>How to respond to a child or youth when they disclose trauma in the classroom.</a:t>
            </a:r>
            <a:endParaRPr sz="4600" b="0" i="0" u="none" strike="noStrike" cap="none">
              <a:solidFill>
                <a:schemeClr val="dk1"/>
              </a:solidFill>
              <a:latin typeface="Verdana"/>
              <a:ea typeface="Verdana"/>
              <a:cs typeface="Verdana"/>
              <a:sym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
          <p:cNvSpPr txBox="1">
            <a:spLocks noGrp="1"/>
          </p:cNvSpPr>
          <p:nvPr>
            <p:ph type="body" idx="4294967295"/>
          </p:nvPr>
        </p:nvSpPr>
        <p:spPr>
          <a:xfrm>
            <a:off x="628650" y="1887125"/>
            <a:ext cx="8229600" cy="38832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2313"/>
              <a:buFont typeface="Arial"/>
              <a:buNone/>
            </a:pPr>
            <a:r>
              <a:rPr lang="en-US" sz="2512" b="1">
                <a:latin typeface="Verdana"/>
                <a:ea typeface="Verdana"/>
                <a:cs typeface="Verdana"/>
                <a:sym typeface="Verdana"/>
              </a:rPr>
              <a:t>Crisis</a:t>
            </a:r>
            <a:r>
              <a:rPr lang="en-US" sz="2512">
                <a:latin typeface="Verdana"/>
                <a:ea typeface="Verdana"/>
                <a:cs typeface="Verdana"/>
                <a:sym typeface="Verdana"/>
              </a:rPr>
              <a:t> - short-term and overwhelming and involves a disruption of an individual's normal and stable state where the usual methods of coping and problem solving do not work</a:t>
            </a:r>
            <a:endParaRPr sz="2512">
              <a:latin typeface="Verdana"/>
              <a:ea typeface="Verdana"/>
              <a:cs typeface="Verdana"/>
              <a:sym typeface="Verdana"/>
            </a:endParaRPr>
          </a:p>
          <a:p>
            <a:pPr marL="0" lvl="0" indent="0" algn="l" rtl="0">
              <a:lnSpc>
                <a:spcPct val="80000"/>
              </a:lnSpc>
              <a:spcBef>
                <a:spcPts val="0"/>
              </a:spcBef>
              <a:spcAft>
                <a:spcPts val="0"/>
              </a:spcAft>
              <a:buClr>
                <a:schemeClr val="dk1"/>
              </a:buClr>
              <a:buSzPts val="2313"/>
              <a:buFont typeface="Arial"/>
              <a:buNone/>
            </a:pPr>
            <a:endParaRPr sz="2512">
              <a:latin typeface="Verdana"/>
              <a:ea typeface="Verdana"/>
              <a:cs typeface="Verdana"/>
              <a:sym typeface="Verdana"/>
            </a:endParaRPr>
          </a:p>
          <a:p>
            <a:pPr marL="0" lvl="0" indent="0" algn="l" rtl="0">
              <a:lnSpc>
                <a:spcPct val="80000"/>
              </a:lnSpc>
              <a:spcBef>
                <a:spcPts val="0"/>
              </a:spcBef>
              <a:spcAft>
                <a:spcPts val="0"/>
              </a:spcAft>
              <a:buClr>
                <a:schemeClr val="dk1"/>
              </a:buClr>
              <a:buSzPts val="1018"/>
              <a:buNone/>
            </a:pPr>
            <a:r>
              <a:rPr lang="en-US" sz="2512" b="1">
                <a:latin typeface="Verdana"/>
                <a:ea typeface="Verdana"/>
                <a:cs typeface="Verdana"/>
                <a:sym typeface="Verdana"/>
              </a:rPr>
              <a:t>Concern</a:t>
            </a:r>
            <a:r>
              <a:rPr lang="en-US" sz="2512">
                <a:latin typeface="Verdana"/>
                <a:ea typeface="Verdana"/>
                <a:cs typeface="Verdana"/>
                <a:sym typeface="Verdana"/>
              </a:rPr>
              <a:t> - Academic, social, or personal behavior, or mental health issue which is not an immediate threat to safety of security, but warrants further investigation or intervention</a:t>
            </a:r>
            <a:endParaRPr sz="2790"/>
          </a:p>
        </p:txBody>
      </p:sp>
      <p:sp>
        <p:nvSpPr>
          <p:cNvPr id="196" name="Google Shape;196;p2"/>
          <p:cNvSpPr txBox="1">
            <a:spLocks noGrp="1"/>
          </p:cNvSpPr>
          <p:nvPr>
            <p:ph type="title"/>
          </p:nvPr>
        </p:nvSpPr>
        <p:spPr>
          <a:xfrm>
            <a:off x="628650" y="206575"/>
            <a:ext cx="7886700" cy="1325700"/>
          </a:xfrm>
          <a:prstGeom prst="rect">
            <a:avLst/>
          </a:prstGeom>
          <a:solidFill>
            <a:srgbClr val="003369"/>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000"/>
              <a:buFont typeface="Verdana"/>
              <a:buNone/>
            </a:pPr>
            <a:r>
              <a:rPr lang="en-US"/>
              <a:t>Crisis Vs Concern</a:t>
            </a:r>
            <a:endParaRPr/>
          </a:p>
        </p:txBody>
      </p:sp>
      <p:sp>
        <p:nvSpPr>
          <p:cNvPr id="197" name="Google Shape;197;p2"/>
          <p:cNvSpPr txBox="1"/>
          <p:nvPr/>
        </p:nvSpPr>
        <p:spPr>
          <a:xfrm>
            <a:off x="178800" y="5315400"/>
            <a:ext cx="8786400" cy="1046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Verdana"/>
                <a:ea typeface="Verdana"/>
                <a:cs typeface="Verdana"/>
                <a:sym typeface="Verdana"/>
              </a:rPr>
              <a:t>Take action and refer immediately when in crisis.</a:t>
            </a:r>
            <a:endParaRPr sz="2800" b="1" i="0" u="none" strike="noStrike" cap="none">
              <a:solidFill>
                <a:schemeClr val="dk1"/>
              </a:solidFill>
              <a:latin typeface="Verdana"/>
              <a:ea typeface="Verdana"/>
              <a:cs typeface="Verdana"/>
              <a:sym typeface="Verdan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2ba9699b89d_0_0"/>
          <p:cNvSpPr txBox="1">
            <a:spLocks noGrp="1"/>
          </p:cNvSpPr>
          <p:nvPr>
            <p:ph type="title"/>
          </p:nvPr>
        </p:nvSpPr>
        <p:spPr>
          <a:xfrm>
            <a:off x="628650" y="365125"/>
            <a:ext cx="78867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000"/>
              <a:t>What’s the difference between a crisis and a concern?</a:t>
            </a:r>
            <a:endParaRPr sz="3000"/>
          </a:p>
        </p:txBody>
      </p:sp>
      <p:sp>
        <p:nvSpPr>
          <p:cNvPr id="205" name="Google Shape;205;g2ba9699b89d_0_0"/>
          <p:cNvSpPr txBox="1"/>
          <p:nvPr/>
        </p:nvSpPr>
        <p:spPr>
          <a:xfrm>
            <a:off x="523875" y="6307490"/>
            <a:ext cx="5683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solidFill>
                  <a:schemeClr val="dk1"/>
                </a:solidFill>
                <a:latin typeface="Calibri"/>
                <a:ea typeface="Calibri"/>
                <a:cs typeface="Calibri"/>
                <a:sym typeface="Calibri"/>
              </a:rPr>
              <a:t>Fairfax County Public Schools</a:t>
            </a:r>
            <a:endParaRPr sz="2800">
              <a:solidFill>
                <a:schemeClr val="dk1"/>
              </a:solidFill>
              <a:latin typeface="Calibri"/>
              <a:ea typeface="Calibri"/>
              <a:cs typeface="Calibri"/>
              <a:sym typeface="Calibri"/>
            </a:endParaRPr>
          </a:p>
        </p:txBody>
      </p:sp>
      <p:graphicFrame>
        <p:nvGraphicFramePr>
          <p:cNvPr id="2" name="Table 1">
            <a:extLst>
              <a:ext uri="{FF2B5EF4-FFF2-40B4-BE49-F238E27FC236}">
                <a16:creationId xmlns:a16="http://schemas.microsoft.com/office/drawing/2014/main" id="{FC70BC07-E87D-DF9B-05D7-6E1B3E80D02F}"/>
              </a:ext>
            </a:extLst>
          </p:cNvPr>
          <p:cNvGraphicFramePr>
            <a:graphicFrameLocks noGrp="1"/>
          </p:cNvGraphicFramePr>
          <p:nvPr>
            <p:extLst>
              <p:ext uri="{D42A27DB-BD31-4B8C-83A1-F6EECF244321}">
                <p14:modId xmlns:p14="http://schemas.microsoft.com/office/powerpoint/2010/main" val="3971305289"/>
              </p:ext>
            </p:extLst>
          </p:nvPr>
        </p:nvGraphicFramePr>
        <p:xfrm>
          <a:off x="628649" y="1787524"/>
          <a:ext cx="7886700" cy="4649471"/>
        </p:xfrm>
        <a:graphic>
          <a:graphicData uri="http://schemas.openxmlformats.org/drawingml/2006/table">
            <a:tbl>
              <a:tblPr firstRow="1" bandRow="1">
                <a:tableStyleId>{5C22544A-7EE6-4342-B048-85BDC9FD1C3A}</a:tableStyleId>
              </a:tblPr>
              <a:tblGrid>
                <a:gridCol w="1276351">
                  <a:extLst>
                    <a:ext uri="{9D8B030D-6E8A-4147-A177-3AD203B41FA5}">
                      <a16:colId xmlns:a16="http://schemas.microsoft.com/office/drawing/2014/main" val="1058387768"/>
                    </a:ext>
                  </a:extLst>
                </a:gridCol>
                <a:gridCol w="3248025">
                  <a:extLst>
                    <a:ext uri="{9D8B030D-6E8A-4147-A177-3AD203B41FA5}">
                      <a16:colId xmlns:a16="http://schemas.microsoft.com/office/drawing/2014/main" val="462112421"/>
                    </a:ext>
                  </a:extLst>
                </a:gridCol>
                <a:gridCol w="3362324">
                  <a:extLst>
                    <a:ext uri="{9D8B030D-6E8A-4147-A177-3AD203B41FA5}">
                      <a16:colId xmlns:a16="http://schemas.microsoft.com/office/drawing/2014/main" val="2158771582"/>
                    </a:ext>
                  </a:extLst>
                </a:gridCol>
              </a:tblGrid>
              <a:tr h="346076">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CONCERN</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CRISIS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2790583"/>
                  </a:ext>
                </a:extLst>
              </a:tr>
              <a:tr h="581025">
                <a:tc>
                  <a:txBody>
                    <a:bodyPr/>
                    <a:lstStyle/>
                    <a:p>
                      <a:r>
                        <a:rPr lang="en-US" b="1" dirty="0">
                          <a:solidFill>
                            <a:schemeClr val="tx1"/>
                          </a:solidFill>
                        </a:rPr>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1" i="1" dirty="0">
                          <a:solidFill>
                            <a:schemeClr val="tx1"/>
                          </a:solidFill>
                          <a:latin typeface="+mn-lt"/>
                        </a:rPr>
                        <a:t>Academic, social, emotional or behavioral concern which is not an immediate threat to safety or security but warrants further review to inform intervention.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1" i="1" dirty="0">
                          <a:solidFill>
                            <a:schemeClr val="tx1"/>
                          </a:solidFill>
                        </a:rPr>
                        <a:t>A situation that needs to be dealt with immediately due to a potential for harm to self, others, or property.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7517306"/>
                  </a:ext>
                </a:extLst>
              </a:tr>
              <a:tr h="703738">
                <a:tc>
                  <a:txBody>
                    <a:bodyPr/>
                    <a:lstStyle/>
                    <a:p>
                      <a:r>
                        <a:rPr lang="en-US" b="1" dirty="0">
                          <a:solidFill>
                            <a:schemeClr val="tx1"/>
                          </a:solidFill>
                        </a:rPr>
                        <a:t>Behavior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1000" dirty="0">
                          <a:solidFill>
                            <a:schemeClr val="tx1"/>
                          </a:solidFill>
                        </a:rPr>
                        <a:t>An observable change in behavior for that student.</a:t>
                      </a:r>
                    </a:p>
                    <a:p>
                      <a:pPr marL="171450" indent="-171450">
                        <a:buFont typeface="Arial" panose="020B0604020202020204" pitchFamily="34" charset="0"/>
                        <a:buChar char="•"/>
                      </a:pPr>
                      <a:r>
                        <a:rPr lang="en-US" sz="1000" dirty="0">
                          <a:solidFill>
                            <a:schemeClr val="tx1"/>
                          </a:solidFill>
                        </a:rPr>
                        <a:t>Withdrawal from others</a:t>
                      </a:r>
                    </a:p>
                    <a:p>
                      <a:pPr marL="171450" indent="-171450">
                        <a:buFont typeface="Arial" panose="020B0604020202020204" pitchFamily="34" charset="0"/>
                        <a:buChar char="•"/>
                      </a:pPr>
                      <a:r>
                        <a:rPr lang="en-US" sz="1000" dirty="0">
                          <a:solidFill>
                            <a:schemeClr val="tx1"/>
                          </a:solidFill>
                        </a:rPr>
                        <a:t>Changes in energy level</a:t>
                      </a:r>
                    </a:p>
                    <a:p>
                      <a:pPr marL="171450" indent="-171450">
                        <a:buFont typeface="Arial" panose="020B0604020202020204" pitchFamily="34" charset="0"/>
                        <a:buChar char="•"/>
                      </a:pPr>
                      <a:r>
                        <a:rPr lang="en-US" sz="1000" dirty="0">
                          <a:solidFill>
                            <a:schemeClr val="tx1"/>
                          </a:solidFill>
                        </a:rPr>
                        <a:t>Repetitive actions and thoughts</a:t>
                      </a:r>
                    </a:p>
                    <a:p>
                      <a:pPr marL="171450" indent="-171450">
                        <a:buFont typeface="Arial" panose="020B0604020202020204" pitchFamily="34" charset="0"/>
                        <a:buChar char="•"/>
                      </a:pPr>
                      <a:r>
                        <a:rPr lang="en-US" sz="1000" dirty="0">
                          <a:solidFill>
                            <a:schemeClr val="tx1"/>
                          </a:solidFill>
                        </a:rPr>
                        <a:t>Avoiding activities, assignments and/or interactions</a:t>
                      </a:r>
                    </a:p>
                    <a:p>
                      <a:pPr marL="171450" indent="-171450">
                        <a:buFont typeface="Arial" panose="020B0604020202020204" pitchFamily="34" charset="0"/>
                        <a:buChar char="•"/>
                      </a:pPr>
                      <a:r>
                        <a:rPr lang="en-US" sz="1000" dirty="0">
                          <a:solidFill>
                            <a:schemeClr val="tx1"/>
                          </a:solidFill>
                        </a:rPr>
                        <a:t>Impulsivity</a:t>
                      </a:r>
                    </a:p>
                    <a:p>
                      <a:pPr marL="171450" indent="-171450">
                        <a:buFont typeface="Arial" panose="020B0604020202020204" pitchFamily="34" charset="0"/>
                        <a:buChar char="•"/>
                      </a:pPr>
                      <a:r>
                        <a:rPr lang="en-US" sz="1000" dirty="0">
                          <a:solidFill>
                            <a:schemeClr val="tx1"/>
                          </a:solidFill>
                        </a:rPr>
                        <a:t>Fatigue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1000" dirty="0">
                          <a:solidFill>
                            <a:schemeClr val="tx1"/>
                          </a:solidFill>
                        </a:rPr>
                        <a:t>Causing risk or safety concern to self or others/threatening to hurt self or kill self</a:t>
                      </a:r>
                    </a:p>
                    <a:p>
                      <a:pPr marL="171450" indent="-171450">
                        <a:buFont typeface="Arial" panose="020B0604020202020204" pitchFamily="34" charset="0"/>
                        <a:buChar char="•"/>
                      </a:pPr>
                      <a:r>
                        <a:rPr lang="en-US" sz="1000" dirty="0">
                          <a:solidFill>
                            <a:schemeClr val="tx1"/>
                          </a:solidFill>
                        </a:rPr>
                        <a:t>Appearing under the influence of a substance</a:t>
                      </a:r>
                    </a:p>
                    <a:p>
                      <a:pPr marL="171450" indent="-171450">
                        <a:buFont typeface="Arial" panose="020B0604020202020204" pitchFamily="34" charset="0"/>
                        <a:buChar char="•"/>
                      </a:pPr>
                      <a:r>
                        <a:rPr lang="en-US" sz="1000" dirty="0">
                          <a:solidFill>
                            <a:schemeClr val="tx1"/>
                          </a:solidFill>
                        </a:rPr>
                        <a:t>Aggression toward self or others</a:t>
                      </a:r>
                    </a:p>
                    <a:p>
                      <a:pPr marL="171450" indent="-171450">
                        <a:buFont typeface="Arial" panose="020B0604020202020204" pitchFamily="34" charset="0"/>
                        <a:buChar char="•"/>
                      </a:pPr>
                      <a:r>
                        <a:rPr lang="en-US" sz="1000" dirty="0">
                          <a:solidFill>
                            <a:schemeClr val="tx1"/>
                          </a:solidFill>
                        </a:rPr>
                        <a:t>Acting extremely distressed or agitated</a:t>
                      </a:r>
                    </a:p>
                    <a:p>
                      <a:pPr marL="171450" indent="-171450">
                        <a:buFont typeface="Arial" panose="020B0604020202020204" pitchFamily="34" charset="0"/>
                        <a:buChar char="•"/>
                      </a:pPr>
                      <a:r>
                        <a:rPr lang="en-US" sz="1000" dirty="0">
                          <a:solidFill>
                            <a:schemeClr val="tx1"/>
                          </a:solidFill>
                        </a:rPr>
                        <a:t>Talking/writing about death, dying, or suicide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1623520"/>
                  </a:ext>
                </a:extLst>
              </a:tr>
              <a:tr h="688498">
                <a:tc>
                  <a:txBody>
                    <a:bodyPr/>
                    <a:lstStyle/>
                    <a:p>
                      <a:r>
                        <a:rPr lang="en-US" b="1" dirty="0">
                          <a:solidFill>
                            <a:schemeClr val="tx1"/>
                          </a:solidFill>
                        </a:rPr>
                        <a:t>Academics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1000" dirty="0">
                          <a:solidFill>
                            <a:schemeClr val="tx1"/>
                          </a:solidFill>
                        </a:rPr>
                        <a:t>Limited work completion</a:t>
                      </a:r>
                    </a:p>
                    <a:p>
                      <a:pPr marL="171450" indent="-171450">
                        <a:buFont typeface="Arial" panose="020B0604020202020204" pitchFamily="34" charset="0"/>
                        <a:buChar char="•"/>
                      </a:pPr>
                      <a:r>
                        <a:rPr lang="en-US" sz="1000" dirty="0">
                          <a:solidFill>
                            <a:schemeClr val="tx1"/>
                          </a:solidFill>
                        </a:rPr>
                        <a:t>Decline in academic progress or work habits</a:t>
                      </a:r>
                    </a:p>
                    <a:p>
                      <a:pPr marL="171450" indent="-171450">
                        <a:buFont typeface="Arial" panose="020B0604020202020204" pitchFamily="34" charset="0"/>
                        <a:buChar char="•"/>
                      </a:pPr>
                      <a:r>
                        <a:rPr lang="en-US" sz="1000" dirty="0">
                          <a:solidFill>
                            <a:schemeClr val="tx1"/>
                          </a:solidFill>
                        </a:rPr>
                        <a:t>Lack of participation or minimal participation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1000" dirty="0">
                          <a:solidFill>
                            <a:schemeClr val="tx1"/>
                          </a:solidFill>
                        </a:rPr>
                        <a:t>Writings, artwork or journals that have themes of death, dying, or harm to self or others</a:t>
                      </a:r>
                    </a:p>
                    <a:p>
                      <a:pPr marL="171450" indent="-171450">
                        <a:buFont typeface="Arial" panose="020B0604020202020204" pitchFamily="34" charset="0"/>
                        <a:buChar char="•"/>
                      </a:pPr>
                      <a:r>
                        <a:rPr lang="en-US" sz="1000" dirty="0">
                          <a:solidFill>
                            <a:schemeClr val="tx1"/>
                          </a:solidFill>
                        </a:rPr>
                        <a:t>Causing disruption to the class that cannot be managed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1439169"/>
                  </a:ext>
                </a:extLst>
              </a:tr>
              <a:tr h="584835">
                <a:tc>
                  <a:txBody>
                    <a:bodyPr/>
                    <a:lstStyle/>
                    <a:p>
                      <a:r>
                        <a:rPr lang="en-US" b="1" dirty="0">
                          <a:solidFill>
                            <a:schemeClr val="tx1"/>
                          </a:solidFill>
                        </a:rPr>
                        <a:t>Attendance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1000" dirty="0">
                          <a:solidFill>
                            <a:schemeClr val="tx1"/>
                          </a:solidFill>
                        </a:rPr>
                        <a:t>Frequently tardy</a:t>
                      </a:r>
                    </a:p>
                    <a:p>
                      <a:pPr marL="171450" indent="-171450">
                        <a:buFont typeface="Arial" panose="020B0604020202020204" pitchFamily="34" charset="0"/>
                        <a:buChar char="•"/>
                      </a:pPr>
                      <a:r>
                        <a:rPr lang="en-US" sz="1000" dirty="0">
                          <a:solidFill>
                            <a:schemeClr val="tx1"/>
                          </a:solidFill>
                        </a:rPr>
                        <a:t>Frequently absent</a:t>
                      </a:r>
                    </a:p>
                    <a:p>
                      <a:pPr marL="171450" indent="-171450">
                        <a:buFont typeface="Arial" panose="020B0604020202020204" pitchFamily="34" charset="0"/>
                        <a:buChar char="•"/>
                      </a:pPr>
                      <a:r>
                        <a:rPr lang="en-US" sz="1000" dirty="0">
                          <a:solidFill>
                            <a:schemeClr val="tx1"/>
                          </a:solidFill>
                        </a:rPr>
                        <a:t>Change in attendance for that student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1000" dirty="0">
                          <a:solidFill>
                            <a:schemeClr val="tx1"/>
                          </a:solidFill>
                        </a:rPr>
                        <a:t>Leaves class in a state of distress</a:t>
                      </a:r>
                    </a:p>
                    <a:p>
                      <a:pPr marL="171450" indent="-171450">
                        <a:buFont typeface="Arial" panose="020B0604020202020204" pitchFamily="34" charset="0"/>
                        <a:buChar char="•"/>
                      </a:pPr>
                      <a:r>
                        <a:rPr lang="en-US" sz="1000" dirty="0">
                          <a:solidFill>
                            <a:schemeClr val="tx1"/>
                          </a:solidFill>
                        </a:rPr>
                        <a:t>Missing from class and reported to be in distress by other students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8066715"/>
                  </a:ext>
                </a:extLst>
              </a:tr>
              <a:tr h="703738">
                <a:tc>
                  <a:txBody>
                    <a:bodyPr/>
                    <a:lstStyle/>
                    <a:p>
                      <a:r>
                        <a:rPr lang="en-US" b="1" dirty="0">
                          <a:solidFill>
                            <a:schemeClr val="tx1"/>
                          </a:solidFill>
                        </a:rPr>
                        <a:t>Emotions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1000" dirty="0">
                          <a:solidFill>
                            <a:schemeClr val="tx1"/>
                          </a:solidFill>
                        </a:rPr>
                        <a:t>Appears sad or upset</a:t>
                      </a:r>
                    </a:p>
                    <a:p>
                      <a:pPr marL="171450" indent="-171450">
                        <a:buFont typeface="Arial" panose="020B0604020202020204" pitchFamily="34" charset="0"/>
                        <a:buChar char="•"/>
                      </a:pPr>
                      <a:r>
                        <a:rPr lang="en-US" sz="1000" dirty="0">
                          <a:solidFill>
                            <a:schemeClr val="tx1"/>
                          </a:solidFill>
                        </a:rPr>
                        <a:t>Crying spells</a:t>
                      </a:r>
                    </a:p>
                    <a:p>
                      <a:pPr marL="171450" indent="-171450">
                        <a:buFont typeface="Arial" panose="020B0604020202020204" pitchFamily="34" charset="0"/>
                        <a:buChar char="•"/>
                      </a:pPr>
                      <a:r>
                        <a:rPr lang="en-US" sz="1000" dirty="0">
                          <a:solidFill>
                            <a:schemeClr val="tx1"/>
                          </a:solidFill>
                        </a:rPr>
                        <a:t>Discloses personal challenges or exposure to potentially traumatic situation</a:t>
                      </a:r>
                    </a:p>
                    <a:p>
                      <a:pPr marL="171450" indent="-171450">
                        <a:buFont typeface="Arial" panose="020B0604020202020204" pitchFamily="34" charset="0"/>
                        <a:buChar char="•"/>
                      </a:pPr>
                      <a:r>
                        <a:rPr lang="en-US" sz="1000" dirty="0">
                          <a:solidFill>
                            <a:schemeClr val="tx1"/>
                          </a:solidFill>
                        </a:rPr>
                        <a:t>Substance misuse</a:t>
                      </a:r>
                    </a:p>
                    <a:p>
                      <a:pPr marL="171450" indent="-171450">
                        <a:buFont typeface="Arial" panose="020B0604020202020204" pitchFamily="34" charset="0"/>
                        <a:buChar char="•"/>
                      </a:pPr>
                      <a:r>
                        <a:rPr lang="en-US" sz="1000" dirty="0">
                          <a:solidFill>
                            <a:schemeClr val="tx1"/>
                          </a:solidFill>
                        </a:rPr>
                        <a:t>Change in affect</a:t>
                      </a:r>
                    </a:p>
                    <a:p>
                      <a:pPr marL="171450" indent="-171450">
                        <a:buFont typeface="Arial" panose="020B0604020202020204" pitchFamily="34" charset="0"/>
                        <a:buChar char="•"/>
                      </a:pPr>
                      <a:r>
                        <a:rPr lang="en-US" sz="1000" dirty="0">
                          <a:solidFill>
                            <a:schemeClr val="tx1"/>
                          </a:solidFill>
                        </a:rPr>
                        <a:t>Extreme irritability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1000" dirty="0">
                          <a:solidFill>
                            <a:schemeClr val="tx1"/>
                          </a:solidFill>
                        </a:rPr>
                        <a:t>Appears very distressed, expresses hopelessness</a:t>
                      </a:r>
                    </a:p>
                    <a:p>
                      <a:pPr marL="171450" indent="-171450">
                        <a:buFont typeface="Arial" panose="020B0604020202020204" pitchFamily="34" charset="0"/>
                        <a:buChar char="•"/>
                      </a:pPr>
                      <a:r>
                        <a:rPr lang="en-US" sz="1000" dirty="0">
                          <a:solidFill>
                            <a:schemeClr val="tx1"/>
                          </a:solidFill>
                        </a:rPr>
                        <a:t>Extreme fears or anxiety, panic attacks</a:t>
                      </a:r>
                    </a:p>
                    <a:p>
                      <a:pPr marL="171450" indent="-171450">
                        <a:buFont typeface="Arial" panose="020B0604020202020204" pitchFamily="34" charset="0"/>
                        <a:buChar char="•"/>
                      </a:pPr>
                      <a:r>
                        <a:rPr lang="en-US" sz="1000" dirty="0">
                          <a:solidFill>
                            <a:schemeClr val="tx1"/>
                          </a:solidFill>
                        </a:rPr>
                        <a:t>Odd, illogical or paranoid thinking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0497236"/>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2b16f56ffd0_0_298"/>
          <p:cNvSpPr txBox="1">
            <a:spLocks noGrp="1"/>
          </p:cNvSpPr>
          <p:nvPr>
            <p:ph type="title"/>
          </p:nvPr>
        </p:nvSpPr>
        <p:spPr>
          <a:xfrm>
            <a:off x="628650" y="206575"/>
            <a:ext cx="7886700" cy="1325700"/>
          </a:xfrm>
          <a:prstGeom prst="rect">
            <a:avLst/>
          </a:prstGeom>
          <a:solidFill>
            <a:srgbClr val="003369"/>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000"/>
              <a:buFont typeface="Verdana"/>
              <a:buNone/>
            </a:pPr>
            <a:r>
              <a:rPr lang="en-US"/>
              <a:t>Remember…</a:t>
            </a:r>
            <a:endParaRPr/>
          </a:p>
        </p:txBody>
      </p:sp>
      <p:sp>
        <p:nvSpPr>
          <p:cNvPr id="211" name="Google Shape;211;g2b16f56ffd0_0_298"/>
          <p:cNvSpPr txBox="1"/>
          <p:nvPr/>
        </p:nvSpPr>
        <p:spPr>
          <a:xfrm>
            <a:off x="628650" y="1727850"/>
            <a:ext cx="8157900" cy="3201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Verdana"/>
              <a:ea typeface="Verdana"/>
              <a:cs typeface="Verdana"/>
              <a:sym typeface="Verdana"/>
            </a:endParaRPr>
          </a:p>
          <a:p>
            <a:pPr marL="45720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Verdana"/>
              <a:ea typeface="Verdana"/>
              <a:cs typeface="Verdana"/>
              <a:sym typeface="Verdana"/>
            </a:endParaRPr>
          </a:p>
          <a:p>
            <a:pPr marL="457200" marR="0" lvl="0" indent="-406400" algn="l" rtl="0">
              <a:lnSpc>
                <a:spcPct val="100000"/>
              </a:lnSpc>
              <a:spcBef>
                <a:spcPts val="0"/>
              </a:spcBef>
              <a:spcAft>
                <a:spcPts val="0"/>
              </a:spcAft>
              <a:buClr>
                <a:schemeClr val="dk1"/>
              </a:buClr>
              <a:buSzPts val="2800"/>
              <a:buFont typeface="Verdana"/>
              <a:buChar char="●"/>
            </a:pPr>
            <a:r>
              <a:rPr lang="en-US" sz="2800" b="0" i="0" u="none" strike="noStrike" cap="none">
                <a:solidFill>
                  <a:schemeClr val="dk1"/>
                </a:solidFill>
                <a:latin typeface="Verdana"/>
                <a:ea typeface="Verdana"/>
                <a:cs typeface="Verdana"/>
                <a:sym typeface="Verdana"/>
              </a:rPr>
              <a:t>The sooner you request assistance and notify support staff, the sooner they can help the child/youth and their family.</a:t>
            </a:r>
            <a:endParaRPr sz="2800" b="0" i="0" u="none" strike="noStrike" cap="none">
              <a:solidFill>
                <a:schemeClr val="dk1"/>
              </a:solidFill>
              <a:latin typeface="Verdana"/>
              <a:ea typeface="Verdana"/>
              <a:cs typeface="Verdana"/>
              <a:sym typeface="Verdana"/>
            </a:endParaRPr>
          </a:p>
          <a:p>
            <a:pPr marL="45720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Verdana"/>
              <a:ea typeface="Verdana"/>
              <a:cs typeface="Verdana"/>
              <a:sym typeface="Verdana"/>
            </a:endParaRPr>
          </a:p>
          <a:p>
            <a:pPr marL="457200" marR="0" lvl="0" indent="-406400" algn="l" rtl="0">
              <a:lnSpc>
                <a:spcPct val="100000"/>
              </a:lnSpc>
              <a:spcBef>
                <a:spcPts val="0"/>
              </a:spcBef>
              <a:spcAft>
                <a:spcPts val="0"/>
              </a:spcAft>
              <a:buClr>
                <a:schemeClr val="dk1"/>
              </a:buClr>
              <a:buSzPts val="2800"/>
              <a:buFont typeface="Verdana"/>
              <a:buChar char="●"/>
            </a:pPr>
            <a:r>
              <a:rPr lang="en-US" sz="2800" b="0" i="0" u="none" strike="noStrike" cap="none">
                <a:solidFill>
                  <a:schemeClr val="dk1"/>
                </a:solidFill>
                <a:latin typeface="Verdana"/>
                <a:ea typeface="Verdana"/>
                <a:cs typeface="Verdana"/>
                <a:sym typeface="Verdana"/>
              </a:rPr>
              <a:t>Do not wait until the end of the day.</a:t>
            </a:r>
            <a:endParaRPr sz="2800" b="0" i="0" u="none" strike="noStrike" cap="none">
              <a:solidFill>
                <a:schemeClr val="dk1"/>
              </a:solidFill>
              <a:latin typeface="Verdana"/>
              <a:ea typeface="Verdana"/>
              <a:cs typeface="Verdana"/>
              <a:sym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2b5758e8f85_1_0"/>
          <p:cNvSpPr txBox="1">
            <a:spLocks noGrp="1"/>
          </p:cNvSpPr>
          <p:nvPr>
            <p:ph type="body" idx="1"/>
          </p:nvPr>
        </p:nvSpPr>
        <p:spPr>
          <a:xfrm>
            <a:off x="457200" y="1600200"/>
            <a:ext cx="8353500" cy="5257800"/>
          </a:xfrm>
          <a:prstGeom prst="rect">
            <a:avLst/>
          </a:prstGeom>
          <a:noFill/>
          <a:ln>
            <a:noFill/>
          </a:ln>
        </p:spPr>
        <p:txBody>
          <a:bodyPr spcFirstLastPara="1" wrap="square" lIns="91425" tIns="45700" rIns="91425" bIns="45700" anchor="t" anchorCtr="0">
            <a:normAutofit fontScale="85000" lnSpcReduction="20000"/>
          </a:bodyPr>
          <a:lstStyle/>
          <a:p>
            <a:pPr marL="457200" lvl="0" indent="-347345" algn="l" rtl="0">
              <a:lnSpc>
                <a:spcPct val="115000"/>
              </a:lnSpc>
              <a:spcBef>
                <a:spcPts val="1100"/>
              </a:spcBef>
              <a:spcAft>
                <a:spcPts val="0"/>
              </a:spcAft>
              <a:buSzPct val="100000"/>
              <a:buFont typeface="Verdana"/>
              <a:buChar char="●"/>
            </a:pPr>
            <a:r>
              <a:rPr lang="en-US" sz="2200">
                <a:highlight>
                  <a:schemeClr val="lt1"/>
                </a:highlight>
                <a:latin typeface="Verdana"/>
                <a:ea typeface="Verdana"/>
                <a:cs typeface="Verdana"/>
                <a:sym typeface="Verdana"/>
              </a:rPr>
              <a:t>Demonstrate you are actively listening by providing some eye contact and nonverbal support such as nodding and neutral facial expressions.</a:t>
            </a:r>
            <a:endParaRPr sz="2200">
              <a:highlight>
                <a:schemeClr val="lt1"/>
              </a:highlight>
              <a:latin typeface="Verdana"/>
              <a:ea typeface="Verdana"/>
              <a:cs typeface="Verdana"/>
              <a:sym typeface="Verdana"/>
            </a:endParaRPr>
          </a:p>
          <a:p>
            <a:pPr marL="457200" lvl="0" indent="-347345" algn="l" rtl="0">
              <a:lnSpc>
                <a:spcPct val="115000"/>
              </a:lnSpc>
              <a:spcBef>
                <a:spcPts val="0"/>
              </a:spcBef>
              <a:spcAft>
                <a:spcPts val="0"/>
              </a:spcAft>
              <a:buSzPct val="100000"/>
              <a:buFont typeface="Verdana"/>
              <a:buChar char="●"/>
            </a:pPr>
            <a:r>
              <a:rPr lang="en-US" sz="2200">
                <a:highlight>
                  <a:schemeClr val="lt1"/>
                </a:highlight>
                <a:latin typeface="Verdana"/>
                <a:ea typeface="Verdana"/>
                <a:cs typeface="Verdana"/>
                <a:sym typeface="Verdana"/>
              </a:rPr>
              <a:t>Believe the child/</a:t>
            </a:r>
            <a:r>
              <a:rPr lang="en-US" sz="2200">
                <a:highlight>
                  <a:schemeClr val="lt1"/>
                </a:highlight>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youth</a:t>
            </a:r>
            <a:r>
              <a:rPr lang="en-US" sz="2200">
                <a:highlight>
                  <a:schemeClr val="lt1"/>
                </a:highlight>
                <a:latin typeface="Verdana"/>
                <a:ea typeface="Verdana"/>
                <a:cs typeface="Verdana"/>
                <a:sym typeface="Verdana"/>
              </a:rPr>
              <a:t>. Statements like “I believe you.” and “Thank you for sharing this with me.” could be helpful.</a:t>
            </a:r>
            <a:endParaRPr sz="2200">
              <a:highlight>
                <a:schemeClr val="lt1"/>
              </a:highlight>
              <a:latin typeface="Verdana"/>
              <a:ea typeface="Verdana"/>
              <a:cs typeface="Verdana"/>
              <a:sym typeface="Verdana"/>
            </a:endParaRPr>
          </a:p>
          <a:p>
            <a:pPr marL="457200" lvl="0" indent="-347345" algn="l" rtl="0">
              <a:lnSpc>
                <a:spcPct val="115000"/>
              </a:lnSpc>
              <a:spcBef>
                <a:spcPts val="0"/>
              </a:spcBef>
              <a:spcAft>
                <a:spcPts val="0"/>
              </a:spcAft>
              <a:buSzPct val="100000"/>
              <a:buFont typeface="Verdana"/>
              <a:buChar char="●"/>
            </a:pPr>
            <a:r>
              <a:rPr lang="en-US" sz="2200">
                <a:highlight>
                  <a:schemeClr val="lt1"/>
                </a:highlight>
                <a:latin typeface="Verdana"/>
                <a:ea typeface="Verdana"/>
                <a:cs typeface="Verdana"/>
                <a:sym typeface="Verdana"/>
              </a:rPr>
              <a:t>Clarify the issue is not the child/youth’s fault, as appropriate.</a:t>
            </a:r>
            <a:endParaRPr sz="2200">
              <a:highlight>
                <a:schemeClr val="lt1"/>
              </a:highlight>
              <a:latin typeface="Verdana"/>
              <a:ea typeface="Verdana"/>
              <a:cs typeface="Verdana"/>
              <a:sym typeface="Verdana"/>
            </a:endParaRPr>
          </a:p>
          <a:p>
            <a:pPr marL="457200" lvl="0" indent="-347345" algn="l" rtl="0">
              <a:lnSpc>
                <a:spcPct val="115000"/>
              </a:lnSpc>
              <a:spcBef>
                <a:spcPts val="0"/>
              </a:spcBef>
              <a:spcAft>
                <a:spcPts val="0"/>
              </a:spcAft>
              <a:buSzPct val="100000"/>
              <a:buFont typeface="Verdana"/>
              <a:buChar char="●"/>
            </a:pPr>
            <a:r>
              <a:rPr lang="en-US" sz="2200">
                <a:highlight>
                  <a:schemeClr val="lt1"/>
                </a:highlight>
                <a:latin typeface="Verdana"/>
                <a:ea typeface="Verdana"/>
                <a:cs typeface="Verdana"/>
                <a:sym typeface="Verdana"/>
              </a:rPr>
              <a:t>Avoid anger, blaming, or shaming.</a:t>
            </a:r>
            <a:endParaRPr sz="2200">
              <a:highlight>
                <a:schemeClr val="lt1"/>
              </a:highlight>
              <a:latin typeface="Verdana"/>
              <a:ea typeface="Verdana"/>
              <a:cs typeface="Verdana"/>
              <a:sym typeface="Verdana"/>
            </a:endParaRPr>
          </a:p>
          <a:p>
            <a:pPr marL="457200" lvl="0" indent="-347345" algn="l" rtl="0">
              <a:lnSpc>
                <a:spcPct val="115000"/>
              </a:lnSpc>
              <a:spcBef>
                <a:spcPts val="0"/>
              </a:spcBef>
              <a:spcAft>
                <a:spcPts val="0"/>
              </a:spcAft>
              <a:buSzPct val="100000"/>
              <a:buFont typeface="Verdana"/>
              <a:buChar char="●"/>
            </a:pPr>
            <a:r>
              <a:rPr lang="en-US" sz="2200">
                <a:highlight>
                  <a:schemeClr val="lt1"/>
                </a:highlight>
                <a:latin typeface="Verdana"/>
                <a:ea typeface="Verdana"/>
                <a:cs typeface="Verdana"/>
                <a:sym typeface="Verdana"/>
              </a:rPr>
              <a:t>Ask the child/youth what they would like you to do with the information.</a:t>
            </a:r>
            <a:endParaRPr sz="2200">
              <a:highlight>
                <a:schemeClr val="lt1"/>
              </a:highlight>
              <a:latin typeface="Verdana"/>
              <a:ea typeface="Verdana"/>
              <a:cs typeface="Verdana"/>
              <a:sym typeface="Verdana"/>
            </a:endParaRPr>
          </a:p>
          <a:p>
            <a:pPr marL="914400" lvl="1" indent="-347344" algn="l" rtl="0">
              <a:lnSpc>
                <a:spcPct val="115000"/>
              </a:lnSpc>
              <a:spcBef>
                <a:spcPts val="0"/>
              </a:spcBef>
              <a:spcAft>
                <a:spcPts val="0"/>
              </a:spcAft>
              <a:buSzPct val="100000"/>
              <a:buFont typeface="Verdana"/>
              <a:buChar char="○"/>
            </a:pPr>
            <a:r>
              <a:rPr lang="en-US" sz="2200">
                <a:highlight>
                  <a:schemeClr val="lt1"/>
                </a:highlight>
                <a:latin typeface="Verdana"/>
                <a:ea typeface="Verdana"/>
                <a:cs typeface="Verdana"/>
                <a:sym typeface="Verdana"/>
              </a:rPr>
              <a:t>Keeping in mind laws regarding mandated reporting, harm to self, or others</a:t>
            </a:r>
            <a:endParaRPr sz="2200">
              <a:highlight>
                <a:schemeClr val="lt1"/>
              </a:highlight>
              <a:latin typeface="Verdana"/>
              <a:ea typeface="Verdana"/>
              <a:cs typeface="Verdana"/>
              <a:sym typeface="Verdana"/>
            </a:endParaRPr>
          </a:p>
          <a:p>
            <a:pPr marL="457200" lvl="0" indent="-347345" algn="l" rtl="0">
              <a:lnSpc>
                <a:spcPct val="115000"/>
              </a:lnSpc>
              <a:spcBef>
                <a:spcPts val="0"/>
              </a:spcBef>
              <a:spcAft>
                <a:spcPts val="0"/>
              </a:spcAft>
              <a:buSzPct val="100000"/>
              <a:buFont typeface="Verdana"/>
              <a:buChar char="●"/>
            </a:pPr>
            <a:r>
              <a:rPr lang="en-US" sz="2200">
                <a:highlight>
                  <a:srgbClr val="FFFFFF"/>
                </a:highlight>
                <a:latin typeface="Verdana"/>
                <a:ea typeface="Verdana"/>
                <a:cs typeface="Verdana"/>
                <a:sym typeface="Verdana"/>
              </a:rPr>
              <a:t>Communicate with the child/youth's family to inform and connect regarding the disclosure and offer resources, as </a:t>
            </a:r>
            <a:r>
              <a:rPr lang="en-US" sz="2200">
                <a:highlight>
                  <a:srgbClr val="FFFFFF"/>
                </a:highlight>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appropriate</a:t>
            </a:r>
            <a:r>
              <a:rPr lang="en-US" sz="2200">
                <a:highlight>
                  <a:srgbClr val="FFFFFF"/>
                </a:highlight>
                <a:latin typeface="Verdana"/>
                <a:ea typeface="Verdana"/>
                <a:cs typeface="Verdana"/>
                <a:sym typeface="Verdana"/>
              </a:rPr>
              <a:t>. </a:t>
            </a:r>
            <a:endParaRPr sz="2200">
              <a:highlight>
                <a:srgbClr val="FFFFFF"/>
              </a:highlight>
              <a:latin typeface="Verdana"/>
              <a:ea typeface="Verdana"/>
              <a:cs typeface="Verdana"/>
              <a:sym typeface="Verdana"/>
            </a:endParaRPr>
          </a:p>
          <a:p>
            <a:pPr marL="457200" lvl="0" indent="-347345" algn="l" rtl="0">
              <a:lnSpc>
                <a:spcPct val="115000"/>
              </a:lnSpc>
              <a:spcBef>
                <a:spcPts val="0"/>
              </a:spcBef>
              <a:spcAft>
                <a:spcPts val="0"/>
              </a:spcAft>
              <a:buSzPct val="100000"/>
              <a:buFont typeface="Verdana"/>
              <a:buChar char="●"/>
            </a:pPr>
            <a:r>
              <a:rPr lang="en-US" sz="2200">
                <a:highlight>
                  <a:schemeClr val="lt1"/>
                </a:highlight>
                <a:latin typeface="Verdana"/>
                <a:ea typeface="Verdana"/>
                <a:cs typeface="Verdana"/>
                <a:sym typeface="Verdana"/>
              </a:rPr>
              <a:t>Clarify your responsibilities in sharing the information or helping them share.</a:t>
            </a:r>
            <a:endParaRPr sz="2200">
              <a:highlight>
                <a:schemeClr val="lt1"/>
              </a:highlight>
              <a:latin typeface="Verdana"/>
              <a:ea typeface="Verdana"/>
              <a:cs typeface="Verdana"/>
              <a:sym typeface="Verdana"/>
            </a:endParaRPr>
          </a:p>
          <a:p>
            <a:pPr marL="0" lvl="0" indent="0" algn="l" rtl="0">
              <a:lnSpc>
                <a:spcPct val="115000"/>
              </a:lnSpc>
              <a:spcBef>
                <a:spcPts val="1100"/>
              </a:spcBef>
              <a:spcAft>
                <a:spcPts val="1100"/>
              </a:spcAft>
              <a:buSzPct val="176470"/>
              <a:buNone/>
            </a:pPr>
            <a:r>
              <a:rPr lang="en-US" sz="1200">
                <a:highlight>
                  <a:schemeClr val="lt1"/>
                </a:highlight>
              </a:rPr>
              <a:t>Sources: National Center on Safe Supportive Learning Environments;                                                                                                                           </a:t>
            </a:r>
            <a:r>
              <a:rPr lang="en-US" sz="1200">
                <a:solidFill>
                  <a:srgbClr val="423C38"/>
                </a:solidFill>
              </a:rPr>
              <a:t>National Sexual Violence Resource Center; </a:t>
            </a:r>
            <a:r>
              <a:rPr lang="en-US" sz="1200">
                <a:highlight>
                  <a:schemeClr val="lt1"/>
                </a:highlight>
              </a:rPr>
              <a:t>Safe Kids Thrive </a:t>
            </a:r>
            <a:endParaRPr sz="1200">
              <a:highlight>
                <a:schemeClr val="lt1"/>
              </a:highlight>
            </a:endParaRPr>
          </a:p>
        </p:txBody>
      </p:sp>
      <p:sp>
        <p:nvSpPr>
          <p:cNvPr id="218" name="Google Shape;218;g2b5758e8f85_1_0"/>
          <p:cNvSpPr txBox="1">
            <a:spLocks noGrp="1"/>
          </p:cNvSpPr>
          <p:nvPr>
            <p:ph type="title"/>
          </p:nvPr>
        </p:nvSpPr>
        <p:spPr>
          <a:xfrm>
            <a:off x="228600" y="228600"/>
            <a:ext cx="8686800" cy="1143000"/>
          </a:xfrm>
          <a:prstGeom prst="rect">
            <a:avLst/>
          </a:prstGeom>
          <a:solidFill>
            <a:srgbClr val="003369"/>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ct val="111111"/>
              <a:buNone/>
            </a:pPr>
            <a:r>
              <a:rPr lang="en-US"/>
              <a:t>Best Practices when Student Discloses Trauma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2b16f56ffd0_0_284"/>
          <p:cNvSpPr txBox="1">
            <a:spLocks noGrp="1"/>
          </p:cNvSpPr>
          <p:nvPr>
            <p:ph type="title"/>
          </p:nvPr>
        </p:nvSpPr>
        <p:spPr>
          <a:xfrm>
            <a:off x="228600" y="228600"/>
            <a:ext cx="8686800" cy="1143000"/>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100000"/>
              </a:lnSpc>
              <a:spcBef>
                <a:spcPts val="560"/>
              </a:spcBef>
              <a:spcAft>
                <a:spcPts val="0"/>
              </a:spcAft>
              <a:buClr>
                <a:schemeClr val="dk1"/>
              </a:buClr>
              <a:buSzPts val="1100"/>
              <a:buFont typeface="Arial"/>
              <a:buNone/>
            </a:pPr>
            <a:r>
              <a:rPr lang="en-US" sz="3400"/>
              <a:t>Seeking Help</a:t>
            </a:r>
            <a:endParaRPr sz="4600"/>
          </a:p>
        </p:txBody>
      </p:sp>
      <p:pic>
        <p:nvPicPr>
          <p:cNvPr id="225" name="Google Shape;225;g2b16f56ffd0_0_284" descr="Teacher in front of a paper pad easel writing "/>
          <p:cNvPicPr preferRelativeResize="0"/>
          <p:nvPr/>
        </p:nvPicPr>
        <p:blipFill rotWithShape="1">
          <a:blip r:embed="rId3">
            <a:alphaModFix/>
          </a:blip>
          <a:srcRect/>
          <a:stretch/>
        </p:blipFill>
        <p:spPr>
          <a:xfrm>
            <a:off x="1265163" y="1644050"/>
            <a:ext cx="6613673" cy="4262049"/>
          </a:xfrm>
          <a:prstGeom prst="rect">
            <a:avLst/>
          </a:prstGeom>
          <a:noFill/>
          <a:ln>
            <a:noFill/>
          </a:ln>
        </p:spPr>
      </p:pic>
      <p:sp>
        <p:nvSpPr>
          <p:cNvPr id="226" name="Google Shape;226;g2b16f56ffd0_0_284"/>
          <p:cNvSpPr txBox="1"/>
          <p:nvPr/>
        </p:nvSpPr>
        <p:spPr>
          <a:xfrm>
            <a:off x="144350" y="6319550"/>
            <a:ext cx="5770200" cy="3300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rgbClr val="000000"/>
              </a:buClr>
              <a:buSzPts val="1050"/>
              <a:buFont typeface="Arial"/>
              <a:buNone/>
            </a:pPr>
            <a:r>
              <a:rPr lang="en-US" sz="1050" b="0" i="0" u="none" strike="noStrike" cap="none">
                <a:solidFill>
                  <a:schemeClr val="dk1"/>
                </a:solidFill>
                <a:latin typeface="Roboto"/>
                <a:ea typeface="Roboto"/>
                <a:cs typeface="Roboto"/>
                <a:sym typeface="Roboto"/>
              </a:rPr>
              <a:t>Photo by nappy: https://www.pexels.com/photo/photo-of-woman-teaching-935943/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2b16f56ffd0_0_291"/>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rmAutofit fontScale="77500" lnSpcReduction="10000"/>
          </a:bodyPr>
          <a:lstStyle/>
          <a:p>
            <a:pPr marL="457200" lvl="0" indent="-335280" algn="l" rtl="0">
              <a:lnSpc>
                <a:spcPct val="115000"/>
              </a:lnSpc>
              <a:spcBef>
                <a:spcPts val="1100"/>
              </a:spcBef>
              <a:spcAft>
                <a:spcPts val="0"/>
              </a:spcAft>
              <a:buSzPct val="100000"/>
              <a:buFont typeface="Verdana"/>
              <a:buChar char="●"/>
            </a:pPr>
            <a:r>
              <a:rPr lang="en-US" sz="2400">
                <a:highlight>
                  <a:srgbClr val="FFFFFF"/>
                </a:highlight>
                <a:latin typeface="Verdana"/>
                <a:ea typeface="Verdana"/>
                <a:cs typeface="Verdana"/>
                <a:sym typeface="Verdana"/>
              </a:rPr>
              <a:t>Communicate with the child or youth's family to inform and connect regarding the disclosure and offer resources, as appropriate. </a:t>
            </a:r>
            <a:r>
              <a:rPr lang="en-US" sz="2400" b="1">
                <a:highlight>
                  <a:srgbClr val="FFFFFF"/>
                </a:highlight>
                <a:latin typeface="Verdana"/>
                <a:ea typeface="Verdana"/>
                <a:cs typeface="Verdana"/>
                <a:sym typeface="Verdana"/>
              </a:rPr>
              <a:t>Utilize your supports to make the connection.</a:t>
            </a:r>
            <a:endParaRPr sz="2400" b="1">
              <a:highlight>
                <a:srgbClr val="FFFFFF"/>
              </a:highlight>
              <a:latin typeface="Verdana"/>
              <a:ea typeface="Verdana"/>
              <a:cs typeface="Verdana"/>
              <a:sym typeface="Verdana"/>
            </a:endParaRPr>
          </a:p>
          <a:p>
            <a:pPr marL="457200" lvl="0" indent="-335280" algn="l" rtl="0">
              <a:lnSpc>
                <a:spcPct val="115000"/>
              </a:lnSpc>
              <a:spcBef>
                <a:spcPts val="0"/>
              </a:spcBef>
              <a:spcAft>
                <a:spcPts val="0"/>
              </a:spcAft>
              <a:buSzPct val="100000"/>
              <a:buFont typeface="Verdana"/>
              <a:buChar char="●"/>
            </a:pPr>
            <a:r>
              <a:rPr lang="en-US" sz="2400">
                <a:highlight>
                  <a:srgbClr val="FFFFFF"/>
                </a:highlight>
                <a:latin typeface="Verdana"/>
                <a:ea typeface="Verdana"/>
                <a:cs typeface="Verdana"/>
                <a:sym typeface="Verdana"/>
              </a:rPr>
              <a:t>Take Appropriate Action </a:t>
            </a:r>
            <a:endParaRPr sz="2400">
              <a:highlight>
                <a:srgbClr val="FFFFFF"/>
              </a:highlight>
              <a:latin typeface="Verdana"/>
              <a:ea typeface="Verdana"/>
              <a:cs typeface="Verdana"/>
              <a:sym typeface="Verdana"/>
            </a:endParaRPr>
          </a:p>
          <a:p>
            <a:pPr marL="914400" lvl="1" indent="-335280" algn="l" rtl="0">
              <a:lnSpc>
                <a:spcPct val="115000"/>
              </a:lnSpc>
              <a:spcBef>
                <a:spcPts val="0"/>
              </a:spcBef>
              <a:spcAft>
                <a:spcPts val="0"/>
              </a:spcAft>
              <a:buSzPct val="100000"/>
              <a:buFont typeface="Verdana"/>
              <a:buChar char="○"/>
            </a:pPr>
            <a:r>
              <a:rPr lang="en-US">
                <a:highlight>
                  <a:srgbClr val="FFFFFF"/>
                </a:highlight>
                <a:latin typeface="Verdana"/>
                <a:ea typeface="Verdana"/>
                <a:cs typeface="Verdana"/>
                <a:sym typeface="Verdana"/>
              </a:rPr>
              <a:t>Know your division and school’s policies and procedures. Consult with your administrator(s).</a:t>
            </a:r>
            <a:endParaRPr>
              <a:highlight>
                <a:srgbClr val="FFFFFF"/>
              </a:highlight>
              <a:latin typeface="Verdana"/>
              <a:ea typeface="Verdana"/>
              <a:cs typeface="Verdana"/>
              <a:sym typeface="Verdana"/>
            </a:endParaRPr>
          </a:p>
          <a:p>
            <a:pPr marL="914400" lvl="1" indent="-335280" algn="l" rtl="0">
              <a:lnSpc>
                <a:spcPct val="115000"/>
              </a:lnSpc>
              <a:spcBef>
                <a:spcPts val="0"/>
              </a:spcBef>
              <a:spcAft>
                <a:spcPts val="0"/>
              </a:spcAft>
              <a:buSzPct val="100000"/>
              <a:buFont typeface="Verdana"/>
              <a:buChar char="○"/>
            </a:pPr>
            <a:r>
              <a:rPr lang="en-US">
                <a:highlight>
                  <a:srgbClr val="FFFFFF"/>
                </a:highlight>
                <a:latin typeface="Verdana"/>
                <a:ea typeface="Verdana"/>
                <a:cs typeface="Verdana"/>
                <a:sym typeface="Verdana"/>
              </a:rPr>
              <a:t>Keep your resources handy. Do you know your school’s child and family services phone numbers and resources? If not, ask.</a:t>
            </a:r>
            <a:endParaRPr>
              <a:highlight>
                <a:srgbClr val="FFFFFF"/>
              </a:highlight>
              <a:latin typeface="Verdana"/>
              <a:ea typeface="Verdana"/>
              <a:cs typeface="Verdana"/>
              <a:sym typeface="Verdana"/>
            </a:endParaRPr>
          </a:p>
          <a:p>
            <a:pPr marL="914400" lvl="1" indent="-335280" algn="l" rtl="0">
              <a:lnSpc>
                <a:spcPct val="115000"/>
              </a:lnSpc>
              <a:spcBef>
                <a:spcPts val="0"/>
              </a:spcBef>
              <a:spcAft>
                <a:spcPts val="0"/>
              </a:spcAft>
              <a:buSzPct val="100000"/>
              <a:buFont typeface="Verdana"/>
              <a:buChar char="○"/>
            </a:pPr>
            <a:r>
              <a:rPr lang="en-US">
                <a:highlight>
                  <a:srgbClr val="FFFFFF"/>
                </a:highlight>
                <a:latin typeface="Verdana"/>
                <a:ea typeface="Verdana"/>
                <a:cs typeface="Verdana"/>
                <a:sym typeface="Verdana"/>
              </a:rPr>
              <a:t>Review your responsibilities and the law as a </a:t>
            </a:r>
            <a:r>
              <a:rPr lang="en-US">
                <a:highlight>
                  <a:srgbClr val="FFFFFF"/>
                </a:highlight>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mandated</a:t>
            </a:r>
            <a:r>
              <a:rPr lang="en-US">
                <a:highlight>
                  <a:srgbClr val="FFFFFF"/>
                </a:highlight>
                <a:latin typeface="Verdana"/>
                <a:ea typeface="Verdana"/>
                <a:cs typeface="Verdana"/>
                <a:sym typeface="Verdana"/>
              </a:rPr>
              <a:t> reporter.</a:t>
            </a:r>
            <a:endParaRPr>
              <a:highlight>
                <a:srgbClr val="FFFFFF"/>
              </a:highlight>
              <a:latin typeface="Verdana"/>
              <a:ea typeface="Verdana"/>
              <a:cs typeface="Verdana"/>
              <a:sym typeface="Verdana"/>
            </a:endParaRPr>
          </a:p>
          <a:p>
            <a:pPr marL="914400" lvl="1" indent="-335280" algn="l" rtl="0">
              <a:lnSpc>
                <a:spcPct val="115000"/>
              </a:lnSpc>
              <a:spcBef>
                <a:spcPts val="0"/>
              </a:spcBef>
              <a:spcAft>
                <a:spcPts val="0"/>
              </a:spcAft>
              <a:buSzPct val="100000"/>
              <a:buFont typeface="Verdana"/>
              <a:buChar char="○"/>
            </a:pPr>
            <a:r>
              <a:rPr lang="en-US">
                <a:highlight>
                  <a:srgbClr val="FFFFFF"/>
                </a:highlight>
                <a:latin typeface="Verdana"/>
                <a:ea typeface="Verdana"/>
                <a:cs typeface="Verdana"/>
                <a:sym typeface="Verdana"/>
              </a:rPr>
              <a:t>Reach out to your school counselor, school social worker, or school psychologist for support.</a:t>
            </a:r>
            <a:endParaRPr>
              <a:highlight>
                <a:srgbClr val="FFFFFF"/>
              </a:highlight>
              <a:latin typeface="Verdana"/>
              <a:ea typeface="Verdana"/>
              <a:cs typeface="Verdana"/>
              <a:sym typeface="Verdana"/>
            </a:endParaRPr>
          </a:p>
          <a:p>
            <a:pPr marL="914400" lvl="1" indent="-335280" algn="l" rtl="0">
              <a:lnSpc>
                <a:spcPct val="115000"/>
              </a:lnSpc>
              <a:spcBef>
                <a:spcPts val="0"/>
              </a:spcBef>
              <a:spcAft>
                <a:spcPts val="0"/>
              </a:spcAft>
              <a:buSzPct val="100000"/>
              <a:buChar char="○"/>
            </a:pPr>
            <a:r>
              <a:rPr lang="en-US">
                <a:highlight>
                  <a:srgbClr val="FFFFFF"/>
                </a:highlight>
                <a:latin typeface="Verdana"/>
                <a:ea typeface="Verdana"/>
                <a:cs typeface="Verdana"/>
                <a:sym typeface="Verdana"/>
              </a:rPr>
              <a:t>Don’t wait! When in doubt,</a:t>
            </a:r>
            <a:r>
              <a:rPr lang="en-US" b="1" i="1">
                <a:highlight>
                  <a:srgbClr val="FFFFFF"/>
                </a:highlight>
                <a:latin typeface="Verdana"/>
                <a:ea typeface="Verdana"/>
                <a:cs typeface="Verdana"/>
                <a:sym typeface="Verdana"/>
              </a:rPr>
              <a:t> always </a:t>
            </a:r>
            <a:r>
              <a:rPr lang="en-US">
                <a:highlight>
                  <a:srgbClr val="FFFFFF"/>
                </a:highlight>
                <a:latin typeface="Verdana"/>
                <a:ea typeface="Verdana"/>
                <a:cs typeface="Verdana"/>
                <a:sym typeface="Verdana"/>
              </a:rPr>
              <a:t>reach out to consult and refer.</a:t>
            </a:r>
            <a:endParaRPr>
              <a:highlight>
                <a:srgbClr val="FFFFFF"/>
              </a:highlight>
              <a:latin typeface="Verdana"/>
              <a:ea typeface="Verdana"/>
              <a:cs typeface="Verdana"/>
              <a:sym typeface="Verdana"/>
            </a:endParaRPr>
          </a:p>
          <a:p>
            <a:pPr marL="0" lvl="0" indent="0" algn="l" rtl="0">
              <a:lnSpc>
                <a:spcPct val="90000"/>
              </a:lnSpc>
              <a:spcBef>
                <a:spcPts val="1100"/>
              </a:spcBef>
              <a:spcAft>
                <a:spcPts val="0"/>
              </a:spcAft>
              <a:buSzPct val="91836"/>
              <a:buNone/>
            </a:pPr>
            <a:endParaRPr/>
          </a:p>
        </p:txBody>
      </p:sp>
      <p:sp>
        <p:nvSpPr>
          <p:cNvPr id="233" name="Google Shape;233;g2b16f56ffd0_0_291"/>
          <p:cNvSpPr txBox="1">
            <a:spLocks noGrp="1"/>
          </p:cNvSpPr>
          <p:nvPr>
            <p:ph type="title"/>
          </p:nvPr>
        </p:nvSpPr>
        <p:spPr>
          <a:xfrm>
            <a:off x="228600" y="228600"/>
            <a:ext cx="8686800" cy="1143000"/>
          </a:xfrm>
          <a:prstGeom prst="rect">
            <a:avLst/>
          </a:prstGeom>
          <a:solidFill>
            <a:srgbClr val="003369"/>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000"/>
              <a:buNone/>
            </a:pPr>
            <a:r>
              <a:rPr lang="en-US"/>
              <a:t>Key Points for Seeking Help</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2b16f56ffd0_0_29"/>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endParaRPr/>
          </a:p>
          <a:p>
            <a:pPr marL="0" lvl="0" indent="0" algn="l" rtl="0">
              <a:lnSpc>
                <a:spcPct val="100000"/>
              </a:lnSpc>
              <a:spcBef>
                <a:spcPts val="360"/>
              </a:spcBef>
              <a:spcAft>
                <a:spcPts val="0"/>
              </a:spcAft>
              <a:buSzPts val="1800"/>
              <a:buNone/>
            </a:pPr>
            <a:r>
              <a:rPr lang="en-US">
                <a:latin typeface="Verdana"/>
                <a:ea typeface="Verdana"/>
                <a:cs typeface="Verdana"/>
                <a:sym typeface="Verdana"/>
              </a:rPr>
              <a:t>Do you have a process to determine crisis vs. concern?</a:t>
            </a:r>
            <a:endParaRPr>
              <a:latin typeface="Verdana"/>
              <a:ea typeface="Verdana"/>
              <a:cs typeface="Verdana"/>
              <a:sym typeface="Verdana"/>
            </a:endParaRPr>
          </a:p>
          <a:p>
            <a:pPr marL="0" lvl="0" indent="0" algn="l" rtl="0">
              <a:lnSpc>
                <a:spcPct val="100000"/>
              </a:lnSpc>
              <a:spcBef>
                <a:spcPts val="360"/>
              </a:spcBef>
              <a:spcAft>
                <a:spcPts val="0"/>
              </a:spcAft>
              <a:buSzPts val="1800"/>
              <a:buNone/>
            </a:pPr>
            <a:endParaRPr>
              <a:latin typeface="Verdana"/>
              <a:ea typeface="Verdana"/>
              <a:cs typeface="Verdana"/>
              <a:sym typeface="Verdana"/>
            </a:endParaRPr>
          </a:p>
          <a:p>
            <a:pPr marL="0" lvl="0" indent="0" algn="l" rtl="0">
              <a:lnSpc>
                <a:spcPct val="100000"/>
              </a:lnSpc>
              <a:spcBef>
                <a:spcPts val="360"/>
              </a:spcBef>
              <a:spcAft>
                <a:spcPts val="0"/>
              </a:spcAft>
              <a:buSzPts val="1800"/>
              <a:buNone/>
            </a:pPr>
            <a:r>
              <a:rPr lang="en-US">
                <a:latin typeface="Verdana"/>
                <a:ea typeface="Verdana"/>
                <a:cs typeface="Verdana"/>
                <a:sym typeface="Verdana"/>
              </a:rPr>
              <a:t>Are there additional steps that need to be taken to ensure that there is a consistent response to mental wellness from all educators at our </a:t>
            </a:r>
            <a:r>
              <a:rPr lang="en-US">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school</a:t>
            </a:r>
            <a:r>
              <a:rPr lang="en-US">
                <a:latin typeface="Verdana"/>
                <a:ea typeface="Verdana"/>
                <a:cs typeface="Verdana"/>
                <a:sym typeface="Verdana"/>
              </a:rPr>
              <a:t>?</a:t>
            </a:r>
            <a:endParaRPr>
              <a:latin typeface="Verdana"/>
              <a:ea typeface="Verdana"/>
              <a:cs typeface="Verdana"/>
              <a:sym typeface="Verdana"/>
            </a:endParaRPr>
          </a:p>
        </p:txBody>
      </p:sp>
      <p:sp>
        <p:nvSpPr>
          <p:cNvPr id="240" name="Google Shape;240;g2b16f56ffd0_0_29"/>
          <p:cNvSpPr txBox="1">
            <a:spLocks noGrp="1"/>
          </p:cNvSpPr>
          <p:nvPr>
            <p:ph type="title"/>
          </p:nvPr>
        </p:nvSpPr>
        <p:spPr>
          <a:xfrm>
            <a:off x="228600" y="228600"/>
            <a:ext cx="8686800" cy="1143000"/>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Discussion and Considerations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2b16f56ffd0_0_309"/>
          <p:cNvSpPr txBox="1">
            <a:spLocks noGrp="1"/>
          </p:cNvSpPr>
          <p:nvPr>
            <p:ph type="title"/>
          </p:nvPr>
        </p:nvSpPr>
        <p:spPr>
          <a:xfrm>
            <a:off x="628650" y="365125"/>
            <a:ext cx="7886700" cy="1325700"/>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000"/>
              <a:buNone/>
            </a:pPr>
            <a:r>
              <a:rPr lang="en-US"/>
              <a:t>References</a:t>
            </a:r>
            <a:endParaRPr/>
          </a:p>
        </p:txBody>
      </p:sp>
      <p:sp>
        <p:nvSpPr>
          <p:cNvPr id="247" name="Google Shape;247;g2b16f56ffd0_0_309"/>
          <p:cNvSpPr txBox="1"/>
          <p:nvPr/>
        </p:nvSpPr>
        <p:spPr>
          <a:xfrm>
            <a:off x="355000" y="1996500"/>
            <a:ext cx="8593500" cy="46176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00000"/>
              </a:lnSpc>
              <a:spcBef>
                <a:spcPts val="0"/>
              </a:spcBef>
              <a:spcAft>
                <a:spcPts val="0"/>
              </a:spcAft>
              <a:buClr>
                <a:schemeClr val="dk1"/>
              </a:buClr>
              <a:buSzPts val="2000"/>
              <a:buFont typeface="Verdana"/>
              <a:buChar char="●"/>
            </a:pPr>
            <a:r>
              <a:rPr lang="en-US" sz="2000" b="0" i="0" u="none" strike="noStrike" cap="none">
                <a:solidFill>
                  <a:schemeClr val="dk1"/>
                </a:solidFill>
                <a:latin typeface="Verdana"/>
                <a:ea typeface="Verdana"/>
                <a:cs typeface="Verdana"/>
                <a:sym typeface="Verdana"/>
              </a:rPr>
              <a:t>National Registry of Evidence-Based Programs </a:t>
            </a:r>
            <a:r>
              <a:rPr lang="en-US" sz="2000" b="1" i="0" u="none" strike="noStrike" cap="none">
                <a:solidFill>
                  <a:schemeClr val="dk1"/>
                </a:solidFill>
                <a:latin typeface="Verdana"/>
                <a:ea typeface="Verdana"/>
                <a:cs typeface="Verdana"/>
                <a:sym typeface="Verdana"/>
              </a:rPr>
              <a:t>(SAMHSA) </a:t>
            </a:r>
            <a:r>
              <a:rPr lang="en-US" sz="2000" b="1" i="0" u="sng" strike="noStrike" cap="none">
                <a:solidFill>
                  <a:srgbClr val="074A24"/>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http://nrepp.samhsa.gov/</a:t>
            </a:r>
            <a:endParaRPr sz="2000" b="1" i="0" u="none" strike="noStrike" cap="none">
              <a:solidFill>
                <a:schemeClr val="dk1"/>
              </a:solidFill>
              <a:latin typeface="Verdana"/>
              <a:ea typeface="Verdana"/>
              <a:cs typeface="Verdana"/>
              <a:sym typeface="Verdana"/>
            </a:endParaRPr>
          </a:p>
          <a:p>
            <a:pPr marL="457200" marR="0" lvl="0" indent="-355600" algn="l" rtl="0">
              <a:lnSpc>
                <a:spcPct val="100000"/>
              </a:lnSpc>
              <a:spcBef>
                <a:spcPts val="0"/>
              </a:spcBef>
              <a:spcAft>
                <a:spcPts val="0"/>
              </a:spcAft>
              <a:buClr>
                <a:schemeClr val="dk1"/>
              </a:buClr>
              <a:buSzPts val="2000"/>
              <a:buFont typeface="Verdana"/>
              <a:buChar char="●"/>
            </a:pPr>
            <a:r>
              <a:rPr lang="en-US" sz="2000" b="0" i="0" u="none" strike="noStrike" cap="none">
                <a:solidFill>
                  <a:schemeClr val="dk1"/>
                </a:solidFill>
                <a:latin typeface="Verdana"/>
                <a:ea typeface="Verdana"/>
                <a:cs typeface="Verdana"/>
                <a:sym typeface="Verdana"/>
              </a:rPr>
              <a:t>Evidence-based resilience-enhancing and violence prevention programs </a:t>
            </a:r>
            <a:r>
              <a:rPr lang="en-US" sz="2000" b="1" i="0" u="none" strike="noStrike" cap="none">
                <a:solidFill>
                  <a:schemeClr val="dk1"/>
                </a:solidFill>
                <a:latin typeface="Verdana"/>
                <a:ea typeface="Verdana"/>
                <a:cs typeface="Verdana"/>
                <a:sym typeface="Verdana"/>
              </a:rPr>
              <a:t>http://www.samhsa.gov/grants/content/2002/YouthViol ence/evidence_based.htm</a:t>
            </a:r>
            <a:endParaRPr sz="2000" b="0" i="0" u="none" strike="noStrike" cap="none">
              <a:solidFill>
                <a:schemeClr val="dk1"/>
              </a:solidFill>
              <a:latin typeface="Verdana"/>
              <a:ea typeface="Verdana"/>
              <a:cs typeface="Verdana"/>
              <a:sym typeface="Verdana"/>
            </a:endParaRPr>
          </a:p>
          <a:p>
            <a:pPr marL="457200" marR="0" lvl="0" indent="-355600" algn="l" rtl="0">
              <a:lnSpc>
                <a:spcPct val="100000"/>
              </a:lnSpc>
              <a:spcBef>
                <a:spcPts val="0"/>
              </a:spcBef>
              <a:spcAft>
                <a:spcPts val="0"/>
              </a:spcAft>
              <a:buClr>
                <a:schemeClr val="dk1"/>
              </a:buClr>
              <a:buSzPts val="2000"/>
              <a:buFont typeface="Verdana"/>
              <a:buChar char="●"/>
            </a:pPr>
            <a:r>
              <a:rPr lang="en-US" sz="2000" b="0" i="0" u="none" strike="noStrike" cap="none">
                <a:solidFill>
                  <a:schemeClr val="dk1"/>
                </a:solidFill>
                <a:latin typeface="Verdana"/>
                <a:ea typeface="Verdana"/>
                <a:cs typeface="Verdana"/>
                <a:sym typeface="Verdana"/>
              </a:rPr>
              <a:t>Suicide Prevention Resource Center – Best Practices </a:t>
            </a:r>
            <a:r>
              <a:rPr lang="en-US" sz="2000" b="1" i="0" u="none" strike="noStrike" cap="none">
                <a:solidFill>
                  <a:schemeClr val="dk1"/>
                </a:solidFill>
                <a:latin typeface="Verdana"/>
                <a:ea typeface="Verdana"/>
                <a:cs typeface="Verdana"/>
                <a:sym typeface="Verdana"/>
              </a:rPr>
              <a:t>Registry http://www.sprc.org/bpr </a:t>
            </a:r>
            <a:endParaRPr sz="2000" b="1" i="0" u="none" strike="noStrike" cap="none">
              <a:solidFill>
                <a:schemeClr val="dk1"/>
              </a:solidFill>
              <a:latin typeface="Verdana"/>
              <a:ea typeface="Verdana"/>
              <a:cs typeface="Verdana"/>
              <a:sym typeface="Verdana"/>
            </a:endParaRPr>
          </a:p>
          <a:p>
            <a:pPr marL="457200" marR="0" lvl="0" indent="-355600" algn="l" rtl="0">
              <a:lnSpc>
                <a:spcPct val="100000"/>
              </a:lnSpc>
              <a:spcBef>
                <a:spcPts val="0"/>
              </a:spcBef>
              <a:spcAft>
                <a:spcPts val="0"/>
              </a:spcAft>
              <a:buClr>
                <a:schemeClr val="dk1"/>
              </a:buClr>
              <a:buSzPts val="2000"/>
              <a:buFont typeface="Verdana"/>
              <a:buChar char="●"/>
            </a:pPr>
            <a:r>
              <a:rPr lang="en-US" sz="2000" b="0" i="0" u="sng" strike="noStrike" cap="none">
                <a:solidFill>
                  <a:schemeClr val="hlink"/>
                </a:solidFill>
                <a:latin typeface="Verdana"/>
                <a:ea typeface="Verdana"/>
                <a:cs typeface="Verdana"/>
                <a:sym typeface="Verdana"/>
                <a:hlinkClick r:id="rId4"/>
              </a:rPr>
              <a:t>Child Abuse &amp; Neglect | Virginia Department of Education</a:t>
            </a:r>
            <a:endParaRPr sz="2000" b="0" i="0" u="none" strike="noStrike" cap="none">
              <a:solidFill>
                <a:schemeClr val="dk1"/>
              </a:solidFill>
              <a:latin typeface="Verdana"/>
              <a:ea typeface="Verdana"/>
              <a:cs typeface="Verdana"/>
              <a:sym typeface="Verdana"/>
            </a:endParaRPr>
          </a:p>
          <a:p>
            <a:pPr marL="457200" marR="0" lvl="0" indent="-355600" algn="l" rtl="0">
              <a:lnSpc>
                <a:spcPct val="100000"/>
              </a:lnSpc>
              <a:spcBef>
                <a:spcPts val="0"/>
              </a:spcBef>
              <a:spcAft>
                <a:spcPts val="0"/>
              </a:spcAft>
              <a:buClr>
                <a:schemeClr val="dk1"/>
              </a:buClr>
              <a:buSzPts val="2000"/>
              <a:buFont typeface="Verdana"/>
              <a:buChar char="●"/>
            </a:pPr>
            <a:r>
              <a:rPr lang="en-US" sz="2000" b="0" i="0" u="sng" strike="noStrike" cap="none">
                <a:solidFill>
                  <a:schemeClr val="hlink"/>
                </a:solidFill>
                <a:latin typeface="Verdana"/>
                <a:ea typeface="Verdana"/>
                <a:cs typeface="Verdana"/>
                <a:sym typeface="Verdana"/>
                <a:hlinkClick r:id="rId5"/>
              </a:rPr>
              <a:t>Fairfax County Public Schools Resources</a:t>
            </a:r>
            <a:endParaRPr sz="2000" b="0" i="0" u="none" strike="noStrike" cap="none">
              <a:solidFill>
                <a:schemeClr val="dk1"/>
              </a:solidFill>
              <a:latin typeface="Verdana"/>
              <a:ea typeface="Verdana"/>
              <a:cs typeface="Verdana"/>
              <a:sym typeface="Verdana"/>
            </a:endParaRPr>
          </a:p>
          <a:p>
            <a:pPr marL="457200" marR="0" lvl="0" indent="-355600" algn="l" rtl="0">
              <a:lnSpc>
                <a:spcPct val="80000"/>
              </a:lnSpc>
              <a:spcBef>
                <a:spcPts val="0"/>
              </a:spcBef>
              <a:spcAft>
                <a:spcPts val="0"/>
              </a:spcAft>
              <a:buClr>
                <a:schemeClr val="dk1"/>
              </a:buClr>
              <a:buSzPts val="2000"/>
              <a:buFont typeface="Verdana"/>
              <a:buChar char="●"/>
            </a:pPr>
            <a:r>
              <a:rPr lang="en-US" sz="2000" b="0" i="0" u="sng" strike="noStrike" cap="none">
                <a:solidFill>
                  <a:schemeClr val="hlink"/>
                </a:solidFill>
                <a:latin typeface="Verdana"/>
                <a:ea typeface="Verdana"/>
                <a:cs typeface="Verdana"/>
                <a:sym typeface="Verdana"/>
                <a:hlinkClick r:id="rId6"/>
              </a:rPr>
              <a:t>Suicide Prevention Guidelines for Virginia Public Schools</a:t>
            </a:r>
            <a:endParaRPr sz="2000" b="0" i="0" u="none" strike="noStrike" cap="none">
              <a:solidFill>
                <a:schemeClr val="dk1"/>
              </a:solidFill>
              <a:latin typeface="Verdana"/>
              <a:ea typeface="Verdana"/>
              <a:cs typeface="Verdana"/>
              <a:sym typeface="Verdana"/>
            </a:endParaRPr>
          </a:p>
          <a:p>
            <a:pPr marL="457200" marR="0" lvl="0" indent="-355600" algn="l" rtl="0">
              <a:lnSpc>
                <a:spcPct val="80000"/>
              </a:lnSpc>
              <a:spcBef>
                <a:spcPts val="0"/>
              </a:spcBef>
              <a:spcAft>
                <a:spcPts val="0"/>
              </a:spcAft>
              <a:buClr>
                <a:schemeClr val="dk1"/>
              </a:buClr>
              <a:buSzPts val="2000"/>
              <a:buFont typeface="Verdana"/>
              <a:buChar char="●"/>
            </a:pPr>
            <a:r>
              <a:rPr lang="en-US" sz="2000" b="0" i="0" u="sng" strike="noStrike" cap="none">
                <a:solidFill>
                  <a:schemeClr val="hlink"/>
                </a:solidFill>
                <a:latin typeface="Verdana"/>
                <a:ea typeface="Verdana"/>
                <a:cs typeface="Verdana"/>
                <a:sym typeface="Verdana"/>
                <a:hlinkClick r:id="rId7"/>
              </a:rPr>
              <a:t>Threat Assessment and Management in Virginia Public Schools: Model Policies, Procedures and Guidelines</a:t>
            </a:r>
            <a:endParaRPr sz="2000" b="0" i="0" u="none" strike="noStrike" cap="none">
              <a:solidFill>
                <a:schemeClr val="dk1"/>
              </a:solidFill>
              <a:latin typeface="Verdana"/>
              <a:ea typeface="Verdana"/>
              <a:cs typeface="Verdana"/>
              <a:sym typeface="Verdana"/>
            </a:endParaRPr>
          </a:p>
          <a:p>
            <a:pPr marL="457200" marR="0" lvl="0" indent="0" algn="l" rtl="0">
              <a:lnSpc>
                <a:spcPct val="80000"/>
              </a:lnSpc>
              <a:spcBef>
                <a:spcPts val="0"/>
              </a:spcBef>
              <a:spcAft>
                <a:spcPts val="0"/>
              </a:spcAft>
              <a:buClr>
                <a:srgbClr val="000000"/>
              </a:buClr>
              <a:buSzPts val="2000"/>
              <a:buFont typeface="Arial"/>
              <a:buNone/>
            </a:pPr>
            <a:endParaRPr sz="2000" b="0" i="0" u="none" strike="noStrike" cap="none">
              <a:solidFill>
                <a:schemeClr val="dk1"/>
              </a:solidFill>
              <a:latin typeface="Verdana"/>
              <a:ea typeface="Verdana"/>
              <a:cs typeface="Verdana"/>
              <a:sym typeface="Verdana"/>
            </a:endParaRPr>
          </a:p>
          <a:p>
            <a:pPr marL="45720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132"/>
        <p:cNvGrpSpPr/>
        <p:nvPr/>
      </p:nvGrpSpPr>
      <p:grpSpPr>
        <a:xfrm>
          <a:off x="0" y="0"/>
          <a:ext cx="0" cy="0"/>
          <a:chOff x="0" y="0"/>
          <a:chExt cx="0" cy="0"/>
        </a:xfrm>
      </p:grpSpPr>
      <p:sp>
        <p:nvSpPr>
          <p:cNvPr id="133" name="Google Shape;133;g2b7087f4a67_0_13"/>
          <p:cNvSpPr txBox="1">
            <a:spLocks noGrp="1"/>
          </p:cNvSpPr>
          <p:nvPr>
            <p:ph type="title"/>
          </p:nvPr>
        </p:nvSpPr>
        <p:spPr>
          <a:xfrm>
            <a:off x="628650" y="365125"/>
            <a:ext cx="7886700" cy="1325700"/>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000"/>
              <a:buNone/>
            </a:pPr>
            <a:r>
              <a:rPr lang="en-US"/>
              <a:t>Hidden Slide #2</a:t>
            </a:r>
            <a:endParaRPr/>
          </a:p>
        </p:txBody>
      </p:sp>
      <p:sp>
        <p:nvSpPr>
          <p:cNvPr id="134" name="Google Shape;134;g2b7087f4a67_0_13"/>
          <p:cNvSpPr txBox="1"/>
          <p:nvPr/>
        </p:nvSpPr>
        <p:spPr>
          <a:xfrm>
            <a:off x="628650" y="2551825"/>
            <a:ext cx="7389600" cy="1908600"/>
          </a:xfrm>
          <a:prstGeom prst="rect">
            <a:avLst/>
          </a:prstGeom>
          <a:noFill/>
          <a:ln>
            <a:noFill/>
          </a:ln>
        </p:spPr>
        <p:txBody>
          <a:bodyPr spcFirstLastPara="1" wrap="square" lIns="91425" tIns="91425" rIns="91425" bIns="91425" anchor="t" anchorCtr="0">
            <a:spAutoFit/>
          </a:bodyPr>
          <a:lstStyle/>
          <a:p>
            <a:pPr marL="457200" marR="0" lvl="0" indent="-406400" algn="l" rtl="0">
              <a:lnSpc>
                <a:spcPct val="100000"/>
              </a:lnSpc>
              <a:spcBef>
                <a:spcPts val="0"/>
              </a:spcBef>
              <a:spcAft>
                <a:spcPts val="0"/>
              </a:spcAft>
              <a:buClr>
                <a:schemeClr val="dk1"/>
              </a:buClr>
              <a:buSzPts val="2800"/>
              <a:buFont typeface="Calibri"/>
              <a:buChar char="●"/>
            </a:pPr>
            <a:r>
              <a:rPr lang="en-US" sz="2800" b="0" i="0" u="none" strike="noStrike" cap="none">
                <a:solidFill>
                  <a:schemeClr val="dk1"/>
                </a:solidFill>
                <a:latin typeface="Calibri"/>
                <a:ea typeface="Calibri"/>
                <a:cs typeface="Calibri"/>
                <a:sym typeface="Calibri"/>
              </a:rPr>
              <a:t>In person training</a:t>
            </a:r>
            <a:endParaRPr sz="2800" b="0" i="0" u="none" strike="noStrike" cap="none">
              <a:solidFill>
                <a:schemeClr val="dk1"/>
              </a:solidFill>
              <a:latin typeface="Calibri"/>
              <a:ea typeface="Calibri"/>
              <a:cs typeface="Calibri"/>
              <a:sym typeface="Calibri"/>
            </a:endParaRPr>
          </a:p>
          <a:p>
            <a:pPr marL="457200" marR="0" lvl="0" indent="-406400" algn="l" rtl="0">
              <a:lnSpc>
                <a:spcPct val="100000"/>
              </a:lnSpc>
              <a:spcBef>
                <a:spcPts val="0"/>
              </a:spcBef>
              <a:spcAft>
                <a:spcPts val="0"/>
              </a:spcAft>
              <a:buClr>
                <a:schemeClr val="dk1"/>
              </a:buClr>
              <a:buSzPts val="2800"/>
              <a:buFont typeface="Calibri"/>
              <a:buChar char="●"/>
            </a:pPr>
            <a:r>
              <a:rPr lang="en-US" sz="2800" b="0" i="0" u="none" strike="noStrike" cap="none">
                <a:solidFill>
                  <a:schemeClr val="dk1"/>
                </a:solidFill>
                <a:latin typeface="Calibri"/>
                <a:ea typeface="Calibri"/>
                <a:cs typeface="Calibri"/>
                <a:sym typeface="Calibri"/>
              </a:rPr>
              <a:t>Individual training with collaboration with student support staff and administration</a:t>
            </a:r>
            <a:endParaRPr sz="2800" b="0" i="0" u="none" strike="noStrike" cap="none">
              <a:solidFill>
                <a:schemeClr val="dk1"/>
              </a:solidFill>
              <a:latin typeface="Calibri"/>
              <a:ea typeface="Calibri"/>
              <a:cs typeface="Calibri"/>
              <a:sym typeface="Calibri"/>
            </a:endParaRPr>
          </a:p>
          <a:p>
            <a:pPr marL="457200" marR="0" lvl="0" indent="-406400" algn="l" rtl="0">
              <a:lnSpc>
                <a:spcPct val="100000"/>
              </a:lnSpc>
              <a:spcBef>
                <a:spcPts val="0"/>
              </a:spcBef>
              <a:spcAft>
                <a:spcPts val="0"/>
              </a:spcAft>
              <a:buClr>
                <a:schemeClr val="dk1"/>
              </a:buClr>
              <a:buSzPts val="2800"/>
              <a:buFont typeface="Calibri"/>
              <a:buChar char="●"/>
            </a:pPr>
            <a:r>
              <a:rPr lang="en-US" sz="2800" b="0" i="0" u="none" strike="noStrike" cap="none">
                <a:solidFill>
                  <a:schemeClr val="dk1"/>
                </a:solidFill>
                <a:latin typeface="Calibri"/>
                <a:ea typeface="Calibri"/>
                <a:cs typeface="Calibri"/>
                <a:sym typeface="Calibri"/>
              </a:rPr>
              <a:t>Presenter notes and information</a:t>
            </a: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2b7087f4a67_0_0"/>
          <p:cNvSpPr txBox="1">
            <a:spLocks noGrp="1"/>
          </p:cNvSpPr>
          <p:nvPr>
            <p:ph type="title"/>
          </p:nvPr>
        </p:nvSpPr>
        <p:spPr>
          <a:xfrm>
            <a:off x="628650" y="365125"/>
            <a:ext cx="7886700" cy="1325700"/>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000"/>
              <a:buNone/>
            </a:pPr>
            <a:r>
              <a:rPr lang="en-US"/>
              <a:t>References Continued</a:t>
            </a:r>
            <a:endParaRPr/>
          </a:p>
        </p:txBody>
      </p:sp>
      <p:sp>
        <p:nvSpPr>
          <p:cNvPr id="254" name="Google Shape;254;g2b7087f4a67_0_0"/>
          <p:cNvSpPr txBox="1"/>
          <p:nvPr/>
        </p:nvSpPr>
        <p:spPr>
          <a:xfrm>
            <a:off x="275250" y="2325300"/>
            <a:ext cx="8593500" cy="1440600"/>
          </a:xfrm>
          <a:prstGeom prst="rect">
            <a:avLst/>
          </a:prstGeom>
          <a:noFill/>
          <a:ln>
            <a:noFill/>
          </a:ln>
        </p:spPr>
        <p:txBody>
          <a:bodyPr spcFirstLastPara="1" wrap="square" lIns="91425" tIns="91425" rIns="91425" bIns="91425" anchor="t" anchorCtr="0">
            <a:spAutoFit/>
          </a:bodyPr>
          <a:lstStyle/>
          <a:p>
            <a:pPr marL="457200" marR="0" lvl="0" indent="-381000" algn="l" rtl="0">
              <a:lnSpc>
                <a:spcPct val="100000"/>
              </a:lnSpc>
              <a:spcBef>
                <a:spcPts val="0"/>
              </a:spcBef>
              <a:spcAft>
                <a:spcPts val="0"/>
              </a:spcAft>
              <a:buClr>
                <a:schemeClr val="dk1"/>
              </a:buClr>
              <a:buSzPts val="2400"/>
              <a:buFont typeface="Verdana"/>
              <a:buChar char="●"/>
            </a:pPr>
            <a:r>
              <a:rPr lang="en-US" sz="2400" b="0" i="0" u="none" strike="noStrike" cap="none">
                <a:solidFill>
                  <a:schemeClr val="dk1"/>
                </a:solidFill>
                <a:latin typeface="Verdana"/>
                <a:ea typeface="Verdana"/>
                <a:cs typeface="Verdana"/>
                <a:sym typeface="Verdana"/>
              </a:rPr>
              <a:t>Code of Virginia</a:t>
            </a:r>
            <a:endParaRPr sz="2400" b="0" i="0" u="none" strike="noStrike" cap="none">
              <a:solidFill>
                <a:schemeClr val="dk1"/>
              </a:solidFill>
              <a:latin typeface="Verdana"/>
              <a:ea typeface="Verdana"/>
              <a:cs typeface="Verdana"/>
              <a:sym typeface="Verdana"/>
            </a:endParaRPr>
          </a:p>
          <a:p>
            <a:pPr marL="914400" marR="0" lvl="1" indent="-381000" algn="l" rtl="0">
              <a:lnSpc>
                <a:spcPct val="80000"/>
              </a:lnSpc>
              <a:spcBef>
                <a:spcPts val="0"/>
              </a:spcBef>
              <a:spcAft>
                <a:spcPts val="0"/>
              </a:spcAft>
              <a:buClr>
                <a:schemeClr val="dk1"/>
              </a:buClr>
              <a:buSzPts val="2400"/>
              <a:buFont typeface="Verdana"/>
              <a:buChar char="○"/>
            </a:pPr>
            <a:r>
              <a:rPr lang="en-US" sz="2400" b="0" i="0" u="sng" strike="noStrike" cap="none">
                <a:solidFill>
                  <a:schemeClr val="hlink"/>
                </a:solidFill>
                <a:latin typeface="Verdana"/>
                <a:ea typeface="Verdana"/>
                <a:cs typeface="Verdana"/>
                <a:sym typeface="Verdana"/>
                <a:hlinkClick r:id="rId3"/>
              </a:rPr>
              <a:t>§ 22.1-272.1</a:t>
            </a:r>
            <a:endParaRPr sz="2400" b="0" i="0" u="none" strike="noStrike" cap="none">
              <a:solidFill>
                <a:schemeClr val="dk1"/>
              </a:solidFill>
              <a:latin typeface="Verdana"/>
              <a:ea typeface="Verdana"/>
              <a:cs typeface="Verdana"/>
              <a:sym typeface="Verdana"/>
            </a:endParaRPr>
          </a:p>
          <a:p>
            <a:pPr marL="914400" marR="0" lvl="1" indent="-381000" algn="l" rtl="0">
              <a:lnSpc>
                <a:spcPct val="80000"/>
              </a:lnSpc>
              <a:spcBef>
                <a:spcPts val="0"/>
              </a:spcBef>
              <a:spcAft>
                <a:spcPts val="0"/>
              </a:spcAft>
              <a:buClr>
                <a:schemeClr val="dk1"/>
              </a:buClr>
              <a:buSzPts val="2400"/>
              <a:buFont typeface="Verdana"/>
              <a:buChar char="○"/>
            </a:pPr>
            <a:r>
              <a:rPr lang="en-US" sz="2400" b="0" i="0" u="sng" strike="noStrike" cap="none">
                <a:solidFill>
                  <a:schemeClr val="hlink"/>
                </a:solidFill>
                <a:latin typeface="Verdana"/>
                <a:ea typeface="Verdana"/>
                <a:cs typeface="Verdana"/>
                <a:sym typeface="Verdana"/>
                <a:hlinkClick r:id="rId4"/>
              </a:rPr>
              <a:t>§ 22.1-79.4</a:t>
            </a:r>
            <a:endParaRPr sz="2400" b="0" i="0" u="none" strike="noStrike" cap="none">
              <a:solidFill>
                <a:schemeClr val="dk1"/>
              </a:solidFill>
              <a:latin typeface="Verdana"/>
              <a:ea typeface="Verdana"/>
              <a:cs typeface="Verdana"/>
              <a:sym typeface="Verdana"/>
            </a:endParaRPr>
          </a:p>
          <a:p>
            <a:pPr marL="914400" marR="0" lvl="1" indent="-381000" algn="l" rtl="0">
              <a:lnSpc>
                <a:spcPct val="80000"/>
              </a:lnSpc>
              <a:spcBef>
                <a:spcPts val="0"/>
              </a:spcBef>
              <a:spcAft>
                <a:spcPts val="0"/>
              </a:spcAft>
              <a:buClr>
                <a:schemeClr val="dk1"/>
              </a:buClr>
              <a:buSzPts val="2400"/>
              <a:buFont typeface="Verdana"/>
              <a:buChar char="○"/>
            </a:pPr>
            <a:r>
              <a:rPr lang="en-US" sz="2400" b="0" i="0" u="sng" strike="noStrike" cap="none">
                <a:solidFill>
                  <a:schemeClr val="hlink"/>
                </a:solidFill>
                <a:latin typeface="Verdana"/>
                <a:ea typeface="Verdana"/>
                <a:cs typeface="Verdana"/>
                <a:sym typeface="Verdana"/>
                <a:hlinkClick r:id="rId5"/>
              </a:rPr>
              <a:t>§ 63.2-1509</a:t>
            </a:r>
            <a:endParaRPr sz="2400" b="0" i="0" u="none" strike="noStrike" cap="none">
              <a:solidFill>
                <a:schemeClr val="dk1"/>
              </a:solidFill>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139"/>
        <p:cNvGrpSpPr/>
        <p:nvPr/>
      </p:nvGrpSpPr>
      <p:grpSpPr>
        <a:xfrm>
          <a:off x="0" y="0"/>
          <a:ext cx="0" cy="0"/>
          <a:chOff x="0" y="0"/>
          <a:chExt cx="0" cy="0"/>
        </a:xfrm>
      </p:grpSpPr>
      <p:sp>
        <p:nvSpPr>
          <p:cNvPr id="140" name="Google Shape;140;g2b7087f4a67_0_18"/>
          <p:cNvSpPr txBox="1">
            <a:spLocks noGrp="1"/>
          </p:cNvSpPr>
          <p:nvPr>
            <p:ph type="title"/>
          </p:nvPr>
        </p:nvSpPr>
        <p:spPr>
          <a:xfrm>
            <a:off x="628650" y="365125"/>
            <a:ext cx="7886700" cy="1325700"/>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000"/>
              <a:buNone/>
            </a:pPr>
            <a:r>
              <a:rPr lang="en-US"/>
              <a:t>Hidden Slide #3</a:t>
            </a:r>
            <a:endParaRPr/>
          </a:p>
        </p:txBody>
      </p:sp>
      <p:sp>
        <p:nvSpPr>
          <p:cNvPr id="141" name="Google Shape;141;g2b7087f4a67_0_18"/>
          <p:cNvSpPr txBox="1"/>
          <p:nvPr/>
        </p:nvSpPr>
        <p:spPr>
          <a:xfrm>
            <a:off x="628650" y="1847425"/>
            <a:ext cx="8319900" cy="4507500"/>
          </a:xfrm>
          <a:prstGeom prst="rect">
            <a:avLst/>
          </a:prstGeom>
          <a:noFill/>
          <a:ln>
            <a:noFill/>
          </a:ln>
        </p:spPr>
        <p:txBody>
          <a:bodyPr spcFirstLastPara="1" wrap="square" lIns="91425" tIns="91425" rIns="91425" bIns="91425" anchor="t" anchorCtr="0">
            <a:spAutoFit/>
          </a:bodyPr>
          <a:lstStyle/>
          <a:p>
            <a:pPr marL="63500" marR="0" lvl="0" indent="0" algn="l" rtl="0">
              <a:lnSpc>
                <a:spcPct val="115000"/>
              </a:lnSpc>
              <a:spcBef>
                <a:spcPts val="0"/>
              </a:spcBef>
              <a:spcAft>
                <a:spcPts val="0"/>
              </a:spcAft>
              <a:buClr>
                <a:srgbClr val="000000"/>
              </a:buClr>
              <a:buSzPts val="2700"/>
              <a:buFont typeface="Arial"/>
              <a:buNone/>
            </a:pPr>
            <a:r>
              <a:rPr lang="en-US" sz="2700" b="0" i="0" u="none" strike="noStrike" cap="none">
                <a:solidFill>
                  <a:schemeClr val="dk1"/>
                </a:solidFill>
                <a:latin typeface="Verdana"/>
                <a:ea typeface="Verdana"/>
                <a:cs typeface="Verdana"/>
                <a:sym typeface="Verdana"/>
              </a:rPr>
              <a:t>Supplies needed</a:t>
            </a:r>
            <a:endParaRPr sz="2700" b="0" i="0" u="none" strike="noStrike" cap="none">
              <a:solidFill>
                <a:schemeClr val="dk1"/>
              </a:solidFill>
              <a:latin typeface="Verdana"/>
              <a:ea typeface="Verdana"/>
              <a:cs typeface="Verdana"/>
              <a:sym typeface="Verdana"/>
            </a:endParaRPr>
          </a:p>
          <a:p>
            <a:pPr marL="12700" marR="0" lvl="0" indent="0" algn="l" rtl="0">
              <a:lnSpc>
                <a:spcPct val="115000"/>
              </a:lnSpc>
              <a:spcBef>
                <a:spcPts val="600"/>
              </a:spcBef>
              <a:spcAft>
                <a:spcPts val="0"/>
              </a:spcAft>
              <a:buClr>
                <a:srgbClr val="000000"/>
              </a:buClr>
              <a:buSzPts val="2900"/>
              <a:buFont typeface="Arial"/>
              <a:buNone/>
            </a:pPr>
            <a:r>
              <a:rPr lang="en-US" sz="2900" b="0" i="0" u="none" strike="noStrike" cap="none">
                <a:solidFill>
                  <a:schemeClr val="dk1"/>
                </a:solidFill>
                <a:latin typeface="Arial"/>
                <a:ea typeface="Arial"/>
                <a:cs typeface="Arial"/>
                <a:sym typeface="Arial"/>
              </a:rPr>
              <a:t>●</a:t>
            </a:r>
            <a:r>
              <a:rPr lang="en-US" sz="2700" b="0" i="0" u="none" strike="noStrike" cap="none">
                <a:solidFill>
                  <a:schemeClr val="dk1"/>
                </a:solidFill>
                <a:latin typeface="Verdana"/>
                <a:ea typeface="Verdana"/>
                <a:cs typeface="Verdana"/>
                <a:sym typeface="Verdana"/>
              </a:rPr>
              <a:t>Web access for presenter and participants</a:t>
            </a:r>
            <a:endParaRPr sz="2700" b="0" i="0" u="none" strike="noStrike" cap="none">
              <a:solidFill>
                <a:schemeClr val="dk1"/>
              </a:solidFill>
              <a:latin typeface="Verdana"/>
              <a:ea typeface="Verdana"/>
              <a:cs typeface="Verdana"/>
              <a:sym typeface="Verdana"/>
            </a:endParaRPr>
          </a:p>
          <a:p>
            <a:pPr marL="12700" marR="0" lvl="0" indent="0" algn="l" rtl="0">
              <a:lnSpc>
                <a:spcPct val="115000"/>
              </a:lnSpc>
              <a:spcBef>
                <a:spcPts val="600"/>
              </a:spcBef>
              <a:spcAft>
                <a:spcPts val="0"/>
              </a:spcAft>
              <a:buClr>
                <a:srgbClr val="000000"/>
              </a:buClr>
              <a:buSzPts val="2900"/>
              <a:buFont typeface="Arial"/>
              <a:buNone/>
            </a:pPr>
            <a:r>
              <a:rPr lang="en-US" sz="2900" b="0" i="0" u="none" strike="noStrike" cap="none">
                <a:solidFill>
                  <a:schemeClr val="dk1"/>
                </a:solidFill>
                <a:latin typeface="Arial"/>
                <a:ea typeface="Arial"/>
                <a:cs typeface="Arial"/>
                <a:sym typeface="Arial"/>
              </a:rPr>
              <a:t>●</a:t>
            </a:r>
            <a:r>
              <a:rPr lang="en-US" sz="2700" b="0" i="0" u="none" strike="noStrike" cap="none">
                <a:solidFill>
                  <a:schemeClr val="dk1"/>
                </a:solidFill>
                <a:latin typeface="Verdana"/>
                <a:ea typeface="Verdana"/>
                <a:cs typeface="Verdana"/>
                <a:sym typeface="Verdana"/>
              </a:rPr>
              <a:t>Access to videos (through WIFI if available, but download to flash drive as a back-up)</a:t>
            </a:r>
            <a:endParaRPr sz="2700" b="0" i="0" u="none" strike="noStrike" cap="none">
              <a:solidFill>
                <a:schemeClr val="dk1"/>
              </a:solidFill>
              <a:latin typeface="Verdana"/>
              <a:ea typeface="Verdana"/>
              <a:cs typeface="Verdana"/>
              <a:sym typeface="Verdana"/>
            </a:endParaRPr>
          </a:p>
          <a:p>
            <a:pPr marL="12700" marR="0" lvl="0" indent="0" algn="l" rtl="0">
              <a:lnSpc>
                <a:spcPct val="115000"/>
              </a:lnSpc>
              <a:spcBef>
                <a:spcPts val="600"/>
              </a:spcBef>
              <a:spcAft>
                <a:spcPts val="0"/>
              </a:spcAft>
              <a:buClr>
                <a:srgbClr val="000000"/>
              </a:buClr>
              <a:buSzPts val="2900"/>
              <a:buFont typeface="Arial"/>
              <a:buNone/>
            </a:pPr>
            <a:r>
              <a:rPr lang="en-US" sz="2900" b="0" i="0" u="none" strike="noStrike" cap="none">
                <a:solidFill>
                  <a:schemeClr val="dk1"/>
                </a:solidFill>
                <a:latin typeface="Arial"/>
                <a:ea typeface="Arial"/>
                <a:cs typeface="Arial"/>
                <a:sym typeface="Arial"/>
              </a:rPr>
              <a:t>●</a:t>
            </a:r>
            <a:r>
              <a:rPr lang="en-US" sz="2700" b="0" i="0" u="none" strike="noStrike" cap="none">
                <a:solidFill>
                  <a:schemeClr val="dk1"/>
                </a:solidFill>
                <a:latin typeface="Verdana"/>
                <a:ea typeface="Verdana"/>
                <a:cs typeface="Verdana"/>
                <a:sym typeface="Verdana"/>
              </a:rPr>
              <a:t>Chart paper (for group discussion)</a:t>
            </a:r>
            <a:endParaRPr sz="2700" b="0" i="0" u="none" strike="noStrike" cap="none">
              <a:solidFill>
                <a:schemeClr val="dk1"/>
              </a:solidFill>
              <a:latin typeface="Verdana"/>
              <a:ea typeface="Verdana"/>
              <a:cs typeface="Verdana"/>
              <a:sym typeface="Verdana"/>
            </a:endParaRPr>
          </a:p>
          <a:p>
            <a:pPr marL="12700" marR="0" lvl="0" indent="0" algn="l" rtl="0">
              <a:lnSpc>
                <a:spcPct val="115000"/>
              </a:lnSpc>
              <a:spcBef>
                <a:spcPts val="600"/>
              </a:spcBef>
              <a:spcAft>
                <a:spcPts val="0"/>
              </a:spcAft>
              <a:buClr>
                <a:srgbClr val="000000"/>
              </a:buClr>
              <a:buSzPts val="2900"/>
              <a:buFont typeface="Arial"/>
              <a:buNone/>
            </a:pPr>
            <a:r>
              <a:rPr lang="en-US" sz="2900" b="0" i="0" u="none" strike="noStrike" cap="none">
                <a:solidFill>
                  <a:schemeClr val="dk1"/>
                </a:solidFill>
                <a:latin typeface="Arial"/>
                <a:ea typeface="Arial"/>
                <a:cs typeface="Arial"/>
                <a:sym typeface="Arial"/>
              </a:rPr>
              <a:t>●</a:t>
            </a:r>
            <a:r>
              <a:rPr lang="en-US" sz="2700" b="0" i="0" u="none" strike="noStrike" cap="none">
                <a:solidFill>
                  <a:schemeClr val="dk1"/>
                </a:solidFill>
                <a:latin typeface="Verdana"/>
                <a:ea typeface="Verdana"/>
                <a:cs typeface="Verdana"/>
                <a:sym typeface="Verdana"/>
              </a:rPr>
              <a:t>Markers (for group discussion and activities)</a:t>
            </a:r>
            <a:endParaRPr sz="2700" b="0" i="0" u="none" strike="noStrike" cap="none">
              <a:solidFill>
                <a:schemeClr val="dk1"/>
              </a:solidFill>
              <a:latin typeface="Verdana"/>
              <a:ea typeface="Verdana"/>
              <a:cs typeface="Verdana"/>
              <a:sym typeface="Verdana"/>
            </a:endParaRPr>
          </a:p>
          <a:p>
            <a:pPr marL="12700" marR="0" lvl="0" indent="0" algn="l" rtl="0">
              <a:lnSpc>
                <a:spcPct val="115000"/>
              </a:lnSpc>
              <a:spcBef>
                <a:spcPts val="600"/>
              </a:spcBef>
              <a:spcAft>
                <a:spcPts val="600"/>
              </a:spcAft>
              <a:buClr>
                <a:srgbClr val="000000"/>
              </a:buClr>
              <a:buSzPts val="2900"/>
              <a:buFont typeface="Arial"/>
              <a:buNone/>
            </a:pPr>
            <a:r>
              <a:rPr lang="en-US" sz="2900" b="0" i="0" u="none" strike="noStrike" cap="none">
                <a:solidFill>
                  <a:schemeClr val="dk1"/>
                </a:solidFill>
                <a:latin typeface="Arial"/>
                <a:ea typeface="Arial"/>
                <a:cs typeface="Arial"/>
                <a:sym typeface="Arial"/>
              </a:rPr>
              <a:t>●</a:t>
            </a:r>
            <a:r>
              <a:rPr lang="en-US" sz="2700" b="0" i="0" u="none" strike="noStrike" cap="none">
                <a:solidFill>
                  <a:schemeClr val="dk1"/>
                </a:solidFill>
                <a:latin typeface="Verdana"/>
                <a:ea typeface="Verdana"/>
                <a:cs typeface="Verdana"/>
                <a:sym typeface="Verdana"/>
              </a:rPr>
              <a:t>Post-it-Notes (for group discussion and activities)</a:t>
            </a:r>
            <a:endParaRPr sz="2700" b="0" i="0" u="none" strike="noStrike" cap="none">
              <a:solidFill>
                <a:schemeClr val="dk1"/>
              </a:solidFill>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146"/>
        <p:cNvGrpSpPr/>
        <p:nvPr/>
      </p:nvGrpSpPr>
      <p:grpSpPr>
        <a:xfrm>
          <a:off x="0" y="0"/>
          <a:ext cx="0" cy="0"/>
          <a:chOff x="0" y="0"/>
          <a:chExt cx="0" cy="0"/>
        </a:xfrm>
      </p:grpSpPr>
      <p:sp>
        <p:nvSpPr>
          <p:cNvPr id="147" name="Google Shape;147;g2b7087f4a67_0_23"/>
          <p:cNvSpPr txBox="1">
            <a:spLocks noGrp="1"/>
          </p:cNvSpPr>
          <p:nvPr>
            <p:ph type="title"/>
          </p:nvPr>
        </p:nvSpPr>
        <p:spPr>
          <a:xfrm>
            <a:off x="628650" y="365125"/>
            <a:ext cx="7886700" cy="1325700"/>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000"/>
              <a:buNone/>
            </a:pPr>
            <a:r>
              <a:rPr lang="en-US"/>
              <a:t>Hidden Slide #4</a:t>
            </a:r>
            <a:endParaRPr/>
          </a:p>
        </p:txBody>
      </p:sp>
      <p:sp>
        <p:nvSpPr>
          <p:cNvPr id="148" name="Google Shape;148;g2b7087f4a67_0_23"/>
          <p:cNvSpPr txBox="1"/>
          <p:nvPr/>
        </p:nvSpPr>
        <p:spPr>
          <a:xfrm>
            <a:off x="628650" y="2897375"/>
            <a:ext cx="7655400" cy="615600"/>
          </a:xfrm>
          <a:prstGeom prst="rect">
            <a:avLst/>
          </a:prstGeom>
          <a:noFill/>
          <a:ln>
            <a:noFill/>
          </a:ln>
        </p:spPr>
        <p:txBody>
          <a:bodyPr spcFirstLastPara="1" wrap="square" lIns="91425" tIns="91425" rIns="91425" bIns="91425" anchor="t" anchorCtr="0">
            <a:spAutoFit/>
          </a:bodyPr>
          <a:lstStyle/>
          <a:p>
            <a:pPr marL="457200" marR="0" lvl="0" indent="-406400" algn="l" rtl="0">
              <a:lnSpc>
                <a:spcPct val="100000"/>
              </a:lnSpc>
              <a:spcBef>
                <a:spcPts val="0"/>
              </a:spcBef>
              <a:spcAft>
                <a:spcPts val="0"/>
              </a:spcAft>
              <a:buClr>
                <a:schemeClr val="dk1"/>
              </a:buClr>
              <a:buSzPts val="2800"/>
              <a:buFont typeface="Calibri"/>
              <a:buChar char="●"/>
            </a:pPr>
            <a:r>
              <a:rPr lang="en-US" sz="2800" b="0" i="0" u="none" strike="noStrike" cap="none">
                <a:solidFill>
                  <a:schemeClr val="dk1"/>
                </a:solidFill>
                <a:latin typeface="Calibri"/>
                <a:ea typeface="Calibri"/>
                <a:cs typeface="Calibri"/>
                <a:sym typeface="Calibri"/>
              </a:rPr>
              <a:t>Extended Resources and Infographic provided</a:t>
            </a: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
          <p:cNvSpPr txBox="1">
            <a:spLocks noGrp="1"/>
          </p:cNvSpPr>
          <p:nvPr>
            <p:ph type="ctrTitle"/>
          </p:nvPr>
        </p:nvSpPr>
        <p:spPr>
          <a:xfrm>
            <a:off x="953254" y="3671154"/>
            <a:ext cx="7240500" cy="1470000"/>
          </a:xfrm>
          <a:prstGeom prst="rect">
            <a:avLst/>
          </a:prstGeom>
          <a:solidFill>
            <a:schemeClr val="lt1">
              <a:alpha val="67058"/>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5400"/>
              <a:buFont typeface="Verdana"/>
              <a:buNone/>
            </a:pPr>
            <a:r>
              <a:rPr lang="en-US"/>
              <a:t>Request for Assistance</a:t>
            </a:r>
            <a:endParaRPr/>
          </a:p>
        </p:txBody>
      </p:sp>
      <p:sp>
        <p:nvSpPr>
          <p:cNvPr id="154" name="Google Shape;154;p1"/>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rmAutofit fontScale="92500"/>
          </a:bodyPr>
          <a:lstStyle/>
          <a:p>
            <a:pPr marL="0" lvl="0" indent="0" algn="ctr" rtl="0">
              <a:lnSpc>
                <a:spcPct val="100000"/>
              </a:lnSpc>
              <a:spcBef>
                <a:spcPts val="0"/>
              </a:spcBef>
              <a:spcAft>
                <a:spcPts val="0"/>
              </a:spcAft>
              <a:buClr>
                <a:srgbClr val="888888"/>
              </a:buClr>
              <a:buSzPts val="3200"/>
              <a:buNone/>
            </a:pPr>
            <a:r>
              <a:rPr lang="en-US" b="1"/>
              <a:t>Responding and Taking Action</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2b16f56ffd0_0_243"/>
          <p:cNvSpPr txBox="1">
            <a:spLocks noGrp="1"/>
          </p:cNvSpPr>
          <p:nvPr>
            <p:ph type="body" idx="4294967295"/>
          </p:nvPr>
        </p:nvSpPr>
        <p:spPr>
          <a:xfrm>
            <a:off x="457200" y="1611825"/>
            <a:ext cx="8229600" cy="41514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2800"/>
              <a:buNone/>
            </a:pPr>
            <a:endParaRPr sz="3000">
              <a:latin typeface="Verdana"/>
              <a:ea typeface="Verdana"/>
              <a:cs typeface="Verdana"/>
              <a:sym typeface="Verdana"/>
            </a:endParaRPr>
          </a:p>
          <a:p>
            <a:pPr marL="457200" lvl="0" indent="-419100" algn="l" rtl="0">
              <a:lnSpc>
                <a:spcPct val="80000"/>
              </a:lnSpc>
              <a:spcBef>
                <a:spcPts val="0"/>
              </a:spcBef>
              <a:spcAft>
                <a:spcPts val="0"/>
              </a:spcAft>
              <a:buSzPts val="3000"/>
              <a:buFont typeface="Verdana"/>
              <a:buChar char="•"/>
            </a:pPr>
            <a:r>
              <a:rPr lang="en-US" sz="3000">
                <a:latin typeface="Verdana"/>
                <a:ea typeface="Verdana"/>
                <a:cs typeface="Verdana"/>
                <a:sym typeface="Verdana"/>
              </a:rPr>
              <a:t>Review and apply policies and procedures in responding to a child/youth’s disclosure of trauma</a:t>
            </a:r>
            <a:endParaRPr sz="3000">
              <a:latin typeface="Verdana"/>
              <a:ea typeface="Verdana"/>
              <a:cs typeface="Verdana"/>
              <a:sym typeface="Verdana"/>
            </a:endParaRPr>
          </a:p>
          <a:p>
            <a:pPr marL="457200" lvl="0" indent="0" algn="l" rtl="0">
              <a:lnSpc>
                <a:spcPct val="80000"/>
              </a:lnSpc>
              <a:spcBef>
                <a:spcPts val="0"/>
              </a:spcBef>
              <a:spcAft>
                <a:spcPts val="0"/>
              </a:spcAft>
              <a:buSzPts val="2800"/>
              <a:buNone/>
            </a:pPr>
            <a:endParaRPr sz="3000">
              <a:latin typeface="Verdana"/>
              <a:ea typeface="Verdana"/>
              <a:cs typeface="Verdana"/>
              <a:sym typeface="Verdana"/>
            </a:endParaRPr>
          </a:p>
          <a:p>
            <a:pPr marL="457200" lvl="0" indent="-419100" algn="l" rtl="0">
              <a:lnSpc>
                <a:spcPct val="80000"/>
              </a:lnSpc>
              <a:spcBef>
                <a:spcPts val="0"/>
              </a:spcBef>
              <a:spcAft>
                <a:spcPts val="0"/>
              </a:spcAft>
              <a:buSzPts val="3000"/>
              <a:buFont typeface="Verdana"/>
              <a:buChar char="•"/>
            </a:pPr>
            <a:r>
              <a:rPr lang="en-US" sz="3000">
                <a:latin typeface="Verdana"/>
                <a:ea typeface="Verdana"/>
                <a:cs typeface="Verdana"/>
                <a:sym typeface="Verdana"/>
              </a:rPr>
              <a:t>Review best practices on how to respond to a child or youth when they disclose trauma in the classroom</a:t>
            </a:r>
            <a:endParaRPr sz="3000">
              <a:latin typeface="Verdana"/>
              <a:ea typeface="Verdana"/>
              <a:cs typeface="Verdana"/>
              <a:sym typeface="Verdana"/>
            </a:endParaRPr>
          </a:p>
          <a:p>
            <a:pPr marL="457200" lvl="0" indent="0" algn="l" rtl="0">
              <a:lnSpc>
                <a:spcPct val="80000"/>
              </a:lnSpc>
              <a:spcBef>
                <a:spcPts val="0"/>
              </a:spcBef>
              <a:spcAft>
                <a:spcPts val="0"/>
              </a:spcAft>
              <a:buSzPts val="2800"/>
              <a:buNone/>
            </a:pPr>
            <a:endParaRPr sz="3000">
              <a:latin typeface="Verdana"/>
              <a:ea typeface="Verdana"/>
              <a:cs typeface="Verdana"/>
              <a:sym typeface="Verdana"/>
            </a:endParaRPr>
          </a:p>
          <a:p>
            <a:pPr marL="457200" lvl="0" indent="-419100" algn="l" rtl="0">
              <a:lnSpc>
                <a:spcPct val="80000"/>
              </a:lnSpc>
              <a:spcBef>
                <a:spcPts val="0"/>
              </a:spcBef>
              <a:spcAft>
                <a:spcPts val="0"/>
              </a:spcAft>
              <a:buSzPts val="3000"/>
              <a:buFont typeface="Verdana"/>
              <a:buChar char="•"/>
            </a:pPr>
            <a:r>
              <a:rPr lang="en-US" sz="3000">
                <a:latin typeface="Verdana"/>
                <a:ea typeface="Verdana"/>
                <a:cs typeface="Verdana"/>
                <a:sym typeface="Verdana"/>
              </a:rPr>
              <a:t>Review resources available for deeper understanding and application</a:t>
            </a:r>
            <a:endParaRPr sz="3000">
              <a:latin typeface="Verdana"/>
              <a:ea typeface="Verdana"/>
              <a:cs typeface="Verdana"/>
              <a:sym typeface="Verdana"/>
            </a:endParaRPr>
          </a:p>
          <a:p>
            <a:pPr marL="0" lvl="0" indent="0" algn="ctr" rtl="0">
              <a:lnSpc>
                <a:spcPct val="80000"/>
              </a:lnSpc>
              <a:spcBef>
                <a:spcPts val="0"/>
              </a:spcBef>
              <a:spcAft>
                <a:spcPts val="0"/>
              </a:spcAft>
              <a:buClr>
                <a:schemeClr val="dk1"/>
              </a:buClr>
              <a:buSzPts val="1018"/>
              <a:buNone/>
            </a:pPr>
            <a:endParaRPr sz="2512" b="1">
              <a:latin typeface="Verdana"/>
              <a:ea typeface="Verdana"/>
              <a:cs typeface="Verdana"/>
              <a:sym typeface="Verdana"/>
            </a:endParaRPr>
          </a:p>
          <a:p>
            <a:pPr marL="457200" lvl="0" indent="0" algn="l" rtl="0">
              <a:lnSpc>
                <a:spcPct val="80000"/>
              </a:lnSpc>
              <a:spcBef>
                <a:spcPts val="0"/>
              </a:spcBef>
              <a:spcAft>
                <a:spcPts val="0"/>
              </a:spcAft>
              <a:buSzPts val="2800"/>
              <a:buNone/>
            </a:pPr>
            <a:endParaRPr sz="2512" b="1">
              <a:latin typeface="Verdana"/>
              <a:ea typeface="Verdana"/>
              <a:cs typeface="Verdana"/>
              <a:sym typeface="Verdana"/>
            </a:endParaRPr>
          </a:p>
          <a:p>
            <a:pPr marL="0" lvl="0" indent="0" algn="l" rtl="0">
              <a:lnSpc>
                <a:spcPct val="80000"/>
              </a:lnSpc>
              <a:spcBef>
                <a:spcPts val="0"/>
              </a:spcBef>
              <a:spcAft>
                <a:spcPts val="0"/>
              </a:spcAft>
              <a:buClr>
                <a:schemeClr val="dk1"/>
              </a:buClr>
              <a:buSzPts val="1018"/>
              <a:buNone/>
            </a:pPr>
            <a:endParaRPr sz="2512" b="1">
              <a:latin typeface="Verdana"/>
              <a:ea typeface="Verdana"/>
              <a:cs typeface="Verdana"/>
              <a:sym typeface="Verdana"/>
            </a:endParaRPr>
          </a:p>
        </p:txBody>
      </p:sp>
      <p:sp>
        <p:nvSpPr>
          <p:cNvPr id="160" name="Google Shape;160;g2b16f56ffd0_0_243"/>
          <p:cNvSpPr txBox="1">
            <a:spLocks noGrp="1"/>
          </p:cNvSpPr>
          <p:nvPr>
            <p:ph type="title"/>
          </p:nvPr>
        </p:nvSpPr>
        <p:spPr>
          <a:xfrm>
            <a:off x="628650" y="206575"/>
            <a:ext cx="7886700" cy="1325700"/>
          </a:xfrm>
          <a:prstGeom prst="rect">
            <a:avLst/>
          </a:prstGeom>
          <a:solidFill>
            <a:srgbClr val="003369"/>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000"/>
              <a:buFont typeface="Verdana"/>
              <a:buNone/>
            </a:pPr>
            <a:r>
              <a:rPr lang="en-US"/>
              <a:t>What we will know and do</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2b16f56ffd0_0_248"/>
          <p:cNvSpPr txBox="1">
            <a:spLocks noGrp="1"/>
          </p:cNvSpPr>
          <p:nvPr>
            <p:ph type="title"/>
          </p:nvPr>
        </p:nvSpPr>
        <p:spPr>
          <a:xfrm>
            <a:off x="628650" y="206575"/>
            <a:ext cx="7886700" cy="1325700"/>
          </a:xfrm>
          <a:prstGeom prst="rect">
            <a:avLst/>
          </a:prstGeom>
          <a:solidFill>
            <a:srgbClr val="003369"/>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000"/>
              <a:buFont typeface="Verdana"/>
              <a:buNone/>
            </a:pPr>
            <a:r>
              <a:rPr lang="en-US"/>
              <a:t>School Division </a:t>
            </a:r>
            <a:endParaRPr/>
          </a:p>
          <a:p>
            <a:pPr marL="0" lvl="0" indent="0" algn="ctr" rtl="0">
              <a:lnSpc>
                <a:spcPct val="90000"/>
              </a:lnSpc>
              <a:spcBef>
                <a:spcPts val="0"/>
              </a:spcBef>
              <a:spcAft>
                <a:spcPts val="0"/>
              </a:spcAft>
              <a:buClr>
                <a:schemeClr val="lt1"/>
              </a:buClr>
              <a:buSzPts val="4000"/>
              <a:buFont typeface="Verdana"/>
              <a:buNone/>
            </a:pPr>
            <a:r>
              <a:rPr lang="en-US"/>
              <a:t>Procedures and Policies</a:t>
            </a:r>
            <a:endParaRPr/>
          </a:p>
        </p:txBody>
      </p:sp>
      <p:sp>
        <p:nvSpPr>
          <p:cNvPr id="166" name="Google Shape;166;g2b16f56ffd0_0_248"/>
          <p:cNvSpPr txBox="1"/>
          <p:nvPr/>
        </p:nvSpPr>
        <p:spPr>
          <a:xfrm>
            <a:off x="628650" y="1931625"/>
            <a:ext cx="7886700" cy="3793800"/>
          </a:xfrm>
          <a:prstGeom prst="rect">
            <a:avLst/>
          </a:prstGeom>
          <a:noFill/>
          <a:ln>
            <a:noFill/>
          </a:ln>
        </p:spPr>
        <p:txBody>
          <a:bodyPr spcFirstLastPara="1" wrap="square" lIns="91425" tIns="91425" rIns="91425" bIns="91425" anchor="t" anchorCtr="0">
            <a:noAutofit/>
          </a:bodyPr>
          <a:lstStyle/>
          <a:p>
            <a:pPr marL="457200" marR="0" lvl="0" indent="-419100" algn="l" rtl="0">
              <a:lnSpc>
                <a:spcPct val="80000"/>
              </a:lnSpc>
              <a:spcBef>
                <a:spcPts val="0"/>
              </a:spcBef>
              <a:spcAft>
                <a:spcPts val="0"/>
              </a:spcAft>
              <a:buClr>
                <a:schemeClr val="dk1"/>
              </a:buClr>
              <a:buSzPts val="3000"/>
              <a:buFont typeface="Verdana"/>
              <a:buChar char="•"/>
            </a:pPr>
            <a:r>
              <a:rPr lang="en-US" sz="3000" b="0" i="0" u="none" strike="noStrike" cap="none">
                <a:solidFill>
                  <a:schemeClr val="dk1"/>
                </a:solidFill>
                <a:latin typeface="Verdana"/>
                <a:ea typeface="Verdana"/>
                <a:cs typeface="Verdana"/>
                <a:sym typeface="Verdana"/>
              </a:rPr>
              <a:t>You are not alone. Your </a:t>
            </a:r>
            <a:r>
              <a:rPr lang="en-US" sz="3000" b="0" i="0" u="none" strike="noStrike" cap="none">
                <a:solidFill>
                  <a:schemeClr val="dk1"/>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school</a:t>
            </a:r>
            <a:r>
              <a:rPr lang="en-US" sz="3000" b="0" i="0" u="none" strike="noStrike" cap="none">
                <a:solidFill>
                  <a:schemeClr val="dk1"/>
                </a:solidFill>
                <a:latin typeface="Verdana"/>
                <a:ea typeface="Verdana"/>
                <a:cs typeface="Verdana"/>
                <a:sym typeface="Verdana"/>
              </a:rPr>
              <a:t> division has policies in place to support students.</a:t>
            </a:r>
            <a:endParaRPr sz="3000" b="0" i="0" u="none" strike="noStrike" cap="none">
              <a:solidFill>
                <a:schemeClr val="dk1"/>
              </a:solidFill>
              <a:latin typeface="Verdana"/>
              <a:ea typeface="Verdana"/>
              <a:cs typeface="Verdana"/>
              <a:sym typeface="Verdana"/>
            </a:endParaRPr>
          </a:p>
          <a:p>
            <a:pPr marL="457200" marR="0" lvl="0" indent="0" algn="l" rtl="0">
              <a:lnSpc>
                <a:spcPct val="80000"/>
              </a:lnSpc>
              <a:spcBef>
                <a:spcPts val="0"/>
              </a:spcBef>
              <a:spcAft>
                <a:spcPts val="0"/>
              </a:spcAft>
              <a:buClr>
                <a:srgbClr val="000000"/>
              </a:buClr>
              <a:buSzPts val="3000"/>
              <a:buFont typeface="Arial"/>
              <a:buNone/>
            </a:pPr>
            <a:endParaRPr sz="3000" b="0" i="0" u="none" strike="noStrike" cap="none">
              <a:solidFill>
                <a:schemeClr val="dk1"/>
              </a:solidFill>
              <a:latin typeface="Verdana"/>
              <a:ea typeface="Verdana"/>
              <a:cs typeface="Verdana"/>
              <a:sym typeface="Verdana"/>
            </a:endParaRPr>
          </a:p>
          <a:p>
            <a:pPr marL="457200" marR="0" lvl="0" indent="-419100" algn="l" rtl="0">
              <a:lnSpc>
                <a:spcPct val="80000"/>
              </a:lnSpc>
              <a:spcBef>
                <a:spcPts val="0"/>
              </a:spcBef>
              <a:spcAft>
                <a:spcPts val="0"/>
              </a:spcAft>
              <a:buClr>
                <a:schemeClr val="dk1"/>
              </a:buClr>
              <a:buSzPts val="3000"/>
              <a:buFont typeface="Verdana"/>
              <a:buChar char="•"/>
            </a:pPr>
            <a:r>
              <a:rPr lang="en-US" sz="3000" b="0" i="0" u="none" strike="noStrike" cap="none">
                <a:solidFill>
                  <a:schemeClr val="dk1"/>
                </a:solidFill>
                <a:latin typeface="Verdana"/>
                <a:ea typeface="Verdana"/>
                <a:cs typeface="Verdana"/>
                <a:sym typeface="Verdana"/>
              </a:rPr>
              <a:t>The following slides will share the VDOE’s model guidelines, but please get to know your support staff, read your division’s policies, and ask your administrator what supports and procedures are available to </a:t>
            </a:r>
            <a:r>
              <a:rPr lang="en-US" sz="3000" b="0" i="0" u="none" strike="noStrike" cap="none">
                <a:solidFill>
                  <a:schemeClr val="dk1"/>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you</a:t>
            </a:r>
            <a:r>
              <a:rPr lang="en-US" sz="3000" b="0" i="0" u="none" strike="noStrike" cap="none">
                <a:solidFill>
                  <a:schemeClr val="dk1"/>
                </a:solidFill>
                <a:latin typeface="Verdana"/>
                <a:ea typeface="Verdana"/>
                <a:cs typeface="Verdana"/>
                <a:sym typeface="Verdana"/>
              </a:rPr>
              <a:t> and your students.</a:t>
            </a:r>
            <a:endParaRPr sz="3000" b="0" i="0" u="none" strike="noStrike" cap="none">
              <a:solidFill>
                <a:schemeClr val="dk1"/>
              </a:solidFill>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2b16f56ffd0_0_253"/>
          <p:cNvSpPr txBox="1">
            <a:spLocks noGrp="1"/>
          </p:cNvSpPr>
          <p:nvPr>
            <p:ph type="title"/>
          </p:nvPr>
        </p:nvSpPr>
        <p:spPr>
          <a:xfrm>
            <a:off x="628650" y="206575"/>
            <a:ext cx="7886700" cy="1325700"/>
          </a:xfrm>
          <a:prstGeom prst="rect">
            <a:avLst/>
          </a:prstGeom>
          <a:solidFill>
            <a:srgbClr val="003369"/>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000"/>
              <a:buFont typeface="Verdana"/>
              <a:buNone/>
            </a:pPr>
            <a:r>
              <a:rPr lang="en-US"/>
              <a:t>School Division </a:t>
            </a:r>
            <a:endParaRPr/>
          </a:p>
          <a:p>
            <a:pPr marL="0" lvl="0" indent="0" algn="ctr" rtl="0">
              <a:lnSpc>
                <a:spcPct val="90000"/>
              </a:lnSpc>
              <a:spcBef>
                <a:spcPts val="0"/>
              </a:spcBef>
              <a:spcAft>
                <a:spcPts val="0"/>
              </a:spcAft>
              <a:buClr>
                <a:schemeClr val="lt1"/>
              </a:buClr>
              <a:buSzPts val="4000"/>
              <a:buFont typeface="Verdana"/>
              <a:buNone/>
            </a:pPr>
            <a:r>
              <a:rPr lang="en-US"/>
              <a:t>Procedures and Policies</a:t>
            </a:r>
            <a:endParaRPr/>
          </a:p>
        </p:txBody>
      </p:sp>
      <p:sp>
        <p:nvSpPr>
          <p:cNvPr id="172" name="Google Shape;172;g2b16f56ffd0_0_253"/>
          <p:cNvSpPr txBox="1"/>
          <p:nvPr/>
        </p:nvSpPr>
        <p:spPr>
          <a:xfrm>
            <a:off x="152875" y="1532100"/>
            <a:ext cx="8733900" cy="3793800"/>
          </a:xfrm>
          <a:prstGeom prst="rect">
            <a:avLst/>
          </a:prstGeom>
          <a:noFill/>
          <a:ln>
            <a:noFill/>
          </a:ln>
        </p:spPr>
        <p:txBody>
          <a:bodyPr spcFirstLastPara="1" wrap="square" lIns="91425" tIns="91425" rIns="91425" bIns="91425" anchor="t" anchorCtr="0">
            <a:noAutofit/>
          </a:bodyPr>
          <a:lstStyle/>
          <a:p>
            <a:pPr marL="457200" marR="0" lvl="0" indent="-419100" algn="l" rtl="0">
              <a:lnSpc>
                <a:spcPct val="80000"/>
              </a:lnSpc>
              <a:spcBef>
                <a:spcPts val="0"/>
              </a:spcBef>
              <a:spcAft>
                <a:spcPts val="0"/>
              </a:spcAft>
              <a:buClr>
                <a:schemeClr val="dk1"/>
              </a:buClr>
              <a:buSzPts val="3000"/>
              <a:buFont typeface="Verdana"/>
              <a:buChar char="•"/>
            </a:pPr>
            <a:r>
              <a:rPr lang="en-US" sz="3000" b="0" i="0" u="none" strike="noStrike" cap="none">
                <a:solidFill>
                  <a:schemeClr val="dk1"/>
                </a:solidFill>
                <a:latin typeface="Verdana"/>
                <a:ea typeface="Verdana"/>
                <a:cs typeface="Verdana"/>
                <a:sym typeface="Verdana"/>
              </a:rPr>
              <a:t>Suicide Prevention Guidelines</a:t>
            </a:r>
            <a:endParaRPr sz="3000" b="0" i="0" u="none" strike="noStrike" cap="none">
              <a:solidFill>
                <a:schemeClr val="dk1"/>
              </a:solidFill>
              <a:latin typeface="Verdana"/>
              <a:ea typeface="Verdana"/>
              <a:cs typeface="Verdana"/>
              <a:sym typeface="Verdana"/>
            </a:endParaRPr>
          </a:p>
          <a:p>
            <a:pPr marL="457200" marR="0" lvl="0" indent="0" algn="l" rtl="0">
              <a:lnSpc>
                <a:spcPct val="80000"/>
              </a:lnSpc>
              <a:spcBef>
                <a:spcPts val="0"/>
              </a:spcBef>
              <a:spcAft>
                <a:spcPts val="0"/>
              </a:spcAft>
              <a:buClr>
                <a:srgbClr val="000000"/>
              </a:buClr>
              <a:buSzPts val="3000"/>
              <a:buFont typeface="Arial"/>
              <a:buNone/>
            </a:pPr>
            <a:endParaRPr sz="3000" b="0" i="0" u="none" strike="noStrike" cap="none">
              <a:solidFill>
                <a:schemeClr val="dk1"/>
              </a:solidFill>
              <a:latin typeface="Verdana"/>
              <a:ea typeface="Verdana"/>
              <a:cs typeface="Verdana"/>
              <a:sym typeface="Verdana"/>
            </a:endParaRPr>
          </a:p>
          <a:p>
            <a:pPr marL="914400" marR="0" lvl="1" indent="-419100" algn="l" rtl="0">
              <a:lnSpc>
                <a:spcPct val="80000"/>
              </a:lnSpc>
              <a:spcBef>
                <a:spcPts val="0"/>
              </a:spcBef>
              <a:spcAft>
                <a:spcPts val="0"/>
              </a:spcAft>
              <a:buClr>
                <a:schemeClr val="dk1"/>
              </a:buClr>
              <a:buSzPts val="3000"/>
              <a:buFont typeface="Verdana"/>
              <a:buChar char="•"/>
            </a:pPr>
            <a:r>
              <a:rPr lang="en-US" sz="3000" b="0" i="0" u="sng" strike="noStrike" cap="none">
                <a:solidFill>
                  <a:schemeClr val="hlink"/>
                </a:solidFill>
                <a:latin typeface="Verdana"/>
                <a:ea typeface="Verdana"/>
                <a:cs typeface="Verdana"/>
                <a:sym typeface="Verdana"/>
                <a:hlinkClick r:id="rId3"/>
              </a:rPr>
              <a:t>§ 22.1-272.1</a:t>
            </a:r>
            <a:r>
              <a:rPr lang="en-US" sz="3000" b="0" i="0" u="none" strike="noStrike" cap="none">
                <a:solidFill>
                  <a:schemeClr val="dk1"/>
                </a:solidFill>
                <a:latin typeface="Verdana"/>
                <a:ea typeface="Verdana"/>
                <a:cs typeface="Verdana"/>
                <a:sym typeface="Verdana"/>
              </a:rPr>
              <a:t> explains the responsibilities of schools if they suspect a student is at risk of suicide.</a:t>
            </a:r>
            <a:endParaRPr sz="3000" b="0" i="0" u="none" strike="noStrike" cap="none">
              <a:solidFill>
                <a:schemeClr val="dk1"/>
              </a:solidFill>
              <a:latin typeface="Verdana"/>
              <a:ea typeface="Verdana"/>
              <a:cs typeface="Verdana"/>
              <a:sym typeface="Verdana"/>
            </a:endParaRPr>
          </a:p>
          <a:p>
            <a:pPr marL="914400" marR="0" lvl="0" indent="0" algn="l" rtl="0">
              <a:lnSpc>
                <a:spcPct val="80000"/>
              </a:lnSpc>
              <a:spcBef>
                <a:spcPts val="0"/>
              </a:spcBef>
              <a:spcAft>
                <a:spcPts val="0"/>
              </a:spcAft>
              <a:buClr>
                <a:srgbClr val="000000"/>
              </a:buClr>
              <a:buSzPts val="3000"/>
              <a:buFont typeface="Arial"/>
              <a:buNone/>
            </a:pPr>
            <a:endParaRPr sz="3000" b="0" i="0" u="none" strike="noStrike" cap="none">
              <a:solidFill>
                <a:schemeClr val="dk1"/>
              </a:solidFill>
              <a:latin typeface="Verdana"/>
              <a:ea typeface="Verdana"/>
              <a:cs typeface="Verdana"/>
              <a:sym typeface="Verdana"/>
            </a:endParaRPr>
          </a:p>
          <a:p>
            <a:pPr marL="914400" marR="0" lvl="1" indent="-419100" algn="l" rtl="0">
              <a:lnSpc>
                <a:spcPct val="80000"/>
              </a:lnSpc>
              <a:spcBef>
                <a:spcPts val="0"/>
              </a:spcBef>
              <a:spcAft>
                <a:spcPts val="0"/>
              </a:spcAft>
              <a:buClr>
                <a:schemeClr val="dk1"/>
              </a:buClr>
              <a:buSzPts val="3000"/>
              <a:buFont typeface="Verdana"/>
              <a:buChar char="•"/>
            </a:pPr>
            <a:r>
              <a:rPr lang="en-US" sz="3000" b="0" i="0" u="none" strike="noStrike" cap="none">
                <a:solidFill>
                  <a:schemeClr val="dk1"/>
                </a:solidFill>
                <a:latin typeface="Verdana"/>
                <a:ea typeface="Verdana"/>
                <a:cs typeface="Verdana"/>
                <a:sym typeface="Verdana"/>
              </a:rPr>
              <a:t>The </a:t>
            </a:r>
            <a:r>
              <a:rPr lang="en-US" sz="3000" b="0" i="0" u="sng" strike="noStrike" cap="none">
                <a:solidFill>
                  <a:schemeClr val="hlink"/>
                </a:solidFill>
                <a:latin typeface="Verdana"/>
                <a:ea typeface="Verdana"/>
                <a:cs typeface="Verdana"/>
                <a:sym typeface="Verdana"/>
                <a:hlinkClick r:id="rId4"/>
              </a:rPr>
              <a:t>Suicide Prevention Guidelines for Virginia Public Schools</a:t>
            </a:r>
            <a:r>
              <a:rPr lang="en-US" sz="3000" b="0" i="0" u="none" strike="noStrike" cap="none">
                <a:solidFill>
                  <a:schemeClr val="dk1"/>
                </a:solidFill>
                <a:latin typeface="Verdana"/>
                <a:ea typeface="Verdana"/>
                <a:cs typeface="Verdana"/>
                <a:sym typeface="Verdana"/>
              </a:rPr>
              <a:t> are provided to assist schools in </a:t>
            </a:r>
            <a:r>
              <a:rPr lang="en-US" sz="3000" b="0" i="0" u="none" strike="noStrike" cap="none">
                <a:solidFill>
                  <a:schemeClr val="dk1"/>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address</a:t>
            </a:r>
            <a:r>
              <a:rPr lang="en-US" sz="3000" b="0" i="0" u="none" strike="noStrike" cap="none">
                <a:solidFill>
                  <a:schemeClr val="dk1"/>
                </a:solidFill>
                <a:latin typeface="Verdana"/>
                <a:ea typeface="Verdana"/>
                <a:cs typeface="Verdana"/>
                <a:sym typeface="Verdana"/>
              </a:rPr>
              <a:t>ing suicide prevention and intervention, risk factors, and messaging to students, staff, and families about recognizing and reporting behaviors. </a:t>
            </a:r>
            <a:endParaRPr sz="3000" b="0" i="0" u="none" strike="noStrike" cap="none">
              <a:solidFill>
                <a:schemeClr val="dk1"/>
              </a:solidFill>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2b5a02977e9_0_9"/>
          <p:cNvSpPr txBox="1">
            <a:spLocks noGrp="1"/>
          </p:cNvSpPr>
          <p:nvPr>
            <p:ph type="title"/>
          </p:nvPr>
        </p:nvSpPr>
        <p:spPr>
          <a:xfrm>
            <a:off x="628650" y="206575"/>
            <a:ext cx="7886700" cy="1325700"/>
          </a:xfrm>
          <a:prstGeom prst="rect">
            <a:avLst/>
          </a:prstGeom>
          <a:solidFill>
            <a:srgbClr val="003369"/>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000"/>
              <a:buFont typeface="Verdana"/>
              <a:buNone/>
            </a:pPr>
            <a:r>
              <a:rPr lang="en-US"/>
              <a:t>School Division </a:t>
            </a:r>
            <a:endParaRPr/>
          </a:p>
          <a:p>
            <a:pPr marL="0" lvl="0" indent="0" algn="ctr" rtl="0">
              <a:lnSpc>
                <a:spcPct val="90000"/>
              </a:lnSpc>
              <a:spcBef>
                <a:spcPts val="0"/>
              </a:spcBef>
              <a:spcAft>
                <a:spcPts val="0"/>
              </a:spcAft>
              <a:buClr>
                <a:schemeClr val="lt1"/>
              </a:buClr>
              <a:buSzPts val="4000"/>
              <a:buFont typeface="Verdana"/>
              <a:buNone/>
            </a:pPr>
            <a:r>
              <a:rPr lang="en-US"/>
              <a:t>Procedures and Policies</a:t>
            </a:r>
            <a:endParaRPr/>
          </a:p>
        </p:txBody>
      </p:sp>
      <p:sp>
        <p:nvSpPr>
          <p:cNvPr id="178" name="Google Shape;178;g2b5a02977e9_0_9"/>
          <p:cNvSpPr txBox="1"/>
          <p:nvPr/>
        </p:nvSpPr>
        <p:spPr>
          <a:xfrm>
            <a:off x="257100" y="1532100"/>
            <a:ext cx="8588100" cy="3793800"/>
          </a:xfrm>
          <a:prstGeom prst="rect">
            <a:avLst/>
          </a:prstGeom>
          <a:noFill/>
          <a:ln>
            <a:noFill/>
          </a:ln>
        </p:spPr>
        <p:txBody>
          <a:bodyPr spcFirstLastPara="1" wrap="square" lIns="91425" tIns="91425" rIns="91425" bIns="91425" anchor="t" anchorCtr="0">
            <a:noAutofit/>
          </a:bodyPr>
          <a:lstStyle/>
          <a:p>
            <a:pPr marL="457200" marR="0" lvl="0" indent="-400050" algn="l" rtl="0">
              <a:lnSpc>
                <a:spcPct val="80000"/>
              </a:lnSpc>
              <a:spcBef>
                <a:spcPts val="0"/>
              </a:spcBef>
              <a:spcAft>
                <a:spcPts val="0"/>
              </a:spcAft>
              <a:buClr>
                <a:schemeClr val="dk1"/>
              </a:buClr>
              <a:buSzPts val="2700"/>
              <a:buFont typeface="Verdana"/>
              <a:buChar char="•"/>
            </a:pPr>
            <a:r>
              <a:rPr lang="en-US" sz="2700" b="0" i="0" u="none" strike="noStrike" cap="none">
                <a:solidFill>
                  <a:schemeClr val="dk1"/>
                </a:solidFill>
                <a:latin typeface="Verdana"/>
                <a:ea typeface="Verdana"/>
                <a:cs typeface="Verdana"/>
                <a:sym typeface="Verdana"/>
              </a:rPr>
              <a:t>Threat Assessment and Management in Virginia Public Schools</a:t>
            </a:r>
            <a:endParaRPr sz="2700" b="0" i="0" u="none" strike="noStrike" cap="none">
              <a:solidFill>
                <a:schemeClr val="dk1"/>
              </a:solidFill>
              <a:latin typeface="Verdana"/>
              <a:ea typeface="Verdana"/>
              <a:cs typeface="Verdana"/>
              <a:sym typeface="Verdana"/>
            </a:endParaRPr>
          </a:p>
          <a:p>
            <a:pPr marL="457200" marR="0" lvl="0" indent="0" algn="l" rtl="0">
              <a:lnSpc>
                <a:spcPct val="80000"/>
              </a:lnSpc>
              <a:spcBef>
                <a:spcPts val="0"/>
              </a:spcBef>
              <a:spcAft>
                <a:spcPts val="0"/>
              </a:spcAft>
              <a:buClr>
                <a:srgbClr val="000000"/>
              </a:buClr>
              <a:buSzPts val="2700"/>
              <a:buFont typeface="Arial"/>
              <a:buNone/>
            </a:pPr>
            <a:endParaRPr sz="2700" b="0" i="0" u="none" strike="noStrike" cap="none">
              <a:solidFill>
                <a:schemeClr val="dk1"/>
              </a:solidFill>
              <a:latin typeface="Verdana"/>
              <a:ea typeface="Verdana"/>
              <a:cs typeface="Verdana"/>
              <a:sym typeface="Verdana"/>
            </a:endParaRPr>
          </a:p>
          <a:p>
            <a:pPr marL="914400" marR="0" lvl="1" indent="-400050" algn="l" rtl="0">
              <a:lnSpc>
                <a:spcPct val="80000"/>
              </a:lnSpc>
              <a:spcBef>
                <a:spcPts val="0"/>
              </a:spcBef>
              <a:spcAft>
                <a:spcPts val="0"/>
              </a:spcAft>
              <a:buClr>
                <a:schemeClr val="dk1"/>
              </a:buClr>
              <a:buSzPts val="2700"/>
              <a:buFont typeface="Verdana"/>
              <a:buChar char="•"/>
            </a:pPr>
            <a:r>
              <a:rPr lang="en-US" sz="2700" b="0" i="0" u="sng" strike="noStrike" cap="none">
                <a:solidFill>
                  <a:schemeClr val="hlink"/>
                </a:solidFill>
                <a:latin typeface="Verdana"/>
                <a:ea typeface="Verdana"/>
                <a:cs typeface="Verdana"/>
                <a:sym typeface="Verdana"/>
                <a:hlinkClick r:id="rId3"/>
              </a:rPr>
              <a:t>§ 22.1-79.4</a:t>
            </a:r>
            <a:r>
              <a:rPr lang="en-US" sz="2700" b="0" i="0" u="none" strike="noStrike" cap="none">
                <a:solidFill>
                  <a:schemeClr val="dk1"/>
                </a:solidFill>
                <a:latin typeface="Verdana"/>
                <a:ea typeface="Verdana"/>
                <a:cs typeface="Verdana"/>
                <a:sym typeface="Verdana"/>
              </a:rPr>
              <a:t> states that each local school board must adopt policies for the establishment of threat assessment teams, which assess and intervene with individuals whose behavior may pose a </a:t>
            </a:r>
            <a:r>
              <a:rPr lang="en-US" sz="2700" b="0" i="0" u="none" strike="noStrike" cap="none">
                <a:solidFill>
                  <a:schemeClr val="dk1"/>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threat</a:t>
            </a:r>
            <a:r>
              <a:rPr lang="en-US" sz="2700" b="0" i="0" u="none" strike="noStrike" cap="none">
                <a:solidFill>
                  <a:schemeClr val="dk1"/>
                </a:solidFill>
                <a:latin typeface="Verdana"/>
                <a:ea typeface="Verdana"/>
                <a:cs typeface="Verdana"/>
                <a:sym typeface="Verdana"/>
              </a:rPr>
              <a:t> to themselves or others.</a:t>
            </a:r>
            <a:endParaRPr sz="2700" b="0" i="0" u="none" strike="noStrike" cap="none">
              <a:solidFill>
                <a:schemeClr val="dk1"/>
              </a:solidFill>
              <a:latin typeface="Verdana"/>
              <a:ea typeface="Verdana"/>
              <a:cs typeface="Verdana"/>
              <a:sym typeface="Verdana"/>
            </a:endParaRPr>
          </a:p>
          <a:p>
            <a:pPr marL="914400" marR="0" lvl="0" indent="0" algn="l" rtl="0">
              <a:lnSpc>
                <a:spcPct val="80000"/>
              </a:lnSpc>
              <a:spcBef>
                <a:spcPts val="0"/>
              </a:spcBef>
              <a:spcAft>
                <a:spcPts val="0"/>
              </a:spcAft>
              <a:buClr>
                <a:srgbClr val="000000"/>
              </a:buClr>
              <a:buSzPts val="2700"/>
              <a:buFont typeface="Arial"/>
              <a:buNone/>
            </a:pPr>
            <a:endParaRPr sz="2700" b="0" i="0" u="none" strike="noStrike" cap="none">
              <a:solidFill>
                <a:schemeClr val="dk1"/>
              </a:solidFill>
              <a:latin typeface="Verdana"/>
              <a:ea typeface="Verdana"/>
              <a:cs typeface="Verdana"/>
              <a:sym typeface="Verdana"/>
            </a:endParaRPr>
          </a:p>
          <a:p>
            <a:pPr marL="914400" marR="0" lvl="1" indent="-400050" algn="l" rtl="0">
              <a:lnSpc>
                <a:spcPct val="80000"/>
              </a:lnSpc>
              <a:spcBef>
                <a:spcPts val="0"/>
              </a:spcBef>
              <a:spcAft>
                <a:spcPts val="0"/>
              </a:spcAft>
              <a:buClr>
                <a:schemeClr val="dk1"/>
              </a:buClr>
              <a:buSzPts val="2700"/>
              <a:buFont typeface="Verdana"/>
              <a:buChar char="•"/>
            </a:pPr>
            <a:r>
              <a:rPr lang="en-US" sz="2700" b="0" i="0" u="none" strike="noStrike" cap="none">
                <a:solidFill>
                  <a:schemeClr val="dk1"/>
                </a:solidFill>
                <a:latin typeface="Verdana"/>
                <a:ea typeface="Verdana"/>
                <a:cs typeface="Verdana"/>
                <a:sym typeface="Verdana"/>
              </a:rPr>
              <a:t>The local policies must be consistent with the </a:t>
            </a:r>
            <a:r>
              <a:rPr lang="en-US" sz="2700" b="0" i="0" u="sng" strike="noStrike" cap="none">
                <a:solidFill>
                  <a:schemeClr val="hlink"/>
                </a:solidFill>
                <a:latin typeface="Verdana"/>
                <a:ea typeface="Verdana"/>
                <a:cs typeface="Verdana"/>
                <a:sym typeface="Verdana"/>
                <a:hlinkClick r:id="rId4"/>
              </a:rPr>
              <a:t>model policies developed by the Virginia Center for School and Campus Safety</a:t>
            </a:r>
            <a:r>
              <a:rPr lang="en-US" sz="2700" b="0" i="0" u="none" strike="noStrike" cap="none">
                <a:solidFill>
                  <a:schemeClr val="dk1"/>
                </a:solidFill>
                <a:latin typeface="Verdana"/>
                <a:ea typeface="Verdana"/>
                <a:cs typeface="Verdana"/>
                <a:sym typeface="Verdana"/>
              </a:rPr>
              <a:t>.</a:t>
            </a:r>
            <a:endParaRPr sz="2700" b="0" i="0" u="none" strike="noStrike" cap="none">
              <a:solidFill>
                <a:schemeClr val="dk1"/>
              </a:solidFill>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name="Content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 Titles">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3014</Words>
  <Application>Microsoft Office PowerPoint</Application>
  <PresentationFormat>On-screen Show (4:3)</PresentationFormat>
  <Paragraphs>195</Paragraphs>
  <Slides>20</Slides>
  <Notes>20</Notes>
  <HiddenSlides>4</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Verdana</vt:lpstr>
      <vt:lpstr>Roboto</vt:lpstr>
      <vt:lpstr>Calibri</vt:lpstr>
      <vt:lpstr>Content Slides</vt:lpstr>
      <vt:lpstr>Presentation Titles</vt:lpstr>
      <vt:lpstr>Hidden Slide #1</vt:lpstr>
      <vt:lpstr>Hidden Slide #2</vt:lpstr>
      <vt:lpstr>Hidden Slide #3</vt:lpstr>
      <vt:lpstr>Hidden Slide #4</vt:lpstr>
      <vt:lpstr>Request for Assistance</vt:lpstr>
      <vt:lpstr>What we will know and do</vt:lpstr>
      <vt:lpstr>School Division  Procedures and Policies</vt:lpstr>
      <vt:lpstr>School Division  Procedures and Policies</vt:lpstr>
      <vt:lpstr>School Division  Procedures and Policies</vt:lpstr>
      <vt:lpstr>School Division  Procedures and Policies</vt:lpstr>
      <vt:lpstr>Best Practices </vt:lpstr>
      <vt:lpstr>Crisis Vs Concern</vt:lpstr>
      <vt:lpstr>What’s the difference between a crisis and a concern?</vt:lpstr>
      <vt:lpstr>Remember…</vt:lpstr>
      <vt:lpstr>Best Practices when Student Discloses Trauma</vt:lpstr>
      <vt:lpstr>Seeking Help</vt:lpstr>
      <vt:lpstr>Key Points for Seeking Help</vt:lpstr>
      <vt:lpstr>Discussion and Considerations</vt:lpstr>
      <vt:lpstr>References</vt:lpstr>
      <vt:lpstr>References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Hidden Slide #1</dc:title>
  <cp:lastModifiedBy>Ryan McElhaney</cp:lastModifiedBy>
  <cp:revision>2</cp:revision>
  <dcterms:modified xsi:type="dcterms:W3CDTF">2024-02-22T03:25:09Z</dcterms:modified>
</cp:coreProperties>
</file>