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6" roundtripDataSignature="AMtx7mgCJtnH0OeZgmHIy8wzBYwy7KL7H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1450" y="67"/>
      </p:cViewPr>
      <p:guideLst>
        <p:guide orient="horz" pos="2160"/>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customschemas.google.com/relationships/presentationmetadata" Target="meta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youtu.be/yWSSPnTB6OY"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actforyouth.net/youth_development/professionals/sel/decision_making.cfm"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education.mn.gov/mdeprod/groups/communications/documents/hiddencontent/bwrl/mdcz/~edisp/mde073493.pdf"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casel.org/what-is-sel/approaches/"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s://casel.org/core-competencies/" TargetMode="External"/><Relationship Id="rId5" Type="http://schemas.openxmlformats.org/officeDocument/2006/relationships/hyperlink" Target="https://casel.org/assessment-work-group/" TargetMode="External"/><Relationship Id="rId4" Type="http://schemas.openxmlformats.org/officeDocument/2006/relationships/hyperlink" Target="https://casel.org/in-action/"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casel.org/core-competencies/"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89e48a62c3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7" name="Google Shape;197;g89e48a62c3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100">
                <a:latin typeface="Verdana"/>
                <a:ea typeface="Verdana"/>
                <a:cs typeface="Verdana"/>
                <a:sym typeface="Verdana"/>
              </a:rPr>
              <a:t>Module 1 is divided into several sections. Each section can be completed in 30 minutes or less. </a:t>
            </a:r>
            <a:endParaRPr sz="1100">
              <a:latin typeface="Verdana"/>
              <a:ea typeface="Verdana"/>
              <a:cs typeface="Verdana"/>
              <a:sym typeface="Verdana"/>
            </a:endParaRPr>
          </a:p>
          <a:p>
            <a:pPr marL="0" lvl="0" indent="0" algn="l" rtl="0">
              <a:lnSpc>
                <a:spcPct val="115000"/>
              </a:lnSpc>
              <a:spcBef>
                <a:spcPts val="0"/>
              </a:spcBef>
              <a:spcAft>
                <a:spcPts val="0"/>
              </a:spcAft>
              <a:buClr>
                <a:schemeClr val="dk1"/>
              </a:buClr>
              <a:buSzPts val="1100"/>
              <a:buFont typeface="Arial"/>
              <a:buNone/>
            </a:pP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p:txBody>
      </p:sp>
      <p:sp>
        <p:nvSpPr>
          <p:cNvPr id="198" name="Google Shape;198;g89e48a62c3_0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8a1e252a56_0_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6" name="Google Shape;256;g8a1e252a56_0_2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latin typeface="Verdana"/>
                <a:ea typeface="Verdana"/>
                <a:cs typeface="Verdana"/>
                <a:sym typeface="Verdana"/>
              </a:rPr>
              <a:t>To Know/To Say</a:t>
            </a:r>
            <a:r>
              <a:rPr lang="en-US">
                <a:latin typeface="Verdana"/>
                <a:ea typeface="Verdana"/>
                <a:cs typeface="Verdana"/>
                <a:sym typeface="Verdana"/>
              </a:rPr>
              <a:t>: Everyday we ask students to problem solve in our schools. </a:t>
            </a:r>
            <a:endParaRPr>
              <a:latin typeface="Verdana"/>
              <a:ea typeface="Verdana"/>
              <a:cs typeface="Verdana"/>
              <a:sym typeface="Verdana"/>
            </a:endParaRPr>
          </a:p>
        </p:txBody>
      </p:sp>
      <p:sp>
        <p:nvSpPr>
          <p:cNvPr id="257" name="Google Shape;257;g8a1e252a56_0_2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77dbe4b225_0_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3" name="Google Shape;263;g77dbe4b225_0_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latin typeface="Verdana"/>
                <a:ea typeface="Verdana"/>
                <a:cs typeface="Verdana"/>
                <a:sym typeface="Verdana"/>
              </a:rPr>
              <a:t>To Know</a:t>
            </a:r>
            <a:r>
              <a:rPr lang="en-US">
                <a:latin typeface="Verdana"/>
                <a:ea typeface="Verdana"/>
                <a:cs typeface="Verdana"/>
                <a:sym typeface="Verdana"/>
              </a:rPr>
              <a:t>: Video is 3.54 minutes -</a:t>
            </a:r>
            <a:r>
              <a:rPr lang="en-US">
                <a:solidFill>
                  <a:schemeClr val="hlink"/>
                </a:solidFill>
                <a:uFill>
                  <a:noFill/>
                </a:uFill>
                <a:latin typeface="Verdana"/>
                <a:ea typeface="Verdana"/>
                <a:cs typeface="Verdana"/>
                <a:sym typeface="Verdana"/>
                <a:hlinkClick r:id="rId3"/>
              </a:rPr>
              <a:t>https://youtu.be/yWSSPnTB6OY</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a:p>
            <a:pPr marL="0" lvl="0" indent="0" algn="l" rtl="0">
              <a:lnSpc>
                <a:spcPct val="100000"/>
              </a:lnSpc>
              <a:spcBef>
                <a:spcPts val="0"/>
              </a:spcBef>
              <a:spcAft>
                <a:spcPts val="0"/>
              </a:spcAft>
              <a:buSzPts val="1400"/>
              <a:buNone/>
            </a:pPr>
            <a:r>
              <a:rPr lang="en-US" b="1">
                <a:latin typeface="Verdana"/>
                <a:ea typeface="Verdana"/>
                <a:cs typeface="Verdana"/>
                <a:sym typeface="Verdana"/>
              </a:rPr>
              <a:t>To Say:</a:t>
            </a:r>
            <a:r>
              <a:rPr lang="en-US">
                <a:latin typeface="Verdana"/>
                <a:ea typeface="Verdana"/>
                <a:cs typeface="Verdana"/>
                <a:sym typeface="Verdana"/>
              </a:rPr>
              <a:t> This video outlines what responsible decision making looks like. When thinking about what this may sound like it could involve questions such as: How will this impact others? Is it worth it? Why do I want to make this choice? Will this help me? </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p>
          <a:p>
            <a:pPr marL="0" lvl="0" indent="0" algn="l" rtl="0">
              <a:lnSpc>
                <a:spcPct val="115000"/>
              </a:lnSpc>
              <a:spcBef>
                <a:spcPts val="4000"/>
              </a:spcBef>
              <a:spcAft>
                <a:spcPts val="0"/>
              </a:spcAft>
              <a:buClr>
                <a:schemeClr val="dk1"/>
              </a:buClr>
              <a:buSzPts val="1100"/>
              <a:buFont typeface="Arial"/>
              <a:buNone/>
            </a:pPr>
            <a:endParaRPr>
              <a:solidFill>
                <a:srgbClr val="000000"/>
              </a:solidFill>
              <a:uFill>
                <a:noFill/>
              </a:uFill>
              <a:latin typeface="Verdana"/>
              <a:ea typeface="Verdana"/>
              <a:cs typeface="Verdana"/>
              <a:sym typeface="Verdana"/>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endParaRPr>
          </a:p>
          <a:p>
            <a:pPr marL="0" lvl="0" indent="0" algn="l" rtl="0">
              <a:lnSpc>
                <a:spcPct val="100000"/>
              </a:lnSpc>
              <a:spcBef>
                <a:spcPts val="0"/>
              </a:spcBef>
              <a:spcAft>
                <a:spcPts val="0"/>
              </a:spcAft>
              <a:buSzPts val="1400"/>
              <a:buNone/>
            </a:pPr>
            <a:endParaRPr>
              <a:solidFill>
                <a:srgbClr val="000000"/>
              </a:solidFill>
            </a:endParaRPr>
          </a:p>
        </p:txBody>
      </p:sp>
      <p:sp>
        <p:nvSpPr>
          <p:cNvPr id="264" name="Google Shape;264;g77dbe4b225_0_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8bd6b86cf0_0_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0" name="Google Shape;270;g8bd6b86cf0_0_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latin typeface="Verdana"/>
                <a:ea typeface="Verdana"/>
                <a:cs typeface="Verdana"/>
                <a:sym typeface="Verdana"/>
              </a:rPr>
              <a:t>To Know</a:t>
            </a:r>
            <a:r>
              <a:rPr lang="en-US">
                <a:latin typeface="Verdana"/>
                <a:ea typeface="Verdana"/>
                <a:cs typeface="Verdana"/>
                <a:sym typeface="Verdana"/>
              </a:rPr>
              <a:t>: Transition Slide</a:t>
            </a:r>
            <a:endParaRPr>
              <a:latin typeface="Verdana"/>
              <a:ea typeface="Verdana"/>
              <a:cs typeface="Verdana"/>
              <a:sym typeface="Verdana"/>
            </a:endParaRPr>
          </a:p>
        </p:txBody>
      </p:sp>
      <p:sp>
        <p:nvSpPr>
          <p:cNvPr id="271" name="Google Shape;271;g8bd6b86cf0_0_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8a1e252a56_0_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6" name="Google Shape;276;g8a1e252a56_0_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b="1">
                <a:latin typeface="Verdana"/>
                <a:ea typeface="Verdana"/>
                <a:cs typeface="Verdana"/>
                <a:sym typeface="Verdana"/>
              </a:rPr>
              <a:t>To Know/To Say:</a:t>
            </a:r>
            <a:r>
              <a:rPr lang="en-US">
                <a:latin typeface="Verdana"/>
                <a:ea typeface="Verdana"/>
                <a:cs typeface="Verdana"/>
                <a:sym typeface="Verdana"/>
              </a:rPr>
              <a:t> These are the many ways in which we can infuse problem solving thinking and reflection in our classrooms. </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b="1">
                <a:latin typeface="Verdana"/>
                <a:ea typeface="Verdana"/>
                <a:cs typeface="Verdana"/>
                <a:sym typeface="Verdana"/>
              </a:rPr>
              <a:t>Reference</a:t>
            </a:r>
            <a:r>
              <a:rPr lang="en-US" b="1"/>
              <a:t>: </a:t>
            </a:r>
            <a:r>
              <a:rPr lang="en-US" sz="1100" u="sng">
                <a:solidFill>
                  <a:schemeClr val="hlink"/>
                </a:solidFill>
                <a:latin typeface="Arial"/>
                <a:ea typeface="Arial"/>
                <a:cs typeface="Arial"/>
                <a:sym typeface="Arial"/>
                <a:hlinkClick r:id="rId3"/>
              </a:rPr>
              <a:t>http://actforyouth.net/youth_development/professionals/sel/decision_making.cfm</a:t>
            </a:r>
            <a:endParaRPr/>
          </a:p>
        </p:txBody>
      </p:sp>
      <p:sp>
        <p:nvSpPr>
          <p:cNvPr id="277" name="Google Shape;277;g8a1e252a56_0_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8a1e252a56_0_8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3" name="Google Shape;283;g8a1e252a56_0_83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latin typeface="Verdana"/>
                <a:ea typeface="Verdana"/>
                <a:cs typeface="Verdana"/>
                <a:sym typeface="Verdana"/>
              </a:rPr>
              <a:t>To Know/To Say:</a:t>
            </a:r>
            <a:r>
              <a:rPr lang="en-US">
                <a:latin typeface="Verdana"/>
                <a:ea typeface="Verdana"/>
                <a:cs typeface="Verdana"/>
                <a:sym typeface="Verdana"/>
              </a:rPr>
              <a:t> “Stop, Think, Act” is an activity you can use with elementary students for making decisions. Show students a stop sign (you can even keep it posted in the classroom as a reminder), explain what the stop sign means and discuss how the stop sign can be used in the classroom - it can be used as a prompt to stop and think about their behaviors before taking action. Routinely encourage your students to use this strategy anytime they face a choice or decision. Provide feedback when you observe students making good decisions. </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r>
              <a:rPr lang="en-US" b="1">
                <a:latin typeface="Verdana"/>
                <a:ea typeface="Verdana"/>
                <a:cs typeface="Verdana"/>
                <a:sym typeface="Verdana"/>
              </a:rPr>
              <a:t>Resource</a:t>
            </a:r>
            <a:r>
              <a:rPr lang="en-US">
                <a:latin typeface="Verdana"/>
                <a:ea typeface="Verdana"/>
                <a:cs typeface="Verdana"/>
                <a:sym typeface="Verdana"/>
              </a:rPr>
              <a:t>: </a:t>
            </a:r>
            <a:r>
              <a:rPr lang="en-US" sz="1100" u="sng">
                <a:solidFill>
                  <a:schemeClr val="hlink"/>
                </a:solidFill>
                <a:latin typeface="Arial"/>
                <a:ea typeface="Arial"/>
                <a:cs typeface="Arial"/>
                <a:sym typeface="Arial"/>
                <a:hlinkClick r:id="rId3"/>
              </a:rPr>
              <a:t>https://education.mn.gov/mdeprod/groups/communications/documents/hiddencontent/bwrl/mdcz/~edisp/mde073493.pdf</a:t>
            </a:r>
            <a:endParaRPr>
              <a:latin typeface="Verdana"/>
              <a:ea typeface="Verdana"/>
              <a:cs typeface="Verdana"/>
              <a:sym typeface="Verdana"/>
            </a:endParaRPr>
          </a:p>
        </p:txBody>
      </p:sp>
      <p:sp>
        <p:nvSpPr>
          <p:cNvPr id="284" name="Google Shape;284;g8a1e252a56_0_83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8a1e252a56_0_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0" name="Google Shape;290;g8a1e252a56_0_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b="1">
                <a:latin typeface="Verdana"/>
                <a:ea typeface="Verdana"/>
                <a:cs typeface="Verdana"/>
                <a:sym typeface="Verdana"/>
              </a:rPr>
              <a:t>To Know/To Say: </a:t>
            </a:r>
            <a:r>
              <a:rPr lang="en-US">
                <a:latin typeface="Verdana"/>
                <a:ea typeface="Verdana"/>
                <a:cs typeface="Verdana"/>
                <a:sym typeface="Verdana"/>
              </a:rPr>
              <a:t>Middle school is a time when students start to realize the challenges that are presented when making responsible decisions on how to balance many things.</a:t>
            </a:r>
            <a:r>
              <a:rPr lang="en-US" b="1">
                <a:latin typeface="Verdana"/>
                <a:ea typeface="Verdana"/>
                <a:cs typeface="Verdana"/>
                <a:sym typeface="Verdana"/>
              </a:rPr>
              <a:t> </a:t>
            </a:r>
            <a:r>
              <a:rPr lang="en-US">
                <a:highlight>
                  <a:srgbClr val="FFFFFF"/>
                </a:highlight>
                <a:latin typeface="Verdana"/>
                <a:ea typeface="Verdana"/>
                <a:cs typeface="Verdana"/>
                <a:sym typeface="Verdana"/>
              </a:rPr>
              <a:t>Role-playing different outcomes of a decision can let students experience how choices affect other people. This activity can be done with elementary students and high school students. </a:t>
            </a:r>
            <a:endParaRPr>
              <a:highlight>
                <a:srgbClr val="FFFFFF"/>
              </a:highlight>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endParaRPr>
              <a:highlight>
                <a:srgbClr val="FFFFFF"/>
              </a:highlight>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r>
              <a:rPr lang="en-US">
                <a:highlight>
                  <a:srgbClr val="FFFFFF"/>
                </a:highlight>
                <a:latin typeface="Verdana"/>
                <a:ea typeface="Verdana"/>
                <a:cs typeface="Verdana"/>
                <a:sym typeface="Verdana"/>
              </a:rPr>
              <a:t>Create a fictional scenario involving a big decision and write four different outcomes on slips of paper. After reading the scenario story to the class, have students work in groups to randomly select one outcome and put together a skit showing what happens. Once all the groups have performed their skits, discuss which of the outcomes was the best solution, which was the poorest choice and how these decisions affected everyone involved.This activity can be done in a virtual setting using breakout rooms and flipgrid. </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b="1">
              <a:latin typeface="Verdana"/>
              <a:ea typeface="Verdana"/>
              <a:cs typeface="Verdana"/>
              <a:sym typeface="Verdana"/>
            </a:endParaRPr>
          </a:p>
          <a:p>
            <a:pPr marL="0" lvl="0" indent="0" algn="l" rtl="0">
              <a:lnSpc>
                <a:spcPct val="100000"/>
              </a:lnSpc>
              <a:spcBef>
                <a:spcPts val="0"/>
              </a:spcBef>
              <a:spcAft>
                <a:spcPts val="0"/>
              </a:spcAft>
              <a:buSzPts val="1400"/>
              <a:buNone/>
            </a:pPr>
            <a:endParaRPr/>
          </a:p>
        </p:txBody>
      </p:sp>
      <p:sp>
        <p:nvSpPr>
          <p:cNvPr id="291" name="Google Shape;291;g8a1e252a56_0_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8a1e252a56_0_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7" name="Google Shape;297;g8a1e252a56_0_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b="1">
                <a:latin typeface="Verdana"/>
                <a:ea typeface="Verdana"/>
                <a:cs typeface="Verdana"/>
                <a:sym typeface="Verdana"/>
              </a:rPr>
              <a:t>To Know:</a:t>
            </a:r>
            <a:r>
              <a:rPr lang="en-US">
                <a:latin typeface="Verdana"/>
                <a:ea typeface="Verdana"/>
                <a:cs typeface="Verdana"/>
                <a:sym typeface="Verdana"/>
              </a:rPr>
              <a:t> This video is 2 minutes - </a:t>
            </a:r>
            <a:r>
              <a:rPr lang="en-US">
                <a:highlight>
                  <a:srgbClr val="FFF2CC"/>
                </a:highlight>
              </a:rPr>
              <a:t>https://youtu.be/47rQkTPWW2I</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b="1">
              <a:latin typeface="Verdana"/>
              <a:ea typeface="Verdana"/>
              <a:cs typeface="Verdana"/>
              <a:sym typeface="Verdana"/>
            </a:endParaRPr>
          </a:p>
          <a:p>
            <a:pPr marL="0" lvl="0" indent="0" algn="l" rtl="0">
              <a:lnSpc>
                <a:spcPct val="100000"/>
              </a:lnSpc>
              <a:spcBef>
                <a:spcPts val="0"/>
              </a:spcBef>
              <a:spcAft>
                <a:spcPts val="0"/>
              </a:spcAft>
              <a:buSzPts val="1400"/>
              <a:buNone/>
            </a:pPr>
            <a:r>
              <a:rPr lang="en-US" b="1">
                <a:latin typeface="Verdana"/>
                <a:ea typeface="Verdana"/>
                <a:cs typeface="Verdana"/>
                <a:sym typeface="Verdana"/>
              </a:rPr>
              <a:t>To Say/To Do:</a:t>
            </a:r>
            <a:r>
              <a:rPr lang="en-US">
                <a:latin typeface="Verdana"/>
                <a:ea typeface="Verdana"/>
                <a:cs typeface="Verdana"/>
                <a:sym typeface="Verdana"/>
              </a:rPr>
              <a:t> This video is one of the reasons it is important to teach students how to problem solve. In the classroom you can give students a problem that makes them feel “stuck”. Their job is to get “unstuck”. As students work through this process you work with them to name the process: “How did you get yourself unstuck” or “What was your first step? How did it feel when you were stuck?” What are you doing now?” What might you try new?” </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highlight>
                <a:srgbClr val="FFF2CC"/>
              </a:highlight>
            </a:endParaRPr>
          </a:p>
          <a:p>
            <a:pPr marL="0" lvl="0" indent="0" algn="l" rtl="0">
              <a:lnSpc>
                <a:spcPct val="100000"/>
              </a:lnSpc>
              <a:spcBef>
                <a:spcPts val="0"/>
              </a:spcBef>
              <a:spcAft>
                <a:spcPts val="0"/>
              </a:spcAft>
              <a:buSzPts val="1400"/>
              <a:buNone/>
            </a:pPr>
            <a:r>
              <a:rPr lang="en-US">
                <a:highlight>
                  <a:srgbClr val="FFF2CC"/>
                </a:highlight>
              </a:rPr>
              <a:t>Video: 2 minutes  https://youtu.be/47rQkTPWW2I</a:t>
            </a:r>
            <a:endParaRPr>
              <a:highlight>
                <a:srgbClr val="FFF2CC"/>
              </a:highlight>
            </a:endParaRPr>
          </a:p>
          <a:p>
            <a:pPr marL="0" lvl="0" indent="0" algn="l" rtl="0">
              <a:lnSpc>
                <a:spcPct val="100000"/>
              </a:lnSpc>
              <a:spcBef>
                <a:spcPts val="0"/>
              </a:spcBef>
              <a:spcAft>
                <a:spcPts val="0"/>
              </a:spcAft>
              <a:buSzPts val="1400"/>
              <a:buNone/>
            </a:pPr>
            <a:endParaRPr/>
          </a:p>
        </p:txBody>
      </p:sp>
      <p:sp>
        <p:nvSpPr>
          <p:cNvPr id="298" name="Google Shape;298;g8a1e252a56_0_3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400" b="0" i="0" u="none" strike="noStrike" cap="none">
                <a:solidFill>
                  <a:srgbClr val="000000"/>
                </a:solidFill>
                <a:latin typeface="Arial"/>
                <a:ea typeface="Arial"/>
                <a:cs typeface="Arial"/>
                <a:sym typeface="Arial"/>
              </a:rPr>
              <a:t>16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8a1e252a56_0_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5" name="Google Shape;305;g8a1e252a56_0_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latin typeface="Verdana"/>
                <a:ea typeface="Verdana"/>
                <a:cs typeface="Verdana"/>
                <a:sym typeface="Verdana"/>
              </a:rPr>
              <a:t>To Know: </a:t>
            </a:r>
            <a:r>
              <a:rPr lang="en-US">
                <a:latin typeface="Verdana"/>
                <a:ea typeface="Verdana"/>
                <a:cs typeface="Verdana"/>
                <a:sym typeface="Verdana"/>
              </a:rPr>
              <a:t>To make progress on equity and inclusion we need to lead and teach with the understanding that all learning is social and emotional for all students. </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a:p>
            <a:pPr marL="0" lvl="0" indent="0" algn="l" rtl="0">
              <a:lnSpc>
                <a:spcPct val="100000"/>
              </a:lnSpc>
              <a:spcBef>
                <a:spcPts val="0"/>
              </a:spcBef>
              <a:spcAft>
                <a:spcPts val="0"/>
              </a:spcAft>
              <a:buSzPts val="1400"/>
              <a:buNone/>
            </a:pPr>
            <a:r>
              <a:rPr lang="en-US" b="1">
                <a:latin typeface="Verdana"/>
                <a:ea typeface="Verdana"/>
                <a:cs typeface="Verdana"/>
                <a:sym typeface="Verdana"/>
              </a:rPr>
              <a:t>To Say/To Do: </a:t>
            </a:r>
            <a:r>
              <a:rPr lang="en-US">
                <a:latin typeface="Verdana"/>
                <a:ea typeface="Verdana"/>
                <a:cs typeface="Verdana"/>
                <a:sym typeface="Verdana"/>
              </a:rPr>
              <a:t>Everyday we ask students to problem solve around academics. How can we continue to support our students not just academically but socially as well? It is important to remember that mistakes become learning opportunities and we can help students by encouraging them to talk about their choices, possible consequences, and the best solutions for helping them to become their best selves. </a:t>
            </a: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endParaRPr b="1">
              <a:latin typeface="Verdana"/>
              <a:ea typeface="Verdana"/>
              <a:cs typeface="Verdana"/>
              <a:sym typeface="Verdana"/>
            </a:endParaRPr>
          </a:p>
        </p:txBody>
      </p:sp>
      <p:sp>
        <p:nvSpPr>
          <p:cNvPr id="306" name="Google Shape;306;g8a1e252a56_0_2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8a1e252a56_0_6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3" name="Google Shape;313;g8a1e252a56_0_63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b="1">
                <a:latin typeface="Verdana"/>
                <a:ea typeface="Verdana"/>
                <a:cs typeface="Verdana"/>
                <a:sym typeface="Verdana"/>
              </a:rPr>
              <a:t>To Say/To Do:</a:t>
            </a:r>
            <a:r>
              <a:rPr lang="en-US">
                <a:latin typeface="Verdana"/>
                <a:ea typeface="Verdana"/>
                <a:cs typeface="Verdana"/>
                <a:sym typeface="Verdana"/>
              </a:rPr>
              <a:t> </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p>
        </p:txBody>
      </p:sp>
      <p:sp>
        <p:nvSpPr>
          <p:cNvPr id="314" name="Google Shape;314;g8a1e252a56_0_63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e3249f5bcc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0" name="Google Shape;320;ge3249f5bcc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latin typeface="Verdana"/>
                <a:ea typeface="Verdana"/>
                <a:cs typeface="Verdana"/>
                <a:sym typeface="Verdana"/>
              </a:rPr>
              <a:t>To Know: </a:t>
            </a:r>
            <a:r>
              <a:rPr lang="en-US">
                <a:latin typeface="Verdana"/>
                <a:ea typeface="Verdana"/>
                <a:cs typeface="Verdana"/>
                <a:sym typeface="Verdana"/>
              </a:rPr>
              <a:t>Action planning supports engagement in the work and next steps</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a:p>
            <a:pPr marL="0" lvl="0" indent="0" algn="l" rtl="0">
              <a:lnSpc>
                <a:spcPct val="100000"/>
              </a:lnSpc>
              <a:spcBef>
                <a:spcPts val="0"/>
              </a:spcBef>
              <a:spcAft>
                <a:spcPts val="0"/>
              </a:spcAft>
              <a:buSzPts val="1400"/>
              <a:buNone/>
            </a:pPr>
            <a:r>
              <a:rPr lang="en-US" b="1">
                <a:latin typeface="Verdana"/>
                <a:ea typeface="Verdana"/>
                <a:cs typeface="Verdana"/>
                <a:sym typeface="Verdana"/>
              </a:rPr>
              <a:t>To Say: </a:t>
            </a:r>
            <a:endParaRPr b="1">
              <a:latin typeface="Verdana"/>
              <a:ea typeface="Verdana"/>
              <a:cs typeface="Verdana"/>
              <a:sym typeface="Verdana"/>
            </a:endParaRPr>
          </a:p>
          <a:p>
            <a:pPr marL="0" lvl="0" indent="0" algn="l" rtl="0">
              <a:lnSpc>
                <a:spcPct val="100000"/>
              </a:lnSpc>
              <a:spcBef>
                <a:spcPts val="0"/>
              </a:spcBef>
              <a:spcAft>
                <a:spcPts val="0"/>
              </a:spcAft>
              <a:buSzPts val="1400"/>
              <a:buNone/>
            </a:pPr>
            <a:r>
              <a:rPr lang="en-US">
                <a:latin typeface="Verdana"/>
                <a:ea typeface="Verdana"/>
                <a:cs typeface="Verdana"/>
                <a:sym typeface="Verdana"/>
              </a:rPr>
              <a:t>We’ve now completed the module “Responsible Decision Making”. This your time to pause and reflect on the “how”. How will you adjust your practices to support learning for students who have experienced trauma?Please fill this in on your action plan under objectives and action planning.</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a:p>
            <a:pPr marL="0" lvl="0" indent="0" algn="l" rtl="0">
              <a:lnSpc>
                <a:spcPct val="100000"/>
              </a:lnSpc>
              <a:spcBef>
                <a:spcPts val="0"/>
              </a:spcBef>
              <a:spcAft>
                <a:spcPts val="0"/>
              </a:spcAft>
              <a:buSzPts val="1400"/>
              <a:buNone/>
            </a:pPr>
            <a:r>
              <a:rPr lang="en-US" b="1">
                <a:latin typeface="Verdana"/>
                <a:ea typeface="Verdana"/>
                <a:cs typeface="Verdana"/>
                <a:sym typeface="Verdana"/>
              </a:rPr>
              <a:t>Handout:</a:t>
            </a:r>
            <a:r>
              <a:rPr lang="en-US">
                <a:latin typeface="Verdana"/>
                <a:ea typeface="Verdana"/>
                <a:cs typeface="Verdana"/>
                <a:sym typeface="Verdana"/>
              </a:rPr>
              <a:t> Action Planner </a:t>
            </a:r>
            <a:endParaRPr>
              <a:latin typeface="Verdana"/>
              <a:ea typeface="Verdana"/>
              <a:cs typeface="Verdana"/>
              <a:sym typeface="Verdana"/>
            </a:endParaRPr>
          </a:p>
        </p:txBody>
      </p:sp>
      <p:sp>
        <p:nvSpPr>
          <p:cNvPr id="321" name="Google Shape;321;ge3249f5bcc_0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89e48a62c3_0_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 name="Google Shape;204;g89e48a62c3_0_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b="1">
                <a:latin typeface="Verdana"/>
                <a:ea typeface="Verdana"/>
                <a:cs typeface="Verdana"/>
                <a:sym typeface="Verdana"/>
              </a:rPr>
              <a:t>In-person training suggestions</a:t>
            </a:r>
            <a:endParaRPr b="1">
              <a:latin typeface="Verdana"/>
              <a:ea typeface="Verdana"/>
              <a:cs typeface="Verdana"/>
              <a:sym typeface="Verdana"/>
            </a:endParaRPr>
          </a:p>
          <a:p>
            <a:pPr marL="0" lvl="0" indent="0" algn="l" rtl="0">
              <a:lnSpc>
                <a:spcPct val="115000"/>
              </a:lnSpc>
              <a:spcBef>
                <a:spcPts val="0"/>
              </a:spcBef>
              <a:spcAft>
                <a:spcPts val="0"/>
              </a:spcAft>
              <a:buClr>
                <a:schemeClr val="dk1"/>
              </a:buClr>
              <a:buSzPts val="1100"/>
              <a:buFont typeface="Arial"/>
              <a:buNone/>
            </a:pPr>
            <a:r>
              <a:rPr lang="en-US">
                <a:latin typeface="Verdana"/>
                <a:ea typeface="Verdana"/>
                <a:cs typeface="Verdana"/>
                <a:sym typeface="Verdana"/>
              </a:rPr>
              <a:t>This module can be broken down into sections. Each section of Module 4 should be about 30 minutes to complete. This modules provides strategies that can be used for staff and students in trauma sensitive schools. You may want to add or enhance portions with visuals and examples that will resonate with your audience. As a reminder, always be sure to include appropriate citations when adding resources. Also, you might look to the resources and activities sections for additions that may be helpful.</a:t>
            </a:r>
            <a:endParaRPr>
              <a:latin typeface="Verdana"/>
              <a:ea typeface="Verdana"/>
              <a:cs typeface="Verdana"/>
              <a:sym typeface="Verdana"/>
            </a:endParaRPr>
          </a:p>
          <a:p>
            <a:pPr marL="0" lvl="0" indent="0" algn="l" rtl="0">
              <a:lnSpc>
                <a:spcPct val="115000"/>
              </a:lnSpc>
              <a:spcBef>
                <a:spcPts val="400"/>
              </a:spcBef>
              <a:spcAft>
                <a:spcPts val="0"/>
              </a:spcAft>
              <a:buClr>
                <a:schemeClr val="dk1"/>
              </a:buClr>
              <a:buSzPts val="1100"/>
              <a:buFont typeface="Arial"/>
              <a:buNone/>
            </a:pPr>
            <a:r>
              <a:rPr lang="en-US">
                <a:latin typeface="Verdana"/>
                <a:ea typeface="Verdana"/>
                <a:cs typeface="Verdana"/>
                <a:sym typeface="Verdana"/>
              </a:rPr>
              <a:t>In summary</a:t>
            </a:r>
            <a:endParaRPr>
              <a:latin typeface="Verdana"/>
              <a:ea typeface="Verdana"/>
              <a:cs typeface="Verdana"/>
              <a:sym typeface="Verdana"/>
            </a:endParaRPr>
          </a:p>
          <a:p>
            <a:pPr marL="457200" lvl="0" indent="-317500" algn="l" rtl="0">
              <a:lnSpc>
                <a:spcPct val="115000"/>
              </a:lnSpc>
              <a:spcBef>
                <a:spcPts val="0"/>
              </a:spcBef>
              <a:spcAft>
                <a:spcPts val="0"/>
              </a:spcAft>
              <a:buClr>
                <a:schemeClr val="dk1"/>
              </a:buClr>
              <a:buSzPts val="1400"/>
              <a:buFont typeface="Verdana"/>
              <a:buChar char="●"/>
            </a:pPr>
            <a:r>
              <a:rPr lang="en-US">
                <a:latin typeface="Verdana"/>
                <a:ea typeface="Verdana"/>
                <a:cs typeface="Verdana"/>
                <a:sym typeface="Verdana"/>
              </a:rPr>
              <a:t>This module outlines strategies that can be used in trauma sensitive schools</a:t>
            </a:r>
            <a:endParaRPr>
              <a:latin typeface="Verdana"/>
              <a:ea typeface="Verdana"/>
              <a:cs typeface="Verdana"/>
              <a:sym typeface="Verdana"/>
            </a:endParaRPr>
          </a:p>
          <a:p>
            <a:pPr marL="457200" lvl="0" indent="-317500" algn="l" rtl="0">
              <a:lnSpc>
                <a:spcPct val="115000"/>
              </a:lnSpc>
              <a:spcBef>
                <a:spcPts val="0"/>
              </a:spcBef>
              <a:spcAft>
                <a:spcPts val="0"/>
              </a:spcAft>
              <a:buClr>
                <a:schemeClr val="dk1"/>
              </a:buClr>
              <a:buSzPts val="1400"/>
              <a:buFont typeface="Verdana"/>
              <a:buChar char="●"/>
            </a:pPr>
            <a:r>
              <a:rPr lang="en-US">
                <a:latin typeface="Verdana"/>
                <a:ea typeface="Verdana"/>
                <a:cs typeface="Verdana"/>
                <a:sym typeface="Verdana"/>
              </a:rPr>
              <a:t>It can be adapted to individual contexts</a:t>
            </a:r>
            <a:endParaRPr>
              <a:latin typeface="Verdana"/>
              <a:ea typeface="Verdana"/>
              <a:cs typeface="Verdana"/>
              <a:sym typeface="Verdana"/>
            </a:endParaRPr>
          </a:p>
          <a:p>
            <a:pPr marL="457200" lvl="0" indent="-317500" algn="l" rtl="0">
              <a:lnSpc>
                <a:spcPct val="115000"/>
              </a:lnSpc>
              <a:spcBef>
                <a:spcPts val="0"/>
              </a:spcBef>
              <a:spcAft>
                <a:spcPts val="0"/>
              </a:spcAft>
              <a:buClr>
                <a:schemeClr val="dk1"/>
              </a:buClr>
              <a:buSzPts val="1400"/>
              <a:buFont typeface="Verdana"/>
              <a:buChar char="●"/>
            </a:pPr>
            <a:r>
              <a:rPr lang="en-US">
                <a:latin typeface="Verdana"/>
                <a:ea typeface="Verdana"/>
                <a:cs typeface="Verdana"/>
                <a:sym typeface="Verdana"/>
              </a:rPr>
              <a:t>The training should last about 4 hours for the entire module or 30 minutes for each section. </a:t>
            </a:r>
            <a:endParaRPr>
              <a:latin typeface="Verdana"/>
              <a:ea typeface="Verdana"/>
              <a:cs typeface="Verdana"/>
              <a:sym typeface="Verdana"/>
            </a:endParaRPr>
          </a:p>
          <a:p>
            <a:pPr marL="0" lvl="0" indent="0" algn="l" rtl="0">
              <a:lnSpc>
                <a:spcPct val="80000"/>
              </a:lnSpc>
              <a:spcBef>
                <a:spcPts val="200"/>
              </a:spcBef>
              <a:spcAft>
                <a:spcPts val="0"/>
              </a:spcAft>
              <a:buClr>
                <a:schemeClr val="dk1"/>
              </a:buClr>
              <a:buSzPts val="1400"/>
              <a:buFont typeface="Arial"/>
              <a:buNone/>
            </a:pPr>
            <a:endParaRPr b="1">
              <a:latin typeface="Verdana"/>
              <a:ea typeface="Verdana"/>
              <a:cs typeface="Verdana"/>
              <a:sym typeface="Verdana"/>
            </a:endParaRPr>
          </a:p>
          <a:p>
            <a:pPr marL="0" lvl="0" indent="0" algn="l" rtl="0">
              <a:lnSpc>
                <a:spcPct val="80000"/>
              </a:lnSpc>
              <a:spcBef>
                <a:spcPts val="200"/>
              </a:spcBef>
              <a:spcAft>
                <a:spcPts val="0"/>
              </a:spcAft>
              <a:buClr>
                <a:schemeClr val="dk1"/>
              </a:buClr>
              <a:buSzPts val="1100"/>
              <a:buFont typeface="Arial"/>
              <a:buNone/>
            </a:pPr>
            <a:r>
              <a:rPr lang="en-US" b="1">
                <a:latin typeface="Verdana"/>
                <a:ea typeface="Verdana"/>
                <a:cs typeface="Verdana"/>
                <a:sym typeface="Verdana"/>
              </a:rPr>
              <a:t>Presenter notes information</a:t>
            </a:r>
            <a:endParaRPr b="1">
              <a:latin typeface="Verdana"/>
              <a:ea typeface="Verdana"/>
              <a:cs typeface="Verdana"/>
              <a:sym typeface="Verdana"/>
            </a:endParaRPr>
          </a:p>
          <a:p>
            <a:pPr marL="0" lvl="0" indent="0" algn="l" rtl="0">
              <a:lnSpc>
                <a:spcPct val="80000"/>
              </a:lnSpc>
              <a:spcBef>
                <a:spcPts val="200"/>
              </a:spcBef>
              <a:spcAft>
                <a:spcPts val="0"/>
              </a:spcAft>
              <a:buClr>
                <a:schemeClr val="dk1"/>
              </a:buClr>
              <a:buSzPts val="1100"/>
              <a:buFont typeface="Arial"/>
              <a:buNone/>
            </a:pPr>
            <a:r>
              <a:rPr lang="en-US">
                <a:latin typeface="Verdana"/>
                <a:ea typeface="Verdana"/>
                <a:cs typeface="Verdana"/>
                <a:sym typeface="Verdana"/>
              </a:rPr>
              <a:t>Presenter notes are included in the PowerPoint. Background information for the presenter is shown as “</a:t>
            </a:r>
            <a:r>
              <a:rPr lang="en-US" b="1">
                <a:latin typeface="Verdana"/>
                <a:ea typeface="Verdana"/>
                <a:cs typeface="Verdana"/>
                <a:sym typeface="Verdana"/>
              </a:rPr>
              <a:t>To Know</a:t>
            </a:r>
            <a:r>
              <a:rPr lang="en-US">
                <a:latin typeface="Verdana"/>
                <a:ea typeface="Verdana"/>
                <a:cs typeface="Verdana"/>
                <a:sym typeface="Verdana"/>
              </a:rPr>
              <a:t>.” Statements to be shared with participants are shown as “</a:t>
            </a:r>
            <a:r>
              <a:rPr lang="en-US" b="1">
                <a:latin typeface="Verdana"/>
                <a:ea typeface="Verdana"/>
                <a:cs typeface="Verdana"/>
                <a:sym typeface="Verdana"/>
              </a:rPr>
              <a:t>To Say</a:t>
            </a:r>
            <a:r>
              <a:rPr lang="en-US">
                <a:latin typeface="Verdana"/>
                <a:ea typeface="Verdana"/>
                <a:cs typeface="Verdana"/>
                <a:sym typeface="Verdana"/>
              </a:rPr>
              <a:t>.” In some instances, the “</a:t>
            </a:r>
            <a:r>
              <a:rPr lang="en-US" b="1">
                <a:latin typeface="Verdana"/>
                <a:ea typeface="Verdana"/>
                <a:cs typeface="Verdana"/>
                <a:sym typeface="Verdana"/>
              </a:rPr>
              <a:t>To Know/To Say</a:t>
            </a:r>
            <a:r>
              <a:rPr lang="en-US">
                <a:latin typeface="Verdana"/>
                <a:ea typeface="Verdana"/>
                <a:cs typeface="Verdana"/>
                <a:sym typeface="Verdana"/>
              </a:rPr>
              <a:t>” are combined.The presenter notes also include “</a:t>
            </a:r>
            <a:r>
              <a:rPr lang="en-US" b="1">
                <a:latin typeface="Verdana"/>
                <a:ea typeface="Verdana"/>
                <a:cs typeface="Verdana"/>
                <a:sym typeface="Verdana"/>
              </a:rPr>
              <a:t>To Do</a:t>
            </a:r>
            <a:r>
              <a:rPr lang="en-US">
                <a:latin typeface="Verdana"/>
                <a:ea typeface="Verdana"/>
                <a:cs typeface="Verdana"/>
                <a:sym typeface="Verdana"/>
              </a:rPr>
              <a:t>” prompts and cues for “</a:t>
            </a:r>
            <a:r>
              <a:rPr lang="en-US" b="1">
                <a:latin typeface="Verdana"/>
                <a:ea typeface="Verdana"/>
                <a:cs typeface="Verdana"/>
                <a:sym typeface="Verdana"/>
              </a:rPr>
              <a:t>Handouts</a:t>
            </a:r>
            <a:r>
              <a:rPr lang="en-US">
                <a:latin typeface="Verdana"/>
                <a:ea typeface="Verdana"/>
                <a:cs typeface="Verdana"/>
                <a:sym typeface="Verdana"/>
              </a:rPr>
              <a:t>”.</a:t>
            </a:r>
            <a:endParaRPr>
              <a:latin typeface="Verdana"/>
              <a:ea typeface="Verdana"/>
              <a:cs typeface="Verdana"/>
              <a:sym typeface="Verdana"/>
            </a:endParaRPr>
          </a:p>
          <a:p>
            <a:pPr marL="0" lvl="0" indent="0" algn="l" rtl="0">
              <a:lnSpc>
                <a:spcPct val="80000"/>
              </a:lnSpc>
              <a:spcBef>
                <a:spcPts val="200"/>
              </a:spcBef>
              <a:spcAft>
                <a:spcPts val="0"/>
              </a:spcAft>
              <a:buClr>
                <a:schemeClr val="dk1"/>
              </a:buClr>
              <a:buSzPts val="1100"/>
              <a:buFont typeface="Arial"/>
              <a:buNone/>
            </a:pPr>
            <a:r>
              <a:rPr lang="en-US">
                <a:latin typeface="Verdana"/>
                <a:ea typeface="Verdana"/>
                <a:cs typeface="Verdana"/>
                <a:sym typeface="Verdana"/>
              </a:rPr>
              <a:t> </a:t>
            </a:r>
            <a:endParaRPr>
              <a:latin typeface="Verdana"/>
              <a:ea typeface="Verdana"/>
              <a:cs typeface="Verdana"/>
              <a:sym typeface="Verdana"/>
            </a:endParaRPr>
          </a:p>
          <a:p>
            <a:pPr marL="0" lvl="0" indent="0" algn="l" rtl="0">
              <a:lnSpc>
                <a:spcPct val="80000"/>
              </a:lnSpc>
              <a:spcBef>
                <a:spcPts val="200"/>
              </a:spcBef>
              <a:spcAft>
                <a:spcPts val="0"/>
              </a:spcAft>
              <a:buClr>
                <a:schemeClr val="dk1"/>
              </a:buClr>
              <a:buSzPts val="1100"/>
              <a:buFont typeface="Arial"/>
              <a:buNone/>
            </a:pPr>
            <a:r>
              <a:rPr lang="en-US">
                <a:latin typeface="Verdana"/>
                <a:ea typeface="Verdana"/>
                <a:cs typeface="Verdana"/>
                <a:sym typeface="Verdana"/>
              </a:rPr>
              <a:t>Additional activities, examples, videos, etc. are being developed. A presenter may add material from the resources and activities section on the website. </a:t>
            </a:r>
            <a:endParaRPr>
              <a:latin typeface="Verdana"/>
              <a:ea typeface="Verdana"/>
              <a:cs typeface="Verdana"/>
              <a:sym typeface="Verdana"/>
            </a:endParaRPr>
          </a:p>
          <a:p>
            <a:pPr marL="0" lvl="0" indent="0" algn="l" rtl="0">
              <a:lnSpc>
                <a:spcPct val="80000"/>
              </a:lnSpc>
              <a:spcBef>
                <a:spcPts val="200"/>
              </a:spcBef>
              <a:spcAft>
                <a:spcPts val="0"/>
              </a:spcAft>
              <a:buClr>
                <a:schemeClr val="dk1"/>
              </a:buClr>
              <a:buSzPts val="1100"/>
              <a:buFont typeface="Arial"/>
              <a:buNone/>
            </a:pPr>
            <a:r>
              <a:rPr lang="en-US">
                <a:latin typeface="Verdana"/>
                <a:ea typeface="Verdana"/>
                <a:cs typeface="Verdana"/>
                <a:sym typeface="Verdana"/>
              </a:rPr>
              <a:t>  </a:t>
            </a:r>
            <a:endParaRPr>
              <a:latin typeface="Verdana"/>
              <a:ea typeface="Verdana"/>
              <a:cs typeface="Verdana"/>
              <a:sym typeface="Verdana"/>
            </a:endParaRPr>
          </a:p>
          <a:p>
            <a:pPr marL="0" lvl="0" indent="0" algn="l" rtl="0">
              <a:lnSpc>
                <a:spcPct val="80000"/>
              </a:lnSpc>
              <a:spcBef>
                <a:spcPts val="200"/>
              </a:spcBef>
              <a:spcAft>
                <a:spcPts val="0"/>
              </a:spcAft>
              <a:buClr>
                <a:schemeClr val="dk1"/>
              </a:buClr>
              <a:buSzPts val="1100"/>
              <a:buFont typeface="Arial"/>
              <a:buNone/>
            </a:pPr>
            <a:r>
              <a:rPr lang="en-US">
                <a:latin typeface="Verdana"/>
                <a:ea typeface="Verdana"/>
                <a:cs typeface="Verdana"/>
                <a:sym typeface="Verdana"/>
              </a:rPr>
              <a:t>Breaks should be inserted at the discretion of the presenter based on the needs of participants.</a:t>
            </a: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400"/>
              <a:buFont typeface="Arial"/>
              <a:buNone/>
            </a:pP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b="1">
              <a:latin typeface="Verdana"/>
              <a:ea typeface="Verdana"/>
              <a:cs typeface="Verdana"/>
              <a:sym typeface="Verdana"/>
            </a:endParaRPr>
          </a:p>
        </p:txBody>
      </p:sp>
      <p:sp>
        <p:nvSpPr>
          <p:cNvPr id="205" name="Google Shape;205;g89e48a62c3_0_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8a1e252a56_0_6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7" name="Google Shape;327;g8a1e252a56_0_64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8" name="Google Shape;328;g8a1e252a56_0_64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20</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89e48a62c3_0_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1" name="Google Shape;211;g89e48a62c3_0_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b="1">
                <a:latin typeface="Verdana"/>
                <a:ea typeface="Verdana"/>
                <a:cs typeface="Verdana"/>
                <a:sym typeface="Verdana"/>
              </a:rPr>
              <a:t>To Know</a:t>
            </a:r>
            <a:endParaRPr b="1">
              <a:latin typeface="Verdana"/>
              <a:ea typeface="Verdana"/>
              <a:cs typeface="Verdana"/>
              <a:sym typeface="Verdana"/>
            </a:endParaRPr>
          </a:p>
          <a:p>
            <a:pPr marL="0" lvl="0" indent="0" algn="l" rtl="0">
              <a:lnSpc>
                <a:spcPct val="115000"/>
              </a:lnSpc>
              <a:spcBef>
                <a:spcPts val="0"/>
              </a:spcBef>
              <a:spcAft>
                <a:spcPts val="0"/>
              </a:spcAft>
              <a:buClr>
                <a:schemeClr val="dk1"/>
              </a:buClr>
              <a:buSzPts val="1100"/>
              <a:buFont typeface="Arial"/>
              <a:buNone/>
            </a:pPr>
            <a:r>
              <a:rPr lang="en-US">
                <a:latin typeface="Verdana"/>
                <a:ea typeface="Verdana"/>
                <a:cs typeface="Verdana"/>
                <a:sym typeface="Verdana"/>
              </a:rPr>
              <a:t>These supplies are needed for the Trauma Professional Learning Modules.</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p>
        </p:txBody>
      </p:sp>
      <p:sp>
        <p:nvSpPr>
          <p:cNvPr id="212" name="Google Shape;212;g89e48a62c3_0_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89e48a62c3_0_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 name="Google Shape;218;g89e48a62c3_0_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b="1">
                <a:latin typeface="Verdana"/>
                <a:ea typeface="Verdana"/>
                <a:cs typeface="Verdana"/>
                <a:sym typeface="Verdana"/>
              </a:rPr>
              <a:t>To Know</a:t>
            </a:r>
            <a:endParaRPr b="1">
              <a:latin typeface="Verdana"/>
              <a:ea typeface="Verdana"/>
              <a:cs typeface="Verdana"/>
              <a:sym typeface="Verdana"/>
            </a:endParaRPr>
          </a:p>
          <a:p>
            <a:pPr marL="0" lvl="0" indent="0" algn="l" rtl="0">
              <a:lnSpc>
                <a:spcPct val="115000"/>
              </a:lnSpc>
              <a:spcBef>
                <a:spcPts val="0"/>
              </a:spcBef>
              <a:spcAft>
                <a:spcPts val="0"/>
              </a:spcAft>
              <a:buSzPts val="1400"/>
              <a:buNone/>
            </a:pPr>
            <a:r>
              <a:rPr lang="en-US">
                <a:latin typeface="Verdana"/>
                <a:ea typeface="Verdana"/>
                <a:cs typeface="Verdana"/>
                <a:sym typeface="Verdana"/>
              </a:rPr>
              <a:t>The Participant and Presenter Materials are located on the vtss-ric website. </a:t>
            </a:r>
            <a:endParaRPr>
              <a:latin typeface="Verdana"/>
              <a:ea typeface="Verdana"/>
              <a:cs typeface="Verdana"/>
              <a:sym typeface="Verdana"/>
            </a:endParaRPr>
          </a:p>
          <a:p>
            <a:pPr marL="0" lvl="0" indent="0" algn="l" rtl="0">
              <a:lnSpc>
                <a:spcPct val="115000"/>
              </a:lnSpc>
              <a:spcBef>
                <a:spcPts val="0"/>
              </a:spcBef>
              <a:spcAft>
                <a:spcPts val="0"/>
              </a:spcAft>
              <a:buClr>
                <a:schemeClr val="dk1"/>
              </a:buClr>
              <a:buSzPts val="1100"/>
              <a:buFont typeface="Arial"/>
              <a:buNone/>
            </a:pPr>
            <a:endParaRPr>
              <a:latin typeface="Verdana"/>
              <a:ea typeface="Verdana"/>
              <a:cs typeface="Verdana"/>
              <a:sym typeface="Verdana"/>
            </a:endParaRPr>
          </a:p>
          <a:p>
            <a:pPr marL="0" lvl="0" indent="0" algn="l" rtl="0">
              <a:lnSpc>
                <a:spcPct val="115000"/>
              </a:lnSpc>
              <a:spcBef>
                <a:spcPts val="0"/>
              </a:spcBef>
              <a:spcAft>
                <a:spcPts val="0"/>
              </a:spcAft>
              <a:buClr>
                <a:schemeClr val="dk1"/>
              </a:buClr>
              <a:buSzPts val="1100"/>
              <a:buFont typeface="Arial"/>
              <a:buNone/>
            </a:pPr>
            <a:r>
              <a:rPr lang="en-US" b="1">
                <a:latin typeface="Verdana"/>
                <a:ea typeface="Verdana"/>
                <a:cs typeface="Verdana"/>
                <a:sym typeface="Verdana"/>
              </a:rPr>
              <a:t>References</a:t>
            </a:r>
            <a:endParaRPr b="1">
              <a:latin typeface="Verdana"/>
              <a:ea typeface="Verdana"/>
              <a:cs typeface="Verdana"/>
              <a:sym typeface="Verdana"/>
            </a:endParaRPr>
          </a:p>
          <a:p>
            <a:pPr marL="0" lvl="0" indent="0" algn="l" rtl="0">
              <a:lnSpc>
                <a:spcPct val="100000"/>
              </a:lnSpc>
              <a:spcBef>
                <a:spcPts val="0"/>
              </a:spcBef>
              <a:spcAft>
                <a:spcPts val="0"/>
              </a:spcAft>
              <a:buSzPts val="1400"/>
              <a:buNone/>
            </a:pPr>
            <a:endParaRPr/>
          </a:p>
        </p:txBody>
      </p:sp>
      <p:sp>
        <p:nvSpPr>
          <p:cNvPr id="219" name="Google Shape;219;g89e48a62c3_0_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89e48a62c3_0_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5" name="Google Shape;225;g89e48a62c3_0_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b="1">
                <a:latin typeface="Verdana"/>
                <a:ea typeface="Verdana"/>
                <a:cs typeface="Verdana"/>
                <a:sym typeface="Verdana"/>
              </a:rPr>
              <a:t>To Know</a:t>
            </a:r>
            <a:endParaRPr b="1">
              <a:latin typeface="Verdana"/>
              <a:ea typeface="Verdana"/>
              <a:cs typeface="Verdana"/>
              <a:sym typeface="Verdana"/>
            </a:endParaRPr>
          </a:p>
          <a:p>
            <a:pPr marL="0" lvl="0" indent="0" algn="l" rtl="0">
              <a:lnSpc>
                <a:spcPct val="115000"/>
              </a:lnSpc>
              <a:spcBef>
                <a:spcPts val="0"/>
              </a:spcBef>
              <a:spcAft>
                <a:spcPts val="0"/>
              </a:spcAft>
              <a:buClr>
                <a:schemeClr val="dk1"/>
              </a:buClr>
              <a:buSzPts val="1100"/>
              <a:buFont typeface="Arial"/>
              <a:buNone/>
            </a:pPr>
            <a:r>
              <a:rPr lang="en-US">
                <a:latin typeface="Verdana"/>
                <a:ea typeface="Verdana"/>
                <a:cs typeface="Verdana"/>
                <a:sym typeface="Verdana"/>
              </a:rPr>
              <a:t>These are the key terms used throughout the module.</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p>
        </p:txBody>
      </p:sp>
      <p:sp>
        <p:nvSpPr>
          <p:cNvPr id="226" name="Google Shape;226;g89e48a62c3_0_2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b="1">
                <a:latin typeface="Verdana"/>
                <a:ea typeface="Verdana"/>
                <a:cs typeface="Verdana"/>
                <a:sym typeface="Verdana"/>
              </a:rPr>
              <a:t>To Know:</a:t>
            </a:r>
            <a:endParaRPr b="1">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r>
              <a:rPr lang="en-US">
                <a:latin typeface="Verdana"/>
                <a:ea typeface="Verdana"/>
                <a:cs typeface="Verdana"/>
                <a:sym typeface="Verdana"/>
              </a:rPr>
              <a:t>VTSS Professional Learning Modules are organized in the same manner. All schools can begin their journey with Module 1 which introduces the foundational knowledge around trauma and trauma sensitive schools. This powerpoint is part of Module 4 that shares strategies on how we create trauma-sensitive, safe and supportive schools.</a:t>
            </a: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r>
              <a:rPr lang="en-US" b="1">
                <a:latin typeface="Verdana"/>
                <a:ea typeface="Verdana"/>
                <a:cs typeface="Verdana"/>
                <a:sym typeface="Verdana"/>
              </a:rPr>
              <a:t>To Say:</a:t>
            </a:r>
            <a:r>
              <a:rPr lang="en-US">
                <a:latin typeface="Verdana"/>
                <a:ea typeface="Verdana"/>
                <a:cs typeface="Verdana"/>
                <a:sym typeface="Verdana"/>
              </a:rPr>
              <a:t> </a:t>
            </a: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r>
              <a:rPr lang="en-US">
                <a:latin typeface="Verdana"/>
                <a:ea typeface="Verdana"/>
                <a:cs typeface="Verdana"/>
                <a:sym typeface="Verdana"/>
              </a:rPr>
              <a:t>Welcome to the learning module, “Responsible Decision Making”. Let’s get started!</a:t>
            </a: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SzPts val="1400"/>
              <a:buNone/>
            </a:pPr>
            <a:endParaRPr/>
          </a:p>
        </p:txBody>
      </p:sp>
      <p:sp>
        <p:nvSpPr>
          <p:cNvPr id="232" name="Google Shape;232;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b="1">
                <a:latin typeface="Verdana"/>
                <a:ea typeface="Verdana"/>
                <a:cs typeface="Verdana"/>
                <a:sym typeface="Verdana"/>
              </a:rPr>
              <a:t>To Know: </a:t>
            </a:r>
            <a:endParaRPr b="1">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r>
              <a:rPr lang="en-US">
                <a:latin typeface="Verdana"/>
                <a:ea typeface="Verdana"/>
                <a:cs typeface="Verdana"/>
                <a:sym typeface="Verdana"/>
              </a:rPr>
              <a:t>Go over the learning intentions targeted for this session</a:t>
            </a: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r>
              <a:rPr lang="en-US" b="1">
                <a:latin typeface="Verdana"/>
                <a:ea typeface="Verdana"/>
                <a:cs typeface="Verdana"/>
                <a:sym typeface="Verdana"/>
              </a:rPr>
              <a:t>To Say:</a:t>
            </a:r>
            <a:r>
              <a:rPr lang="en-US">
                <a:latin typeface="Verdana"/>
                <a:ea typeface="Verdana"/>
                <a:cs typeface="Verdana"/>
                <a:sym typeface="Verdana"/>
              </a:rPr>
              <a:t> </a:t>
            </a: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r>
              <a:rPr lang="en-US">
                <a:latin typeface="Verdana"/>
                <a:ea typeface="Verdana"/>
                <a:cs typeface="Verdana"/>
                <a:sym typeface="Verdana"/>
              </a:rPr>
              <a:t>During this module we hope you will gain an understanding of the importance of responsible decision making, as well as provide strategies develop responsible making skills. </a:t>
            </a:r>
            <a:endParaRPr/>
          </a:p>
          <a:p>
            <a:pPr marL="0" lvl="0" indent="0" algn="l" rtl="0">
              <a:lnSpc>
                <a:spcPct val="100000"/>
              </a:lnSpc>
              <a:spcBef>
                <a:spcPts val="0"/>
              </a:spcBef>
              <a:spcAft>
                <a:spcPts val="0"/>
              </a:spcAft>
              <a:buSzPts val="1400"/>
              <a:buNone/>
            </a:pPr>
            <a:endParaRPr/>
          </a:p>
        </p:txBody>
      </p:sp>
      <p:sp>
        <p:nvSpPr>
          <p:cNvPr id="237" name="Google Shape;237;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73c16d18bd_1_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Clr>
                <a:schemeClr val="dk1"/>
              </a:buClr>
              <a:buSzPts val="1100"/>
              <a:buFont typeface="Arial"/>
              <a:buNone/>
            </a:pPr>
            <a:r>
              <a:rPr lang="en-US" b="1">
                <a:latin typeface="Verdana"/>
                <a:ea typeface="Verdana"/>
                <a:cs typeface="Verdana"/>
                <a:sym typeface="Verdana"/>
              </a:rPr>
              <a:t>To Know: </a:t>
            </a:r>
            <a:r>
              <a:rPr lang="en-US">
                <a:highlight>
                  <a:schemeClr val="lt1"/>
                </a:highlight>
                <a:latin typeface="Verdana"/>
                <a:ea typeface="Verdana"/>
                <a:cs typeface="Verdana"/>
                <a:sym typeface="Verdana"/>
              </a:rPr>
              <a:t>Social and emotional learning (SEL) enhances students’ capacity to integrate skills, attitudes, and behaviors to deal effectively and ethically with daily tasks and challenges. Like many similar frameworks, CASEL’s integrated framework promotes intrapersonal, interpersonal, and cognitive competence. There are five core competencies that can be taught in many </a:t>
            </a:r>
            <a:r>
              <a:rPr lang="en-US">
                <a:solidFill>
                  <a:schemeClr val="hlink"/>
                </a:solidFill>
                <a:highlight>
                  <a:schemeClr val="lt1"/>
                </a:highlight>
                <a:uFill>
                  <a:noFill/>
                </a:uFill>
                <a:latin typeface="Verdana"/>
                <a:ea typeface="Verdana"/>
                <a:cs typeface="Verdana"/>
                <a:sym typeface="Verdana"/>
                <a:hlinkClick r:id="rId3"/>
              </a:rPr>
              <a:t>ways</a:t>
            </a:r>
            <a:r>
              <a:rPr lang="en-US">
                <a:highlight>
                  <a:schemeClr val="lt1"/>
                </a:highlight>
                <a:latin typeface="Verdana"/>
                <a:ea typeface="Verdana"/>
                <a:cs typeface="Verdana"/>
                <a:sym typeface="Verdana"/>
              </a:rPr>
              <a:t> across many </a:t>
            </a:r>
            <a:r>
              <a:rPr lang="en-US">
                <a:solidFill>
                  <a:schemeClr val="hlink"/>
                </a:solidFill>
                <a:highlight>
                  <a:schemeClr val="lt1"/>
                </a:highlight>
                <a:uFill>
                  <a:noFill/>
                </a:uFill>
                <a:latin typeface="Verdana"/>
                <a:ea typeface="Verdana"/>
                <a:cs typeface="Verdana"/>
                <a:sym typeface="Verdana"/>
                <a:hlinkClick r:id="rId4"/>
              </a:rPr>
              <a:t>settings.</a:t>
            </a:r>
            <a:r>
              <a:rPr lang="en-US">
                <a:highlight>
                  <a:schemeClr val="lt1"/>
                </a:highlight>
                <a:latin typeface="Verdana"/>
                <a:ea typeface="Verdana"/>
                <a:cs typeface="Verdana"/>
                <a:sym typeface="Verdana"/>
              </a:rPr>
              <a:t> Many educators and researchers are also exploring how best to </a:t>
            </a:r>
            <a:r>
              <a:rPr lang="en-US">
                <a:solidFill>
                  <a:schemeClr val="hlink"/>
                </a:solidFill>
                <a:highlight>
                  <a:schemeClr val="lt1"/>
                </a:highlight>
                <a:uFill>
                  <a:noFill/>
                </a:uFill>
                <a:latin typeface="Verdana"/>
                <a:ea typeface="Verdana"/>
                <a:cs typeface="Verdana"/>
                <a:sym typeface="Verdana"/>
                <a:hlinkClick r:id="rId5"/>
              </a:rPr>
              <a:t>assess</a:t>
            </a:r>
            <a:r>
              <a:rPr lang="en-US">
                <a:highlight>
                  <a:schemeClr val="lt1"/>
                </a:highlight>
                <a:latin typeface="Verdana"/>
                <a:ea typeface="Verdana"/>
                <a:cs typeface="Verdana"/>
                <a:sym typeface="Verdana"/>
              </a:rPr>
              <a:t> these competencies.</a:t>
            </a:r>
            <a:endParaRPr>
              <a:highlight>
                <a:schemeClr val="lt1"/>
              </a:highlight>
              <a:latin typeface="Verdana"/>
              <a:ea typeface="Verdana"/>
              <a:cs typeface="Verdana"/>
              <a:sym typeface="Verdana"/>
            </a:endParaRPr>
          </a:p>
          <a:p>
            <a:pPr marL="457200" lvl="0" indent="0" algn="l" rtl="0">
              <a:lnSpc>
                <a:spcPct val="115000"/>
              </a:lnSpc>
              <a:spcBef>
                <a:spcPts val="0"/>
              </a:spcBef>
              <a:spcAft>
                <a:spcPts val="0"/>
              </a:spcAft>
              <a:buClr>
                <a:schemeClr val="dk1"/>
              </a:buClr>
              <a:buSzPts val="1100"/>
              <a:buFont typeface="Arial"/>
              <a:buNone/>
            </a:pPr>
            <a:endParaRPr b="1">
              <a:highlight>
                <a:srgbClr val="F07E31"/>
              </a:highlight>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r>
              <a:rPr lang="en-US" b="1">
                <a:latin typeface="Verdana"/>
                <a:ea typeface="Verdana"/>
                <a:cs typeface="Verdana"/>
                <a:sym typeface="Verdana"/>
              </a:rPr>
              <a:t>To Say:</a:t>
            </a:r>
            <a:r>
              <a:rPr lang="en-US">
                <a:latin typeface="Verdana"/>
                <a:ea typeface="Verdana"/>
                <a:cs typeface="Verdana"/>
                <a:sym typeface="Verdana"/>
              </a:rPr>
              <a:t> In VTSS, we use CASEL’s five core competencies: Self-Awareness, Self-Management, Social-Awareness, Relationship Skills, and Responsible Decision Making. These five competencies can be taught in many ways across many settings.They provide a solid foundation for social relationships and achievement. Today we will focus on Responsible Decision Making. </a:t>
            </a: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r>
              <a:rPr lang="en-US" b="1">
                <a:latin typeface="Verdana"/>
                <a:ea typeface="Verdana"/>
                <a:cs typeface="Verdana"/>
                <a:sym typeface="Verdana"/>
              </a:rPr>
              <a:t>References</a:t>
            </a:r>
            <a:r>
              <a:rPr lang="en-US">
                <a:latin typeface="Verdana"/>
                <a:ea typeface="Verdana"/>
                <a:cs typeface="Verdana"/>
                <a:sym typeface="Verdana"/>
              </a:rPr>
              <a:t>: </a:t>
            </a:r>
            <a:r>
              <a:rPr lang="en-US" sz="1100" u="sng">
                <a:solidFill>
                  <a:schemeClr val="hlink"/>
                </a:solidFill>
                <a:latin typeface="Arial"/>
                <a:ea typeface="Arial"/>
                <a:cs typeface="Arial"/>
                <a:sym typeface="Arial"/>
                <a:hlinkClick r:id="rId6"/>
              </a:rPr>
              <a:t>https://casel.org/core-competencies/</a:t>
            </a: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endParaRPr>
              <a:latin typeface="Times"/>
              <a:ea typeface="Times"/>
              <a:cs typeface="Times"/>
              <a:sym typeface="Times"/>
            </a:endParaRPr>
          </a:p>
          <a:p>
            <a:pPr marL="0" lvl="0" indent="0" algn="l" rtl="0">
              <a:lnSpc>
                <a:spcPct val="100000"/>
              </a:lnSpc>
              <a:spcBef>
                <a:spcPts val="0"/>
              </a:spcBef>
              <a:spcAft>
                <a:spcPts val="0"/>
              </a:spcAft>
              <a:buClr>
                <a:schemeClr val="dk1"/>
              </a:buClr>
              <a:buSzPts val="1100"/>
              <a:buFont typeface="Arial"/>
              <a:buNone/>
            </a:pPr>
            <a:endParaRPr b="1">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endParaRPr/>
          </a:p>
          <a:p>
            <a:pPr marL="0" marR="0" lvl="0" indent="0" algn="l" rtl="0">
              <a:lnSpc>
                <a:spcPct val="100000"/>
              </a:lnSpc>
              <a:spcBef>
                <a:spcPts val="0"/>
              </a:spcBef>
              <a:spcAft>
                <a:spcPts val="0"/>
              </a:spcAft>
              <a:buClr>
                <a:srgbClr val="000000"/>
              </a:buClr>
              <a:buSzPts val="1100"/>
              <a:buFont typeface="Arial"/>
              <a:buNone/>
            </a:pPr>
            <a:endParaRPr b="1">
              <a:solidFill>
                <a:srgbClr val="000000"/>
              </a:solidFill>
              <a:highlight>
                <a:srgbClr val="FF0000"/>
              </a:highlight>
              <a:latin typeface="Verdana"/>
              <a:ea typeface="Verdana"/>
              <a:cs typeface="Verdana"/>
              <a:sym typeface="Verdana"/>
            </a:endParaRPr>
          </a:p>
        </p:txBody>
      </p:sp>
      <p:sp>
        <p:nvSpPr>
          <p:cNvPr id="243" name="Google Shape;243;g73c16d18bd_1_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8a1e252a56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9" name="Google Shape;249;g8a1e252a56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latin typeface="Verdana"/>
                <a:ea typeface="Verdana"/>
                <a:cs typeface="Verdana"/>
                <a:sym typeface="Verdana"/>
              </a:rPr>
              <a:t>To Know: </a:t>
            </a:r>
            <a:r>
              <a:rPr lang="en-US">
                <a:latin typeface="Verdana"/>
                <a:ea typeface="Verdana"/>
                <a:cs typeface="Verdana"/>
                <a:sym typeface="Verdana"/>
              </a:rPr>
              <a:t>Have participants read definition. </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b="1">
              <a:latin typeface="Verdana"/>
              <a:ea typeface="Verdana"/>
              <a:cs typeface="Verdana"/>
              <a:sym typeface="Verdana"/>
            </a:endParaRPr>
          </a:p>
          <a:p>
            <a:pPr marL="0" lvl="0" indent="0" algn="l" rtl="0">
              <a:lnSpc>
                <a:spcPct val="100000"/>
              </a:lnSpc>
              <a:spcBef>
                <a:spcPts val="0"/>
              </a:spcBef>
              <a:spcAft>
                <a:spcPts val="0"/>
              </a:spcAft>
              <a:buSzPts val="1400"/>
              <a:buNone/>
            </a:pPr>
            <a:r>
              <a:rPr lang="en-US" b="1">
                <a:latin typeface="Verdana"/>
                <a:ea typeface="Verdana"/>
                <a:cs typeface="Verdana"/>
                <a:sym typeface="Verdana"/>
              </a:rPr>
              <a:t>To Say:</a:t>
            </a:r>
            <a:r>
              <a:rPr lang="en-US">
                <a:solidFill>
                  <a:srgbClr val="000000"/>
                </a:solidFill>
                <a:latin typeface="Verdana"/>
                <a:ea typeface="Verdana"/>
                <a:cs typeface="Verdana"/>
                <a:sym typeface="Verdana"/>
              </a:rPr>
              <a:t> </a:t>
            </a:r>
            <a:r>
              <a:rPr lang="en-US">
                <a:solidFill>
                  <a:srgbClr val="000000"/>
                </a:solidFill>
                <a:highlight>
                  <a:srgbClr val="FFFFFF"/>
                </a:highlight>
                <a:latin typeface="Verdana"/>
                <a:ea typeface="Verdana"/>
                <a:cs typeface="Verdana"/>
                <a:sym typeface="Verdana"/>
              </a:rPr>
              <a:t>Through an equity lens, responsible decision-making skills can help adults and students make decisions that are inclusive and equitable, understand the systemic implications of different outcomes, and reflect on how actions and decisions can impact equity. </a:t>
            </a:r>
            <a:endParaRPr>
              <a:solidFill>
                <a:srgbClr val="000000"/>
              </a:solidFill>
              <a:latin typeface="Verdana"/>
              <a:ea typeface="Verdana"/>
              <a:cs typeface="Verdana"/>
              <a:sym typeface="Verdana"/>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Clr>
                <a:schemeClr val="dk1"/>
              </a:buClr>
              <a:buSzPts val="1100"/>
              <a:buFont typeface="Arial"/>
              <a:buNone/>
            </a:pPr>
            <a:r>
              <a:rPr lang="en-US" b="1">
                <a:latin typeface="Verdana"/>
                <a:ea typeface="Verdana"/>
                <a:cs typeface="Verdana"/>
                <a:sym typeface="Verdana"/>
              </a:rPr>
              <a:t>Resource:</a:t>
            </a:r>
            <a:r>
              <a:rPr lang="en-US">
                <a:latin typeface="Verdana"/>
                <a:ea typeface="Verdana"/>
                <a:cs typeface="Verdana"/>
                <a:sym typeface="Verdana"/>
              </a:rPr>
              <a:t> </a:t>
            </a:r>
            <a:r>
              <a:rPr lang="en-US" sz="1100" u="sng">
                <a:solidFill>
                  <a:schemeClr val="hlink"/>
                </a:solidFill>
                <a:latin typeface="Arial"/>
                <a:ea typeface="Arial"/>
                <a:cs typeface="Arial"/>
                <a:sym typeface="Arial"/>
                <a:hlinkClick r:id="rId3"/>
              </a:rPr>
              <a:t>https://casel.org/core-competencies/</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p>
        </p:txBody>
      </p:sp>
      <p:sp>
        <p:nvSpPr>
          <p:cNvPr id="250" name="Google Shape;250;g8a1e252a56_0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19"/>
          <p:cNvSpPr txBox="1">
            <a:spLocks noGrp="1"/>
          </p:cNvSpPr>
          <p:nvPr>
            <p:ph type="body" idx="1"/>
          </p:nvPr>
        </p:nvSpPr>
        <p:spPr>
          <a:xfrm>
            <a:off x="457201" y="1600201"/>
            <a:ext cx="8229600" cy="4571999"/>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7" name="Google Shape;17;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20" name="Google Shape;20;p19"/>
          <p:cNvSpPr txBox="1">
            <a:spLocks noGrp="1"/>
          </p:cNvSpPr>
          <p:nvPr>
            <p:ph type="title"/>
          </p:nvPr>
        </p:nvSpPr>
        <p:spPr>
          <a:xfrm>
            <a:off x="228600" y="228600"/>
            <a:ext cx="8686799" cy="1143000"/>
          </a:xfrm>
          <a:prstGeom prst="rect">
            <a:avLst/>
          </a:prstGeom>
          <a:solidFill>
            <a:srgbClr val="A9DCF2">
              <a:alpha val="67058"/>
            </a:srgbClr>
          </a:solid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rgbClr val="105775"/>
              </a:buClr>
              <a:buSzPts val="4000"/>
              <a:buFont typeface="Verdana"/>
              <a:buNone/>
              <a:defRPr sz="4000">
                <a:solidFill>
                  <a:srgbClr val="10577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1" name="Google Shape;21;p19"/>
          <p:cNvPicPr preferRelativeResize="0"/>
          <p:nvPr/>
        </p:nvPicPr>
        <p:blipFill rotWithShape="1">
          <a:blip r:embed="rId2">
            <a:alphaModFix/>
          </a:blip>
          <a:srcRect/>
          <a:stretch/>
        </p:blipFill>
        <p:spPr>
          <a:xfrm>
            <a:off x="8053977" y="6277285"/>
            <a:ext cx="1092200" cy="523253"/>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3_Section Header">
  <p:cSld name="3_Section Header">
    <p:spTree>
      <p:nvGrpSpPr>
        <p:cNvPr id="1" name="Shape 86"/>
        <p:cNvGrpSpPr/>
        <p:nvPr/>
      </p:nvGrpSpPr>
      <p:grpSpPr>
        <a:xfrm>
          <a:off x="0" y="0"/>
          <a:ext cx="0" cy="0"/>
          <a:chOff x="0" y="0"/>
          <a:chExt cx="0" cy="0"/>
        </a:xfrm>
      </p:grpSpPr>
      <p:sp>
        <p:nvSpPr>
          <p:cNvPr id="87" name="Google Shape;87;p2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Verdana"/>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2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89" name="Google Shape;89;p2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2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92" name="Google Shape;92;p25"/>
          <p:cNvSpPr/>
          <p:nvPr/>
        </p:nvSpPr>
        <p:spPr>
          <a:xfrm>
            <a:off x="-1" y="2214563"/>
            <a:ext cx="9144001" cy="681037"/>
          </a:xfrm>
          <a:prstGeom prst="rect">
            <a:avLst/>
          </a:prstGeom>
          <a:gradFill>
            <a:gsLst>
              <a:gs pos="0">
                <a:schemeClr val="accent5"/>
              </a:gs>
              <a:gs pos="75000">
                <a:srgbClr val="7DCCED"/>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93" name="Google Shape;93;p25" descr="Decorative image of professionals around a table" title="Decorative image"/>
          <p:cNvPicPr preferRelativeResize="0"/>
          <p:nvPr/>
        </p:nvPicPr>
        <p:blipFill rotWithShape="1">
          <a:blip r:embed="rId2">
            <a:alphaModFix/>
          </a:blip>
          <a:srcRect/>
          <a:stretch/>
        </p:blipFill>
        <p:spPr>
          <a:xfrm>
            <a:off x="-1" y="0"/>
            <a:ext cx="9144001" cy="2214562"/>
          </a:xfrm>
          <a:prstGeom prst="rect">
            <a:avLst/>
          </a:prstGeom>
          <a:noFill/>
          <a:ln>
            <a:noFill/>
          </a:ln>
          <a:effectLst>
            <a:reflection stA="52000" endA="300" endPos="35000" sy="-100000" algn="bl" rotWithShape="0"/>
          </a:effectLst>
        </p:spPr>
      </p:pic>
      <p:pic>
        <p:nvPicPr>
          <p:cNvPr id="94" name="Google Shape;94;p25"/>
          <p:cNvPicPr preferRelativeResize="0"/>
          <p:nvPr/>
        </p:nvPicPr>
        <p:blipFill rotWithShape="1">
          <a:blip r:embed="rId3">
            <a:alphaModFix/>
          </a:blip>
          <a:srcRect/>
          <a:stretch/>
        </p:blipFill>
        <p:spPr>
          <a:xfrm>
            <a:off x="76200" y="55789"/>
            <a:ext cx="1559301" cy="747033"/>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Section Header">
  <p:cSld name="1_Section Header">
    <p:spTree>
      <p:nvGrpSpPr>
        <p:cNvPr id="1" name="Shape 95"/>
        <p:cNvGrpSpPr/>
        <p:nvPr/>
      </p:nvGrpSpPr>
      <p:grpSpPr>
        <a:xfrm>
          <a:off x="0" y="0"/>
          <a:ext cx="0" cy="0"/>
          <a:chOff x="0" y="0"/>
          <a:chExt cx="0" cy="0"/>
        </a:xfrm>
      </p:grpSpPr>
      <p:sp>
        <p:nvSpPr>
          <p:cNvPr id="96" name="Google Shape;96;p26"/>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Verdana"/>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26"/>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98" name="Google Shape;98;p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101" name="Google Shape;101;p26"/>
          <p:cNvSpPr/>
          <p:nvPr/>
        </p:nvSpPr>
        <p:spPr>
          <a:xfrm>
            <a:off x="-1" y="2214563"/>
            <a:ext cx="9144001" cy="681037"/>
          </a:xfrm>
          <a:prstGeom prst="rect">
            <a:avLst/>
          </a:prstGeom>
          <a:gradFill>
            <a:gsLst>
              <a:gs pos="0">
                <a:schemeClr val="accent5"/>
              </a:gs>
              <a:gs pos="75000">
                <a:srgbClr val="7DCCED"/>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102" name="Google Shape;102;p26" descr="Decorative image of smiling teenagers at a library" title="Decorative image"/>
          <p:cNvPicPr preferRelativeResize="0"/>
          <p:nvPr/>
        </p:nvPicPr>
        <p:blipFill rotWithShape="1">
          <a:blip r:embed="rId2">
            <a:alphaModFix/>
          </a:blip>
          <a:srcRect/>
          <a:stretch/>
        </p:blipFill>
        <p:spPr>
          <a:xfrm>
            <a:off x="-1" y="0"/>
            <a:ext cx="9144001" cy="2214562"/>
          </a:xfrm>
          <a:prstGeom prst="rect">
            <a:avLst/>
          </a:prstGeom>
          <a:noFill/>
          <a:ln>
            <a:noFill/>
          </a:ln>
          <a:effectLst>
            <a:reflection stA="52000" endA="300" endPos="35000" sy="-100000" algn="bl" rotWithShape="0"/>
          </a:effectLst>
        </p:spPr>
      </p:pic>
      <p:pic>
        <p:nvPicPr>
          <p:cNvPr id="103" name="Google Shape;103;p26"/>
          <p:cNvPicPr preferRelativeResize="0"/>
          <p:nvPr/>
        </p:nvPicPr>
        <p:blipFill rotWithShape="1">
          <a:blip r:embed="rId3">
            <a:alphaModFix/>
          </a:blip>
          <a:srcRect/>
          <a:stretch/>
        </p:blipFill>
        <p:spPr>
          <a:xfrm>
            <a:off x="40899" y="34018"/>
            <a:ext cx="1559301" cy="747033"/>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2_Section Header">
  <p:cSld name="2_Section Header">
    <p:spTree>
      <p:nvGrpSpPr>
        <p:cNvPr id="1" name="Shape 104"/>
        <p:cNvGrpSpPr/>
        <p:nvPr/>
      </p:nvGrpSpPr>
      <p:grpSpPr>
        <a:xfrm>
          <a:off x="0" y="0"/>
          <a:ext cx="0" cy="0"/>
          <a:chOff x="0" y="0"/>
          <a:chExt cx="0" cy="0"/>
        </a:xfrm>
      </p:grpSpPr>
      <p:sp>
        <p:nvSpPr>
          <p:cNvPr id="105" name="Google Shape;105;p27"/>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Verdana"/>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 name="Google Shape;106;p27"/>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107" name="Google Shape;107;p2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8" name="Google Shape;108;p2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9" name="Google Shape;109;p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110" name="Google Shape;110;p27"/>
          <p:cNvSpPr/>
          <p:nvPr/>
        </p:nvSpPr>
        <p:spPr>
          <a:xfrm>
            <a:off x="-1" y="2214563"/>
            <a:ext cx="9144001" cy="681037"/>
          </a:xfrm>
          <a:prstGeom prst="rect">
            <a:avLst/>
          </a:prstGeom>
          <a:gradFill>
            <a:gsLst>
              <a:gs pos="0">
                <a:schemeClr val="accent5"/>
              </a:gs>
              <a:gs pos="75000">
                <a:srgbClr val="7DCCED"/>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111" name="Google Shape;111;p27" descr="Decorative image of smiling professionals around a computer" title="Decorative image"/>
          <p:cNvPicPr preferRelativeResize="0"/>
          <p:nvPr/>
        </p:nvPicPr>
        <p:blipFill rotWithShape="1">
          <a:blip r:embed="rId2">
            <a:alphaModFix/>
          </a:blip>
          <a:srcRect/>
          <a:stretch/>
        </p:blipFill>
        <p:spPr>
          <a:xfrm>
            <a:off x="1" y="0"/>
            <a:ext cx="9143997" cy="2214562"/>
          </a:xfrm>
          <a:prstGeom prst="rect">
            <a:avLst/>
          </a:prstGeom>
          <a:noFill/>
          <a:ln>
            <a:noFill/>
          </a:ln>
          <a:effectLst>
            <a:reflection stA="52000" endA="300" endPos="35000" sy="-100000" algn="bl" rotWithShape="0"/>
          </a:effectLst>
        </p:spPr>
      </p:pic>
      <p:pic>
        <p:nvPicPr>
          <p:cNvPr id="112" name="Google Shape;112;p27"/>
          <p:cNvPicPr preferRelativeResize="0"/>
          <p:nvPr/>
        </p:nvPicPr>
        <p:blipFill rotWithShape="1">
          <a:blip r:embed="rId3">
            <a:alphaModFix/>
          </a:blip>
          <a:srcRect/>
          <a:stretch/>
        </p:blipFill>
        <p:spPr>
          <a:xfrm>
            <a:off x="40899" y="34018"/>
            <a:ext cx="1559301" cy="747033"/>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3"/>
        <p:cNvGrpSpPr/>
        <p:nvPr/>
      </p:nvGrpSpPr>
      <p:grpSpPr>
        <a:xfrm>
          <a:off x="0" y="0"/>
          <a:ext cx="0" cy="0"/>
          <a:chOff x="0" y="0"/>
          <a:chExt cx="0" cy="0"/>
        </a:xfrm>
      </p:grpSpPr>
      <p:sp>
        <p:nvSpPr>
          <p:cNvPr id="114" name="Google Shape;114;p28"/>
          <p:cNvSpPr txBox="1">
            <a:spLocks noGrp="1"/>
          </p:cNvSpPr>
          <p:nvPr>
            <p:ph type="title"/>
          </p:nvPr>
        </p:nvSpPr>
        <p:spPr>
          <a:xfrm>
            <a:off x="457200" y="274638"/>
            <a:ext cx="8229600" cy="1143000"/>
          </a:xfrm>
          <a:prstGeom prst="rect">
            <a:avLst/>
          </a:prstGeom>
          <a:solidFill>
            <a:srgbClr val="A9DCF2">
              <a:alpha val="67058"/>
            </a:srgbClr>
          </a:solid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000"/>
              <a:buFont typeface="Verdana"/>
              <a:buNone/>
              <a:defRPr sz="4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5" name="Google Shape;115;p28"/>
          <p:cNvSpPr txBox="1">
            <a:spLocks noGrp="1"/>
          </p:cNvSpPr>
          <p:nvPr>
            <p:ph type="body" idx="1"/>
          </p:nvPr>
        </p:nvSpPr>
        <p:spPr>
          <a:xfrm>
            <a:off x="914400" y="1524000"/>
            <a:ext cx="3582988" cy="650875"/>
          </a:xfrm>
          <a:prstGeom prst="rect">
            <a:avLst/>
          </a:prstGeom>
          <a:solidFill>
            <a:srgbClr val="E8F7EB"/>
          </a:solidFill>
          <a:ln>
            <a:noFill/>
          </a:ln>
        </p:spPr>
        <p:txBody>
          <a:bodyPr spcFirstLastPara="1" wrap="square" lIns="91425" tIns="45700" rIns="91425" bIns="45700" anchor="b" anchorCtr="0">
            <a:noAutofit/>
          </a:bodyPr>
          <a:lstStyle>
            <a:lvl1pPr marL="457200" lvl="0" indent="-228600" algn="l">
              <a:lnSpc>
                <a:spcPct val="100000"/>
              </a:lnSpc>
              <a:spcBef>
                <a:spcPts val="420"/>
              </a:spcBef>
              <a:spcAft>
                <a:spcPts val="0"/>
              </a:spcAft>
              <a:buClr>
                <a:schemeClr val="dk1"/>
              </a:buClr>
              <a:buSzPts val="2100"/>
              <a:buNone/>
              <a:defRPr sz="21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116" name="Google Shape;116;p28"/>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117" name="Google Shape;117;p28"/>
          <p:cNvSpPr txBox="1">
            <a:spLocks noGrp="1"/>
          </p:cNvSpPr>
          <p:nvPr>
            <p:ph type="body" idx="3"/>
          </p:nvPr>
        </p:nvSpPr>
        <p:spPr>
          <a:xfrm>
            <a:off x="5105400" y="1535113"/>
            <a:ext cx="3581400" cy="639762"/>
          </a:xfrm>
          <a:prstGeom prst="rect">
            <a:avLst/>
          </a:prstGeom>
          <a:solidFill>
            <a:srgbClr val="E8F7EB"/>
          </a:solidFill>
          <a:ln>
            <a:noFill/>
          </a:ln>
        </p:spPr>
        <p:txBody>
          <a:bodyPr spcFirstLastPara="1" wrap="square" lIns="91425" tIns="45700" rIns="91425" bIns="45700" anchor="b" anchorCtr="0">
            <a:normAutofit/>
          </a:bodyPr>
          <a:lstStyle>
            <a:lvl1pPr marL="457200" lvl="0" indent="-228600" algn="l">
              <a:lnSpc>
                <a:spcPct val="100000"/>
              </a:lnSpc>
              <a:spcBef>
                <a:spcPts val="420"/>
              </a:spcBef>
              <a:spcAft>
                <a:spcPts val="0"/>
              </a:spcAft>
              <a:buClr>
                <a:schemeClr val="dk1"/>
              </a:buClr>
              <a:buSzPts val="2100"/>
              <a:buNone/>
              <a:defRPr sz="21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118" name="Google Shape;118;p28"/>
          <p:cNvSpPr txBox="1">
            <a:spLocks noGrp="1"/>
          </p:cNvSpPr>
          <p:nvPr>
            <p:ph type="body" idx="4"/>
          </p:nvPr>
        </p:nvSpPr>
        <p:spPr>
          <a:xfrm>
            <a:off x="4648200" y="2174875"/>
            <a:ext cx="4038600"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119" name="Google Shape;119;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0" name="Google Shape;120;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1" name="Google Shape;121;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122" name="Google Shape;122;p28"/>
          <p:cNvSpPr/>
          <p:nvPr/>
        </p:nvSpPr>
        <p:spPr>
          <a:xfrm>
            <a:off x="457200" y="1524000"/>
            <a:ext cx="457200" cy="65151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sp>
        <p:nvSpPr>
          <p:cNvPr id="123" name="Google Shape;123;p28"/>
          <p:cNvSpPr/>
          <p:nvPr/>
        </p:nvSpPr>
        <p:spPr>
          <a:xfrm>
            <a:off x="4648200" y="1524000"/>
            <a:ext cx="457200" cy="65151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124" name="Google Shape;124;p28"/>
          <p:cNvPicPr preferRelativeResize="0"/>
          <p:nvPr/>
        </p:nvPicPr>
        <p:blipFill rotWithShape="1">
          <a:blip r:embed="rId2">
            <a:alphaModFix/>
          </a:blip>
          <a:srcRect/>
          <a:stretch/>
        </p:blipFill>
        <p:spPr>
          <a:xfrm>
            <a:off x="7467600" y="5974442"/>
            <a:ext cx="1559301" cy="747033"/>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125"/>
        <p:cNvGrpSpPr/>
        <p:nvPr/>
      </p:nvGrpSpPr>
      <p:grpSpPr>
        <a:xfrm>
          <a:off x="0" y="0"/>
          <a:ext cx="0" cy="0"/>
          <a:chOff x="0" y="0"/>
          <a:chExt cx="0" cy="0"/>
        </a:xfrm>
      </p:grpSpPr>
      <p:sp>
        <p:nvSpPr>
          <p:cNvPr id="126" name="Google Shape;126;p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7" name="Google Shape;127;p3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8" name="Google Shape;128;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129" name="Google Shape;129;p30"/>
          <p:cNvPicPr preferRelativeResize="0"/>
          <p:nvPr/>
        </p:nvPicPr>
        <p:blipFill rotWithShape="1">
          <a:blip r:embed="rId2">
            <a:alphaModFix/>
          </a:blip>
          <a:srcRect/>
          <a:stretch/>
        </p:blipFill>
        <p:spPr>
          <a:xfrm>
            <a:off x="7467600" y="5974442"/>
            <a:ext cx="1559301" cy="747033"/>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Blank_No_VTSS">
  <p:cSld name="1_Blank_No_VTSS">
    <p:bg>
      <p:bgPr>
        <a:solidFill>
          <a:schemeClr val="lt1"/>
        </a:solidFill>
        <a:effectLst/>
      </p:bgPr>
    </p:bg>
    <p:spTree>
      <p:nvGrpSpPr>
        <p:cNvPr id="1" name="Shape 130"/>
        <p:cNvGrpSpPr/>
        <p:nvPr/>
      </p:nvGrpSpPr>
      <p:grpSpPr>
        <a:xfrm>
          <a:off x="0" y="0"/>
          <a:ext cx="0" cy="0"/>
          <a:chOff x="0" y="0"/>
          <a:chExt cx="0" cy="0"/>
        </a:xfrm>
      </p:grpSpPr>
      <p:sp>
        <p:nvSpPr>
          <p:cNvPr id="131" name="Google Shape;131;p3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2" name="Google Shape;132;p3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3" name="Google Shape;133;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4"/>
        <p:cNvGrpSpPr/>
        <p:nvPr/>
      </p:nvGrpSpPr>
      <p:grpSpPr>
        <a:xfrm>
          <a:off x="0" y="0"/>
          <a:ext cx="0" cy="0"/>
          <a:chOff x="0" y="0"/>
          <a:chExt cx="0" cy="0"/>
        </a:xfrm>
      </p:grpSpPr>
      <p:sp>
        <p:nvSpPr>
          <p:cNvPr id="135" name="Google Shape;135;p32"/>
          <p:cNvSpPr txBox="1">
            <a:spLocks noGrp="1"/>
          </p:cNvSpPr>
          <p:nvPr>
            <p:ph type="title"/>
          </p:nvPr>
        </p:nvSpPr>
        <p:spPr>
          <a:xfrm>
            <a:off x="914400" y="273050"/>
            <a:ext cx="2551113" cy="1162050"/>
          </a:xfrm>
          <a:prstGeom prst="rect">
            <a:avLst/>
          </a:prstGeom>
          <a:solidFill>
            <a:schemeClr val="lt1"/>
          </a:solid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Verdana"/>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6" name="Google Shape;136;p32"/>
          <p:cNvSpPr txBox="1">
            <a:spLocks noGrp="1"/>
          </p:cNvSpPr>
          <p:nvPr>
            <p:ph type="body" idx="1"/>
          </p:nvPr>
        </p:nvSpPr>
        <p:spPr>
          <a:xfrm>
            <a:off x="3575050" y="273050"/>
            <a:ext cx="5111750" cy="5853113"/>
          </a:xfrm>
          <a:prstGeom prst="rect">
            <a:avLst/>
          </a:prstGeom>
          <a:solidFill>
            <a:schemeClr val="lt1"/>
          </a:solidFill>
          <a:ln w="38100" cap="flat" cmpd="sng">
            <a:solidFill>
              <a:schemeClr val="accent5"/>
            </a:solidFill>
            <a:prstDash val="dash"/>
            <a:round/>
            <a:headEnd type="none" w="sm" len="sm"/>
            <a:tailEnd type="none" w="sm" len="sm"/>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137" name="Google Shape;137;p32"/>
          <p:cNvSpPr txBox="1">
            <a:spLocks noGrp="1"/>
          </p:cNvSpPr>
          <p:nvPr>
            <p:ph type="body" idx="2"/>
          </p:nvPr>
        </p:nvSpPr>
        <p:spPr>
          <a:xfrm>
            <a:off x="457200" y="1435100"/>
            <a:ext cx="3008313" cy="4691063"/>
          </a:xfrm>
          <a:prstGeom prst="rect">
            <a:avLst/>
          </a:prstGeom>
          <a:solidFill>
            <a:srgbClr val="E8F7EB"/>
          </a:solidFill>
          <a:ln>
            <a:noFill/>
          </a:ln>
        </p:spPr>
        <p:txBody>
          <a:bodyPr spcFirstLastPara="1" wrap="square" lIns="91425" tIns="45700" rIns="91425" bIns="45700" anchor="t" anchorCtr="0">
            <a:normAutofit/>
          </a:bodyPr>
          <a:lstStyle>
            <a:lvl1pPr marL="457200" lvl="0" indent="-228600" algn="l">
              <a:lnSpc>
                <a:spcPct val="100000"/>
              </a:lnSpc>
              <a:spcBef>
                <a:spcPts val="480"/>
              </a:spcBef>
              <a:spcAft>
                <a:spcPts val="0"/>
              </a:spcAft>
              <a:buClr>
                <a:schemeClr val="dk1"/>
              </a:buClr>
              <a:buSzPts val="2400"/>
              <a:buNone/>
              <a:defRPr sz="2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138" name="Google Shape;138;p3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9" name="Google Shape;139;p3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0" name="Google Shape;140;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141" name="Google Shape;141;p32"/>
          <p:cNvSpPr/>
          <p:nvPr/>
        </p:nvSpPr>
        <p:spPr>
          <a:xfrm>
            <a:off x="457200" y="273362"/>
            <a:ext cx="457200" cy="116128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142" name="Google Shape;142;p32"/>
          <p:cNvPicPr preferRelativeResize="0"/>
          <p:nvPr/>
        </p:nvPicPr>
        <p:blipFill rotWithShape="1">
          <a:blip r:embed="rId2">
            <a:alphaModFix/>
          </a:blip>
          <a:srcRect/>
          <a:stretch/>
        </p:blipFill>
        <p:spPr>
          <a:xfrm>
            <a:off x="7467600" y="5974442"/>
            <a:ext cx="1559301" cy="747033"/>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3"/>
        <p:cNvGrpSpPr/>
        <p:nvPr/>
      </p:nvGrpSpPr>
      <p:grpSpPr>
        <a:xfrm>
          <a:off x="0" y="0"/>
          <a:ext cx="0" cy="0"/>
          <a:chOff x="0" y="0"/>
          <a:chExt cx="0" cy="0"/>
        </a:xfrm>
      </p:grpSpPr>
      <p:sp>
        <p:nvSpPr>
          <p:cNvPr id="144" name="Google Shape;144;p33"/>
          <p:cNvSpPr txBox="1">
            <a:spLocks noGrp="1"/>
          </p:cNvSpPr>
          <p:nvPr>
            <p:ph type="title"/>
          </p:nvPr>
        </p:nvSpPr>
        <p:spPr>
          <a:xfrm>
            <a:off x="2743200" y="4800600"/>
            <a:ext cx="4535488" cy="566738"/>
          </a:xfrm>
          <a:prstGeom prst="rect">
            <a:avLst/>
          </a:prstGeom>
          <a:solidFill>
            <a:schemeClr val="lt1"/>
          </a:solid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Verdana"/>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5" name="Google Shape;145;p33"/>
          <p:cNvSpPr>
            <a:spLocks noGrp="1"/>
          </p:cNvSpPr>
          <p:nvPr>
            <p:ph type="pic" idx="2"/>
          </p:nvPr>
        </p:nvSpPr>
        <p:spPr>
          <a:xfrm>
            <a:off x="1792288" y="612775"/>
            <a:ext cx="5486400" cy="4114800"/>
          </a:xfrm>
          <a:prstGeom prst="rect">
            <a:avLst/>
          </a:prstGeom>
          <a:solidFill>
            <a:schemeClr val="lt1"/>
          </a:solidFill>
          <a:ln w="57150" cap="flat" cmpd="sng">
            <a:solidFill>
              <a:schemeClr val="accent5"/>
            </a:solidFill>
            <a:prstDash val="dash"/>
            <a:round/>
            <a:headEnd type="none" w="sm" len="sm"/>
            <a:tailEnd type="none" w="sm" len="sm"/>
          </a:ln>
        </p:spPr>
      </p:sp>
      <p:sp>
        <p:nvSpPr>
          <p:cNvPr id="146" name="Google Shape;146;p3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7" name="Google Shape;147;p3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8" name="Google Shape;148;p3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149" name="Google Shape;149;p33"/>
          <p:cNvSpPr/>
          <p:nvPr/>
        </p:nvSpPr>
        <p:spPr>
          <a:xfrm>
            <a:off x="1828800" y="4800600"/>
            <a:ext cx="914400" cy="609600"/>
          </a:xfrm>
          <a:prstGeom prst="rect">
            <a:avLst/>
          </a:prstGeom>
          <a:solidFill>
            <a:srgbClr val="A9DC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sp>
        <p:nvSpPr>
          <p:cNvPr id="150" name="Google Shape;150;p33"/>
          <p:cNvSpPr txBox="1">
            <a:spLocks noGrp="1"/>
          </p:cNvSpPr>
          <p:nvPr>
            <p:ph type="body" idx="1"/>
          </p:nvPr>
        </p:nvSpPr>
        <p:spPr>
          <a:xfrm>
            <a:off x="1828800" y="5368925"/>
            <a:ext cx="5449888" cy="804862"/>
          </a:xfrm>
          <a:prstGeom prst="rect">
            <a:avLst/>
          </a:prstGeom>
          <a:solidFill>
            <a:srgbClr val="E5E5E5"/>
          </a:solid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pic>
        <p:nvPicPr>
          <p:cNvPr id="151" name="Google Shape;151;p33"/>
          <p:cNvPicPr preferRelativeResize="0"/>
          <p:nvPr/>
        </p:nvPicPr>
        <p:blipFill rotWithShape="1">
          <a:blip r:embed="rId2">
            <a:alphaModFix/>
          </a:blip>
          <a:srcRect/>
          <a:stretch/>
        </p:blipFill>
        <p:spPr>
          <a:xfrm>
            <a:off x="7467600" y="5974442"/>
            <a:ext cx="1559301" cy="747033"/>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52"/>
        <p:cNvGrpSpPr/>
        <p:nvPr/>
      </p:nvGrpSpPr>
      <p:grpSpPr>
        <a:xfrm>
          <a:off x="0" y="0"/>
          <a:ext cx="0" cy="0"/>
          <a:chOff x="0" y="0"/>
          <a:chExt cx="0" cy="0"/>
        </a:xfrm>
      </p:grpSpPr>
      <p:pic>
        <p:nvPicPr>
          <p:cNvPr id="153" name="Google Shape;153;p34" descr="Decorative image of kids smiling" title="Decorative image"/>
          <p:cNvPicPr preferRelativeResize="0"/>
          <p:nvPr/>
        </p:nvPicPr>
        <p:blipFill rotWithShape="1">
          <a:blip r:embed="rId2">
            <a:alphaModFix/>
          </a:blip>
          <a:srcRect/>
          <a:stretch/>
        </p:blipFill>
        <p:spPr>
          <a:xfrm>
            <a:off x="0" y="1873765"/>
            <a:ext cx="9147018" cy="2215293"/>
          </a:xfrm>
          <a:prstGeom prst="rect">
            <a:avLst/>
          </a:prstGeom>
          <a:noFill/>
          <a:ln>
            <a:noFill/>
          </a:ln>
        </p:spPr>
      </p:pic>
      <p:sp>
        <p:nvSpPr>
          <p:cNvPr id="154" name="Google Shape;154;p34"/>
          <p:cNvSpPr txBox="1">
            <a:spLocks noGrp="1"/>
          </p:cNvSpPr>
          <p:nvPr>
            <p:ph type="ctrTitle"/>
          </p:nvPr>
        </p:nvSpPr>
        <p:spPr>
          <a:xfrm>
            <a:off x="953254" y="3671154"/>
            <a:ext cx="7240509" cy="1470025"/>
          </a:xfrm>
          <a:prstGeom prst="rect">
            <a:avLst/>
          </a:prstGeom>
          <a:solidFill>
            <a:schemeClr val="lt1">
              <a:alpha val="67058"/>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rgbClr val="191919"/>
              </a:buClr>
              <a:buSzPts val="5400"/>
              <a:buFont typeface="Verdana"/>
              <a:buNone/>
              <a:defRPr sz="5400">
                <a:solidFill>
                  <a:srgbClr val="191919"/>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5" name="Google Shape;155;p34"/>
          <p:cNvSpPr txBox="1">
            <a:spLocks noGrp="1"/>
          </p:cNvSpPr>
          <p:nvPr>
            <p:ph type="subTitle" idx="1"/>
          </p:nvPr>
        </p:nvSpPr>
        <p:spPr>
          <a:xfrm>
            <a:off x="1373109" y="5257800"/>
            <a:ext cx="6400800" cy="914400"/>
          </a:xfrm>
          <a:prstGeom prst="rect">
            <a:avLst/>
          </a:prstGeom>
          <a:solidFill>
            <a:schemeClr val="lt1">
              <a:alpha val="67058"/>
            </a:schemeClr>
          </a:solid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56" name="Google Shape;156;p3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7" name="Google Shape;157;p3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8" name="Google Shape;158;p3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159" name="Google Shape;159;p34"/>
          <p:cNvPicPr preferRelativeResize="0"/>
          <p:nvPr/>
        </p:nvPicPr>
        <p:blipFill rotWithShape="1">
          <a:blip r:embed="rId3">
            <a:alphaModFix/>
          </a:blip>
          <a:srcRect/>
          <a:stretch/>
        </p:blipFill>
        <p:spPr>
          <a:xfrm>
            <a:off x="3129104" y="82049"/>
            <a:ext cx="2885793" cy="1382532"/>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160"/>
        <p:cNvGrpSpPr/>
        <p:nvPr/>
      </p:nvGrpSpPr>
      <p:grpSpPr>
        <a:xfrm>
          <a:off x="0" y="0"/>
          <a:ext cx="0" cy="0"/>
          <a:chOff x="0" y="0"/>
          <a:chExt cx="0" cy="0"/>
        </a:xfrm>
      </p:grpSpPr>
      <p:pic>
        <p:nvPicPr>
          <p:cNvPr id="161" name="Google Shape;161;p36" descr="Decorative image of professionals around a computer" title="Decorative image"/>
          <p:cNvPicPr preferRelativeResize="0"/>
          <p:nvPr/>
        </p:nvPicPr>
        <p:blipFill rotWithShape="1">
          <a:blip r:embed="rId2">
            <a:alphaModFix/>
          </a:blip>
          <a:srcRect/>
          <a:stretch/>
        </p:blipFill>
        <p:spPr>
          <a:xfrm>
            <a:off x="1" y="1873765"/>
            <a:ext cx="9147016" cy="2215293"/>
          </a:xfrm>
          <a:prstGeom prst="rect">
            <a:avLst/>
          </a:prstGeom>
          <a:noFill/>
          <a:ln>
            <a:noFill/>
          </a:ln>
        </p:spPr>
      </p:pic>
      <p:sp>
        <p:nvSpPr>
          <p:cNvPr id="162" name="Google Shape;162;p36"/>
          <p:cNvSpPr txBox="1">
            <a:spLocks noGrp="1"/>
          </p:cNvSpPr>
          <p:nvPr>
            <p:ph type="ctrTitle"/>
          </p:nvPr>
        </p:nvSpPr>
        <p:spPr>
          <a:xfrm>
            <a:off x="953254" y="3671154"/>
            <a:ext cx="7240509" cy="1470025"/>
          </a:xfrm>
          <a:prstGeom prst="rect">
            <a:avLst/>
          </a:prstGeom>
          <a:solidFill>
            <a:schemeClr val="lt1">
              <a:alpha val="67058"/>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rgbClr val="191919"/>
              </a:buClr>
              <a:buSzPts val="5400"/>
              <a:buFont typeface="Verdana"/>
              <a:buNone/>
              <a:defRPr sz="5400">
                <a:solidFill>
                  <a:srgbClr val="191919"/>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3" name="Google Shape;163;p36"/>
          <p:cNvSpPr txBox="1">
            <a:spLocks noGrp="1"/>
          </p:cNvSpPr>
          <p:nvPr>
            <p:ph type="subTitle" idx="1"/>
          </p:nvPr>
        </p:nvSpPr>
        <p:spPr>
          <a:xfrm>
            <a:off x="1373109" y="5257800"/>
            <a:ext cx="6400800" cy="914400"/>
          </a:xfrm>
          <a:prstGeom prst="rect">
            <a:avLst/>
          </a:prstGeom>
          <a:solidFill>
            <a:schemeClr val="lt1">
              <a:alpha val="67058"/>
            </a:schemeClr>
          </a:solid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64" name="Google Shape;164;p3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5" name="Google Shape;165;p3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6" name="Google Shape;166;p3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167" name="Google Shape;167;p36"/>
          <p:cNvPicPr preferRelativeResize="0"/>
          <p:nvPr/>
        </p:nvPicPr>
        <p:blipFill rotWithShape="1">
          <a:blip r:embed="rId3">
            <a:alphaModFix/>
          </a:blip>
          <a:srcRect/>
          <a:stretch/>
        </p:blipFill>
        <p:spPr>
          <a:xfrm>
            <a:off x="3129104" y="82049"/>
            <a:ext cx="2885793" cy="1382532"/>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2"/>
        <p:cNvGrpSpPr/>
        <p:nvPr/>
      </p:nvGrpSpPr>
      <p:grpSpPr>
        <a:xfrm>
          <a:off x="0" y="0"/>
          <a:ext cx="0" cy="0"/>
          <a:chOff x="0" y="0"/>
          <a:chExt cx="0" cy="0"/>
        </a:xfrm>
      </p:grpSpPr>
      <p:pic>
        <p:nvPicPr>
          <p:cNvPr id="23" name="Google Shape;23;p18" descr="Decorative Image of Smiling kids" title="Decorative image"/>
          <p:cNvPicPr preferRelativeResize="0"/>
          <p:nvPr/>
        </p:nvPicPr>
        <p:blipFill rotWithShape="1">
          <a:blip r:embed="rId2">
            <a:alphaModFix/>
          </a:blip>
          <a:srcRect/>
          <a:stretch/>
        </p:blipFill>
        <p:spPr>
          <a:xfrm>
            <a:off x="0" y="1556656"/>
            <a:ext cx="9147018" cy="2849511"/>
          </a:xfrm>
          <a:prstGeom prst="rect">
            <a:avLst/>
          </a:prstGeom>
          <a:noFill/>
          <a:ln>
            <a:noFill/>
          </a:ln>
        </p:spPr>
      </p:pic>
      <p:sp>
        <p:nvSpPr>
          <p:cNvPr id="24" name="Google Shape;24;p18"/>
          <p:cNvSpPr txBox="1">
            <a:spLocks noGrp="1"/>
          </p:cNvSpPr>
          <p:nvPr>
            <p:ph type="ctrTitle"/>
          </p:nvPr>
        </p:nvSpPr>
        <p:spPr>
          <a:xfrm>
            <a:off x="953254" y="3671154"/>
            <a:ext cx="7240509" cy="1470025"/>
          </a:xfrm>
          <a:prstGeom prst="rect">
            <a:avLst/>
          </a:prstGeom>
          <a:solidFill>
            <a:schemeClr val="lt1">
              <a:alpha val="67058"/>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5400"/>
              <a:buFont typeface="Verdana"/>
              <a:buNone/>
              <a:defRPr sz="5400">
                <a:solidFill>
                  <a:schemeClr val="dk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8"/>
          <p:cNvSpPr txBox="1">
            <a:spLocks noGrp="1"/>
          </p:cNvSpPr>
          <p:nvPr>
            <p:ph type="subTitle" idx="1"/>
          </p:nvPr>
        </p:nvSpPr>
        <p:spPr>
          <a:xfrm>
            <a:off x="1373109" y="5257800"/>
            <a:ext cx="6400800" cy="914400"/>
          </a:xfrm>
          <a:prstGeom prst="rect">
            <a:avLst/>
          </a:prstGeom>
          <a:solidFill>
            <a:schemeClr val="lt1">
              <a:alpha val="67058"/>
            </a:schemeClr>
          </a:solid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26" name="Google Shape;26;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29" name="Google Shape;29;p18"/>
          <p:cNvPicPr preferRelativeResize="0"/>
          <p:nvPr/>
        </p:nvPicPr>
        <p:blipFill rotWithShape="1">
          <a:blip r:embed="rId3">
            <a:alphaModFix/>
          </a:blip>
          <a:srcRect/>
          <a:stretch/>
        </p:blipFill>
        <p:spPr>
          <a:xfrm>
            <a:off x="3129104" y="82049"/>
            <a:ext cx="2885793" cy="1382532"/>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168"/>
        <p:cNvGrpSpPr/>
        <p:nvPr/>
      </p:nvGrpSpPr>
      <p:grpSpPr>
        <a:xfrm>
          <a:off x="0" y="0"/>
          <a:ext cx="0" cy="0"/>
          <a:chOff x="0" y="0"/>
          <a:chExt cx="0" cy="0"/>
        </a:xfrm>
      </p:grpSpPr>
      <p:pic>
        <p:nvPicPr>
          <p:cNvPr id="169" name="Google Shape;169;p37" descr="Decorative image of smiling professionals" title="Decorative image"/>
          <p:cNvPicPr preferRelativeResize="0"/>
          <p:nvPr/>
        </p:nvPicPr>
        <p:blipFill rotWithShape="1">
          <a:blip r:embed="rId2">
            <a:alphaModFix/>
          </a:blip>
          <a:srcRect/>
          <a:stretch/>
        </p:blipFill>
        <p:spPr>
          <a:xfrm>
            <a:off x="0" y="1596854"/>
            <a:ext cx="9147018" cy="2769116"/>
          </a:xfrm>
          <a:prstGeom prst="rect">
            <a:avLst/>
          </a:prstGeom>
          <a:noFill/>
          <a:ln>
            <a:noFill/>
          </a:ln>
        </p:spPr>
      </p:pic>
      <p:sp>
        <p:nvSpPr>
          <p:cNvPr id="170" name="Google Shape;170;p37"/>
          <p:cNvSpPr txBox="1">
            <a:spLocks noGrp="1"/>
          </p:cNvSpPr>
          <p:nvPr>
            <p:ph type="ctrTitle"/>
          </p:nvPr>
        </p:nvSpPr>
        <p:spPr>
          <a:xfrm>
            <a:off x="953254" y="3671154"/>
            <a:ext cx="7240509" cy="1470025"/>
          </a:xfrm>
          <a:prstGeom prst="rect">
            <a:avLst/>
          </a:prstGeom>
          <a:solidFill>
            <a:schemeClr val="lt1">
              <a:alpha val="67058"/>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rgbClr val="191919"/>
              </a:buClr>
              <a:buSzPts val="5400"/>
              <a:buFont typeface="Verdana"/>
              <a:buNone/>
              <a:defRPr sz="5400">
                <a:solidFill>
                  <a:srgbClr val="191919"/>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1" name="Google Shape;171;p37"/>
          <p:cNvSpPr txBox="1">
            <a:spLocks noGrp="1"/>
          </p:cNvSpPr>
          <p:nvPr>
            <p:ph type="subTitle" idx="1"/>
          </p:nvPr>
        </p:nvSpPr>
        <p:spPr>
          <a:xfrm>
            <a:off x="1373109" y="5257800"/>
            <a:ext cx="6400800" cy="914400"/>
          </a:xfrm>
          <a:prstGeom prst="rect">
            <a:avLst/>
          </a:prstGeom>
          <a:solidFill>
            <a:schemeClr val="lt1">
              <a:alpha val="67058"/>
            </a:schemeClr>
          </a:solid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latin typeface="Verdana"/>
                <a:ea typeface="Verdana"/>
                <a:cs typeface="Verdana"/>
                <a:sym typeface="Verdana"/>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72" name="Google Shape;172;p3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3" name="Google Shape;173;p3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4" name="Google Shape;174;p3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175" name="Google Shape;175;p37"/>
          <p:cNvPicPr preferRelativeResize="0"/>
          <p:nvPr/>
        </p:nvPicPr>
        <p:blipFill rotWithShape="1">
          <a:blip r:embed="rId3">
            <a:alphaModFix/>
          </a:blip>
          <a:srcRect/>
          <a:stretch/>
        </p:blipFill>
        <p:spPr>
          <a:xfrm>
            <a:off x="3129104" y="82049"/>
            <a:ext cx="2885793" cy="1382532"/>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5_Title Slide">
  <p:cSld name="5_Title Slide">
    <p:spTree>
      <p:nvGrpSpPr>
        <p:cNvPr id="1" name="Shape 176"/>
        <p:cNvGrpSpPr/>
        <p:nvPr/>
      </p:nvGrpSpPr>
      <p:grpSpPr>
        <a:xfrm>
          <a:off x="0" y="0"/>
          <a:ext cx="0" cy="0"/>
          <a:chOff x="0" y="0"/>
          <a:chExt cx="0" cy="0"/>
        </a:xfrm>
      </p:grpSpPr>
      <p:sp>
        <p:nvSpPr>
          <p:cNvPr id="177" name="Google Shape;177;p38"/>
          <p:cNvSpPr txBox="1">
            <a:spLocks noGrp="1"/>
          </p:cNvSpPr>
          <p:nvPr>
            <p:ph type="ctrTitle"/>
          </p:nvPr>
        </p:nvSpPr>
        <p:spPr>
          <a:xfrm>
            <a:off x="928464" y="1600200"/>
            <a:ext cx="7240509" cy="1470025"/>
          </a:xfrm>
          <a:prstGeom prst="rect">
            <a:avLst/>
          </a:prstGeom>
          <a:solidFill>
            <a:schemeClr val="lt1">
              <a:alpha val="67058"/>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rgbClr val="191919"/>
              </a:buClr>
              <a:buSzPts val="5400"/>
              <a:buFont typeface="Verdana"/>
              <a:buNone/>
              <a:defRPr sz="5400">
                <a:solidFill>
                  <a:srgbClr val="191919"/>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8" name="Google Shape;178;p38"/>
          <p:cNvSpPr txBox="1">
            <a:spLocks noGrp="1"/>
          </p:cNvSpPr>
          <p:nvPr>
            <p:ph type="subTitle" idx="1"/>
          </p:nvPr>
        </p:nvSpPr>
        <p:spPr>
          <a:xfrm>
            <a:off x="1348319" y="3429000"/>
            <a:ext cx="6400800" cy="914400"/>
          </a:xfrm>
          <a:prstGeom prst="rect">
            <a:avLst/>
          </a:prstGeom>
          <a:solidFill>
            <a:schemeClr val="lt1">
              <a:alpha val="67058"/>
            </a:schemeClr>
          </a:solid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latin typeface="Verdana"/>
                <a:ea typeface="Verdana"/>
                <a:cs typeface="Verdana"/>
                <a:sym typeface="Verdana"/>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79" name="Google Shape;179;p3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0" name="Google Shape;180;p3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1" name="Google Shape;181;p3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182" name="Google Shape;182;p38"/>
          <p:cNvPicPr preferRelativeResize="0"/>
          <p:nvPr/>
        </p:nvPicPr>
        <p:blipFill rotWithShape="1">
          <a:blip r:embed="rId2">
            <a:alphaModFix/>
          </a:blip>
          <a:srcRect/>
          <a:stretch/>
        </p:blipFill>
        <p:spPr>
          <a:xfrm>
            <a:off x="3129104" y="82049"/>
            <a:ext cx="2885793" cy="1382532"/>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83"/>
        <p:cNvGrpSpPr/>
        <p:nvPr/>
      </p:nvGrpSpPr>
      <p:grpSpPr>
        <a:xfrm>
          <a:off x="0" y="0"/>
          <a:ext cx="0" cy="0"/>
          <a:chOff x="0" y="0"/>
          <a:chExt cx="0" cy="0"/>
        </a:xfrm>
      </p:grpSpPr>
      <p:sp>
        <p:nvSpPr>
          <p:cNvPr id="184" name="Google Shape;184;p3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5" name="Google Shape;185;p39"/>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86" name="Google Shape;186;p3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7" name="Google Shape;187;p3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8" name="Google Shape;188;p3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89"/>
        <p:cNvGrpSpPr/>
        <p:nvPr/>
      </p:nvGrpSpPr>
      <p:grpSpPr>
        <a:xfrm>
          <a:off x="0" y="0"/>
          <a:ext cx="0" cy="0"/>
          <a:chOff x="0" y="0"/>
          <a:chExt cx="0" cy="0"/>
        </a:xfrm>
      </p:grpSpPr>
      <p:sp>
        <p:nvSpPr>
          <p:cNvPr id="190" name="Google Shape;190;p40"/>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1" name="Google Shape;191;p40"/>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92" name="Google Shape;192;p4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3" name="Google Shape;193;p4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4" name="Google Shape;194;p4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0"/>
        <p:cNvGrpSpPr/>
        <p:nvPr/>
      </p:nvGrpSpPr>
      <p:grpSpPr>
        <a:xfrm>
          <a:off x="0" y="0"/>
          <a:ext cx="0" cy="0"/>
          <a:chOff x="0" y="0"/>
          <a:chExt cx="0" cy="0"/>
        </a:xfrm>
      </p:grpSpPr>
      <p:sp>
        <p:nvSpPr>
          <p:cNvPr id="31" name="Google Shape;31;p29"/>
          <p:cNvSpPr txBox="1">
            <a:spLocks noGrp="1"/>
          </p:cNvSpPr>
          <p:nvPr>
            <p:ph type="title"/>
          </p:nvPr>
        </p:nvSpPr>
        <p:spPr>
          <a:xfrm>
            <a:off x="457200" y="274638"/>
            <a:ext cx="8229600" cy="1143000"/>
          </a:xfrm>
          <a:prstGeom prst="rect">
            <a:avLst/>
          </a:prstGeom>
          <a:solidFill>
            <a:srgbClr val="A9DCF2">
              <a:alpha val="67058"/>
            </a:srgbClr>
          </a:solid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4000"/>
              <a:buFont typeface="Verdana"/>
              <a:buNone/>
              <a:defRPr sz="40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35" name="Google Shape;35;p29"/>
          <p:cNvPicPr preferRelativeResize="0"/>
          <p:nvPr/>
        </p:nvPicPr>
        <p:blipFill rotWithShape="1">
          <a:blip r:embed="rId2">
            <a:alphaModFix/>
          </a:blip>
          <a:srcRect/>
          <a:stretch/>
        </p:blipFill>
        <p:spPr>
          <a:xfrm>
            <a:off x="7467600" y="5974442"/>
            <a:ext cx="1559301" cy="747033"/>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4_Title Slide">
  <p:cSld name="4_Title Slide">
    <p:spTree>
      <p:nvGrpSpPr>
        <p:cNvPr id="1" name="Shape 36"/>
        <p:cNvGrpSpPr/>
        <p:nvPr/>
      </p:nvGrpSpPr>
      <p:grpSpPr>
        <a:xfrm>
          <a:off x="0" y="0"/>
          <a:ext cx="0" cy="0"/>
          <a:chOff x="0" y="0"/>
          <a:chExt cx="0" cy="0"/>
        </a:xfrm>
      </p:grpSpPr>
      <p:pic>
        <p:nvPicPr>
          <p:cNvPr id="37" name="Google Shape;37;p35" descr="Decorative image of teenage students sitting around a table" title="Decorative image"/>
          <p:cNvPicPr preferRelativeResize="0"/>
          <p:nvPr/>
        </p:nvPicPr>
        <p:blipFill rotWithShape="1">
          <a:blip r:embed="rId2">
            <a:alphaModFix/>
          </a:blip>
          <a:srcRect/>
          <a:stretch/>
        </p:blipFill>
        <p:spPr>
          <a:xfrm>
            <a:off x="1" y="1873765"/>
            <a:ext cx="9147016" cy="2215293"/>
          </a:xfrm>
          <a:prstGeom prst="rect">
            <a:avLst/>
          </a:prstGeom>
          <a:noFill/>
          <a:ln>
            <a:noFill/>
          </a:ln>
        </p:spPr>
      </p:pic>
      <p:sp>
        <p:nvSpPr>
          <p:cNvPr id="38" name="Google Shape;38;p35"/>
          <p:cNvSpPr txBox="1">
            <a:spLocks noGrp="1"/>
          </p:cNvSpPr>
          <p:nvPr>
            <p:ph type="ctrTitle"/>
          </p:nvPr>
        </p:nvSpPr>
        <p:spPr>
          <a:xfrm>
            <a:off x="953254" y="3671154"/>
            <a:ext cx="7240509" cy="1470025"/>
          </a:xfrm>
          <a:prstGeom prst="rect">
            <a:avLst/>
          </a:prstGeom>
          <a:solidFill>
            <a:schemeClr val="lt1">
              <a:alpha val="67058"/>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rgbClr val="191919"/>
              </a:buClr>
              <a:buSzPts val="5400"/>
              <a:buFont typeface="Verdana"/>
              <a:buNone/>
              <a:defRPr sz="5400">
                <a:solidFill>
                  <a:srgbClr val="191919"/>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5"/>
          <p:cNvSpPr txBox="1">
            <a:spLocks noGrp="1"/>
          </p:cNvSpPr>
          <p:nvPr>
            <p:ph type="subTitle" idx="1"/>
          </p:nvPr>
        </p:nvSpPr>
        <p:spPr>
          <a:xfrm>
            <a:off x="1373109" y="5257800"/>
            <a:ext cx="6400800" cy="914400"/>
          </a:xfrm>
          <a:prstGeom prst="rect">
            <a:avLst/>
          </a:prstGeom>
          <a:solidFill>
            <a:schemeClr val="lt1">
              <a:alpha val="67058"/>
            </a:schemeClr>
          </a:solid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40" name="Google Shape;40;p3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3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3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43" name="Google Shape;43;p35"/>
          <p:cNvPicPr preferRelativeResize="0"/>
          <p:nvPr/>
        </p:nvPicPr>
        <p:blipFill rotWithShape="1">
          <a:blip r:embed="rId3">
            <a:alphaModFix/>
          </a:blip>
          <a:srcRect/>
          <a:stretch/>
        </p:blipFill>
        <p:spPr>
          <a:xfrm>
            <a:off x="3129104" y="82049"/>
            <a:ext cx="2885793" cy="1382532"/>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One Content">
  <p:cSld name="1_One Content">
    <p:spTree>
      <p:nvGrpSpPr>
        <p:cNvPr id="1" name="Shape 44"/>
        <p:cNvGrpSpPr/>
        <p:nvPr/>
      </p:nvGrpSpPr>
      <p:grpSpPr>
        <a:xfrm>
          <a:off x="0" y="0"/>
          <a:ext cx="0" cy="0"/>
          <a:chOff x="0" y="0"/>
          <a:chExt cx="0" cy="0"/>
        </a:xfrm>
      </p:grpSpPr>
      <p:sp>
        <p:nvSpPr>
          <p:cNvPr id="45" name="Google Shape;45;p20"/>
          <p:cNvSpPr txBox="1">
            <a:spLocks noGrp="1"/>
          </p:cNvSpPr>
          <p:nvPr>
            <p:ph type="title"/>
          </p:nvPr>
        </p:nvSpPr>
        <p:spPr>
          <a:xfrm>
            <a:off x="2743200" y="256814"/>
            <a:ext cx="5943600" cy="1143000"/>
          </a:xfrm>
          <a:prstGeom prst="rect">
            <a:avLst/>
          </a:prstGeom>
          <a:solidFill>
            <a:srgbClr val="A9DCF2">
              <a:alpha val="67058"/>
            </a:srgbClr>
          </a:solid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3800"/>
              <a:buFont typeface="Verdana"/>
              <a:buNone/>
              <a:defRPr sz="38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20"/>
          <p:cNvSpPr txBox="1">
            <a:spLocks noGrp="1"/>
          </p:cNvSpPr>
          <p:nvPr>
            <p:ph type="body" idx="1"/>
          </p:nvPr>
        </p:nvSpPr>
        <p:spPr>
          <a:xfrm>
            <a:off x="533400" y="1600200"/>
            <a:ext cx="8153400" cy="3352799"/>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7" name="Google Shape;47;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50" name="Google Shape;50;p20" descr="Decorative image of smiling kids" title="Decorative image"/>
          <p:cNvPicPr preferRelativeResize="0"/>
          <p:nvPr/>
        </p:nvPicPr>
        <p:blipFill rotWithShape="1">
          <a:blip r:embed="rId2">
            <a:alphaModFix/>
          </a:blip>
          <a:srcRect l="237" t="13694"/>
          <a:stretch/>
        </p:blipFill>
        <p:spPr>
          <a:xfrm>
            <a:off x="-1" y="5105400"/>
            <a:ext cx="9144001" cy="1752600"/>
          </a:xfrm>
          <a:prstGeom prst="rect">
            <a:avLst/>
          </a:prstGeom>
          <a:noFill/>
          <a:ln w="38100" cap="flat" cmpd="sng">
            <a:solidFill>
              <a:schemeClr val="accent5"/>
            </a:solidFill>
            <a:prstDash val="dash"/>
            <a:round/>
            <a:headEnd type="none" w="sm" len="sm"/>
            <a:tailEnd type="none" w="sm" len="sm"/>
          </a:ln>
        </p:spPr>
      </p:pic>
      <p:pic>
        <p:nvPicPr>
          <p:cNvPr id="51" name="Google Shape;51;p20"/>
          <p:cNvPicPr preferRelativeResize="0"/>
          <p:nvPr/>
        </p:nvPicPr>
        <p:blipFill rotWithShape="1">
          <a:blip r:embed="rId3">
            <a:alphaModFix/>
          </a:blip>
          <a:srcRect/>
          <a:stretch/>
        </p:blipFill>
        <p:spPr>
          <a:xfrm>
            <a:off x="76200" y="152400"/>
            <a:ext cx="2590800" cy="1241206"/>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_One Content">
  <p:cSld name="3_One Content">
    <p:spTree>
      <p:nvGrpSpPr>
        <p:cNvPr id="1" name="Shape 52"/>
        <p:cNvGrpSpPr/>
        <p:nvPr/>
      </p:nvGrpSpPr>
      <p:grpSpPr>
        <a:xfrm>
          <a:off x="0" y="0"/>
          <a:ext cx="0" cy="0"/>
          <a:chOff x="0" y="0"/>
          <a:chExt cx="0" cy="0"/>
        </a:xfrm>
      </p:grpSpPr>
      <p:sp>
        <p:nvSpPr>
          <p:cNvPr id="53" name="Google Shape;53;p21"/>
          <p:cNvSpPr txBox="1">
            <a:spLocks noGrp="1"/>
          </p:cNvSpPr>
          <p:nvPr>
            <p:ph type="title"/>
          </p:nvPr>
        </p:nvSpPr>
        <p:spPr>
          <a:xfrm>
            <a:off x="2743200" y="256814"/>
            <a:ext cx="5943600" cy="1143000"/>
          </a:xfrm>
          <a:prstGeom prst="rect">
            <a:avLst/>
          </a:prstGeom>
          <a:solidFill>
            <a:srgbClr val="A9DCF2">
              <a:alpha val="67058"/>
            </a:srgbClr>
          </a:solid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3800"/>
              <a:buFont typeface="Verdana"/>
              <a:buNone/>
              <a:defRPr sz="38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21"/>
          <p:cNvSpPr txBox="1">
            <a:spLocks noGrp="1"/>
          </p:cNvSpPr>
          <p:nvPr>
            <p:ph type="body" idx="1"/>
          </p:nvPr>
        </p:nvSpPr>
        <p:spPr>
          <a:xfrm>
            <a:off x="457200" y="1600200"/>
            <a:ext cx="8229600" cy="3352799"/>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55" name="Google Shape;55;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58" name="Google Shape;58;p21" descr="Decorative image of professionals around a computer" title="Decorative image"/>
          <p:cNvPicPr preferRelativeResize="0"/>
          <p:nvPr/>
        </p:nvPicPr>
        <p:blipFill rotWithShape="1">
          <a:blip r:embed="rId2">
            <a:alphaModFix/>
          </a:blip>
          <a:srcRect t="5950" b="16056"/>
          <a:stretch/>
        </p:blipFill>
        <p:spPr>
          <a:xfrm>
            <a:off x="0" y="5130800"/>
            <a:ext cx="9144000" cy="1727200"/>
          </a:xfrm>
          <a:prstGeom prst="rect">
            <a:avLst/>
          </a:prstGeom>
          <a:noFill/>
          <a:ln w="38100" cap="flat" cmpd="sng">
            <a:solidFill>
              <a:schemeClr val="accent5"/>
            </a:solidFill>
            <a:prstDash val="dash"/>
            <a:round/>
            <a:headEnd type="none" w="sm" len="sm"/>
            <a:tailEnd type="none" w="sm" len="sm"/>
          </a:ln>
        </p:spPr>
      </p:pic>
      <p:pic>
        <p:nvPicPr>
          <p:cNvPr id="59" name="Google Shape;59;p21"/>
          <p:cNvPicPr preferRelativeResize="0"/>
          <p:nvPr/>
        </p:nvPicPr>
        <p:blipFill rotWithShape="1">
          <a:blip r:embed="rId3">
            <a:alphaModFix/>
          </a:blip>
          <a:srcRect/>
          <a:stretch/>
        </p:blipFill>
        <p:spPr>
          <a:xfrm>
            <a:off x="76200" y="152400"/>
            <a:ext cx="2585896" cy="1238857"/>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2_One Content">
  <p:cSld name="2_One Content">
    <p:spTree>
      <p:nvGrpSpPr>
        <p:cNvPr id="1" name="Shape 60"/>
        <p:cNvGrpSpPr/>
        <p:nvPr/>
      </p:nvGrpSpPr>
      <p:grpSpPr>
        <a:xfrm>
          <a:off x="0" y="0"/>
          <a:ext cx="0" cy="0"/>
          <a:chOff x="0" y="0"/>
          <a:chExt cx="0" cy="0"/>
        </a:xfrm>
      </p:grpSpPr>
      <p:sp>
        <p:nvSpPr>
          <p:cNvPr id="61" name="Google Shape;61;p22"/>
          <p:cNvSpPr txBox="1">
            <a:spLocks noGrp="1"/>
          </p:cNvSpPr>
          <p:nvPr>
            <p:ph type="title"/>
          </p:nvPr>
        </p:nvSpPr>
        <p:spPr>
          <a:xfrm>
            <a:off x="2743200" y="256814"/>
            <a:ext cx="5943600" cy="1143000"/>
          </a:xfrm>
          <a:prstGeom prst="rect">
            <a:avLst/>
          </a:prstGeom>
          <a:solidFill>
            <a:srgbClr val="A9DCF2">
              <a:alpha val="67058"/>
            </a:srgbClr>
          </a:solid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3800"/>
              <a:buFont typeface="Verdana"/>
              <a:buNone/>
              <a:defRPr sz="38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22"/>
          <p:cNvSpPr txBox="1">
            <a:spLocks noGrp="1"/>
          </p:cNvSpPr>
          <p:nvPr>
            <p:ph type="body" idx="1"/>
          </p:nvPr>
        </p:nvSpPr>
        <p:spPr>
          <a:xfrm>
            <a:off x="457201" y="1600200"/>
            <a:ext cx="8229600" cy="3352799"/>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63" name="Google Shape;63;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66" name="Google Shape;66;p22" descr="Decorative image of college students/professionals around a table" title="Decorative image"/>
          <p:cNvPicPr preferRelativeResize="0"/>
          <p:nvPr/>
        </p:nvPicPr>
        <p:blipFill rotWithShape="1">
          <a:blip r:embed="rId2">
            <a:alphaModFix/>
          </a:blip>
          <a:srcRect t="21433"/>
          <a:stretch/>
        </p:blipFill>
        <p:spPr>
          <a:xfrm>
            <a:off x="1" y="5118100"/>
            <a:ext cx="9144000" cy="1739900"/>
          </a:xfrm>
          <a:prstGeom prst="rect">
            <a:avLst/>
          </a:prstGeom>
          <a:noFill/>
          <a:ln w="38100" cap="flat" cmpd="sng">
            <a:solidFill>
              <a:schemeClr val="accent5"/>
            </a:solidFill>
            <a:prstDash val="dash"/>
            <a:round/>
            <a:headEnd type="none" w="sm" len="sm"/>
            <a:tailEnd type="none" w="sm" len="sm"/>
          </a:ln>
        </p:spPr>
      </p:pic>
      <p:pic>
        <p:nvPicPr>
          <p:cNvPr id="67" name="Google Shape;67;p22"/>
          <p:cNvPicPr preferRelativeResize="0"/>
          <p:nvPr/>
        </p:nvPicPr>
        <p:blipFill rotWithShape="1">
          <a:blip r:embed="rId3">
            <a:alphaModFix/>
          </a:blip>
          <a:srcRect/>
          <a:stretch/>
        </p:blipFill>
        <p:spPr>
          <a:xfrm>
            <a:off x="76200" y="152400"/>
            <a:ext cx="2585896" cy="1238857"/>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8"/>
        <p:cNvGrpSpPr/>
        <p:nvPr/>
      </p:nvGrpSpPr>
      <p:grpSpPr>
        <a:xfrm>
          <a:off x="0" y="0"/>
          <a:ext cx="0" cy="0"/>
          <a:chOff x="0" y="0"/>
          <a:chExt cx="0" cy="0"/>
        </a:xfrm>
      </p:grpSpPr>
      <p:sp>
        <p:nvSpPr>
          <p:cNvPr id="69" name="Google Shape;69;p23"/>
          <p:cNvSpPr txBox="1">
            <a:spLocks noGrp="1"/>
          </p:cNvSpPr>
          <p:nvPr>
            <p:ph type="title"/>
          </p:nvPr>
        </p:nvSpPr>
        <p:spPr>
          <a:xfrm>
            <a:off x="2743200" y="256814"/>
            <a:ext cx="5943600" cy="1143000"/>
          </a:xfrm>
          <a:prstGeom prst="rect">
            <a:avLst/>
          </a:prstGeom>
          <a:solidFill>
            <a:srgbClr val="A9DCF2">
              <a:alpha val="67058"/>
            </a:srgbClr>
          </a:solid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3800"/>
              <a:buFont typeface="Verdana"/>
              <a:buNone/>
              <a:defRPr sz="38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3"/>
          <p:cNvSpPr txBox="1">
            <a:spLocks noGrp="1"/>
          </p:cNvSpPr>
          <p:nvPr>
            <p:ph type="body" idx="1"/>
          </p:nvPr>
        </p:nvSpPr>
        <p:spPr>
          <a:xfrm>
            <a:off x="457200" y="1600201"/>
            <a:ext cx="4038600" cy="3352799"/>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71" name="Google Shape;71;p23"/>
          <p:cNvSpPr txBox="1">
            <a:spLocks noGrp="1"/>
          </p:cNvSpPr>
          <p:nvPr>
            <p:ph type="body" idx="2"/>
          </p:nvPr>
        </p:nvSpPr>
        <p:spPr>
          <a:xfrm>
            <a:off x="4597399" y="1600200"/>
            <a:ext cx="4038600" cy="3352799"/>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72" name="Google Shape;72;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75" name="Google Shape;75;p23" descr="Decorative image of smiling students shoulder-to-shoulder" title="Decorative image"/>
          <p:cNvPicPr preferRelativeResize="0"/>
          <p:nvPr/>
        </p:nvPicPr>
        <p:blipFill rotWithShape="1">
          <a:blip r:embed="rId2">
            <a:alphaModFix/>
          </a:blip>
          <a:srcRect l="237" t="13694"/>
          <a:stretch/>
        </p:blipFill>
        <p:spPr>
          <a:xfrm>
            <a:off x="-1" y="5105400"/>
            <a:ext cx="9144001" cy="1752600"/>
          </a:xfrm>
          <a:prstGeom prst="rect">
            <a:avLst/>
          </a:prstGeom>
          <a:noFill/>
          <a:ln w="38100" cap="flat" cmpd="sng">
            <a:solidFill>
              <a:schemeClr val="accent5"/>
            </a:solidFill>
            <a:prstDash val="dash"/>
            <a:round/>
            <a:headEnd type="none" w="sm" len="sm"/>
            <a:tailEnd type="none" w="sm" len="sm"/>
          </a:ln>
        </p:spPr>
      </p:pic>
      <p:pic>
        <p:nvPicPr>
          <p:cNvPr id="76" name="Google Shape;76;p23"/>
          <p:cNvPicPr preferRelativeResize="0"/>
          <p:nvPr/>
        </p:nvPicPr>
        <p:blipFill rotWithShape="1">
          <a:blip r:embed="rId3">
            <a:alphaModFix/>
          </a:blip>
          <a:srcRect/>
          <a:stretch/>
        </p:blipFill>
        <p:spPr>
          <a:xfrm>
            <a:off x="76200" y="152400"/>
            <a:ext cx="2585896" cy="1238857"/>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7"/>
        <p:cNvGrpSpPr/>
        <p:nvPr/>
      </p:nvGrpSpPr>
      <p:grpSpPr>
        <a:xfrm>
          <a:off x="0" y="0"/>
          <a:ext cx="0" cy="0"/>
          <a:chOff x="0" y="0"/>
          <a:chExt cx="0" cy="0"/>
        </a:xfrm>
      </p:grpSpPr>
      <p:sp>
        <p:nvSpPr>
          <p:cNvPr id="78" name="Google Shape;78;p24"/>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Verdana"/>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24"/>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80" name="Google Shape;80;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83" name="Google Shape;83;p24"/>
          <p:cNvSpPr/>
          <p:nvPr/>
        </p:nvSpPr>
        <p:spPr>
          <a:xfrm>
            <a:off x="-1" y="2214563"/>
            <a:ext cx="9144001" cy="681037"/>
          </a:xfrm>
          <a:prstGeom prst="rect">
            <a:avLst/>
          </a:prstGeom>
          <a:gradFill>
            <a:gsLst>
              <a:gs pos="0">
                <a:schemeClr val="accent5"/>
              </a:gs>
              <a:gs pos="75000">
                <a:srgbClr val="7DCCED"/>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84" name="Google Shape;84;p24" descr="Decorative image of professionals working around a table" title="Decorative image"/>
          <p:cNvPicPr preferRelativeResize="0"/>
          <p:nvPr/>
        </p:nvPicPr>
        <p:blipFill rotWithShape="1">
          <a:blip r:embed="rId2">
            <a:alphaModFix/>
          </a:blip>
          <a:srcRect/>
          <a:stretch/>
        </p:blipFill>
        <p:spPr>
          <a:xfrm>
            <a:off x="-1" y="0"/>
            <a:ext cx="9144001" cy="2214563"/>
          </a:xfrm>
          <a:prstGeom prst="rect">
            <a:avLst/>
          </a:prstGeom>
          <a:noFill/>
          <a:ln>
            <a:noFill/>
          </a:ln>
          <a:effectLst>
            <a:reflection stA="52000" endA="300" endPos="35000" sy="-100000" algn="bl" rotWithShape="0"/>
          </a:effectLst>
        </p:spPr>
      </p:pic>
      <p:pic>
        <p:nvPicPr>
          <p:cNvPr id="85" name="Google Shape;85;p24"/>
          <p:cNvPicPr preferRelativeResize="0"/>
          <p:nvPr/>
        </p:nvPicPr>
        <p:blipFill rotWithShape="1">
          <a:blip r:embed="rId3">
            <a:alphaModFix/>
          </a:blip>
          <a:srcRect/>
          <a:stretch/>
        </p:blipFill>
        <p:spPr>
          <a:xfrm>
            <a:off x="76200" y="76200"/>
            <a:ext cx="990600" cy="474579"/>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000"/>
              <a:buFont typeface="Verdana"/>
              <a:buNone/>
              <a:defRPr sz="4000" b="0" i="0" u="none" strike="noStrike" cap="none">
                <a:solidFill>
                  <a:schemeClr val="dk1"/>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7"/>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Verdana"/>
                <a:ea typeface="Verdana"/>
                <a:cs typeface="Verdana"/>
                <a:sym typeface="Verdan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Verdana"/>
                <a:ea typeface="Verdana"/>
                <a:cs typeface="Verdana"/>
                <a:sym typeface="Verdan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Verdana"/>
                <a:ea typeface="Verdana"/>
                <a:cs typeface="Verdana"/>
                <a:sym typeface="Verdan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9pPr>
          </a:lstStyle>
          <a:p>
            <a:endParaRPr/>
          </a:p>
        </p:txBody>
      </p:sp>
      <p:sp>
        <p:nvSpPr>
          <p:cNvPr id="12" name="Google Shape;12;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9pPr>
          </a:lstStyle>
          <a:p>
            <a:endParaRPr/>
          </a:p>
        </p:txBody>
      </p:sp>
      <p:sp>
        <p:nvSpPr>
          <p:cNvPr id="13" name="Google Shape;13;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9pPr>
          </a:lstStyle>
          <a:p>
            <a:endParaRPr/>
          </a:p>
        </p:txBody>
      </p:sp>
      <p:sp>
        <p:nvSpPr>
          <p:cNvPr id="14" name="Google Shape;14;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www.youtube.com/watch?v=yWSSPnTB6OY"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hyperlink" Target="https://youtu.be/47rQkTPWW2I"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casel.org/core-competencies/"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hyperlink" Target="https://education.mn.gov/mdeprod/groups/communications/documents/hiddencontent/bwrl/mdcz/~edisp/mde073493.pdf" TargetMode="External"/><Relationship Id="rId5" Type="http://schemas.openxmlformats.org/officeDocument/2006/relationships/hyperlink" Target="https://youtu.be/yWSSPnTB6OY" TargetMode="External"/><Relationship Id="rId4" Type="http://schemas.openxmlformats.org/officeDocument/2006/relationships/hyperlink" Target="http://actforyouth.net/youth_development/professionals/sel/decision_making.cfm"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Shape 199"/>
        <p:cNvGrpSpPr/>
        <p:nvPr/>
      </p:nvGrpSpPr>
      <p:grpSpPr>
        <a:xfrm>
          <a:off x="0" y="0"/>
          <a:ext cx="0" cy="0"/>
          <a:chOff x="0" y="0"/>
          <a:chExt cx="0" cy="0"/>
        </a:xfrm>
      </p:grpSpPr>
      <p:sp>
        <p:nvSpPr>
          <p:cNvPr id="200" name="Google Shape;200;g89e48a62c3_0_0"/>
          <p:cNvSpPr txBox="1">
            <a:spLocks noGrp="1"/>
          </p:cNvSpPr>
          <p:nvPr>
            <p:ph type="body" idx="1"/>
          </p:nvPr>
        </p:nvSpPr>
        <p:spPr>
          <a:xfrm>
            <a:off x="228600" y="1487350"/>
            <a:ext cx="8802000" cy="52707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600"/>
              </a:spcBef>
              <a:spcAft>
                <a:spcPts val="0"/>
              </a:spcAft>
              <a:buSzPts val="1800"/>
              <a:buNone/>
            </a:pPr>
            <a:r>
              <a:rPr lang="en-US" sz="2400"/>
              <a:t>This Module was designed to be used in the following manner.</a:t>
            </a:r>
            <a:endParaRPr sz="2400"/>
          </a:p>
          <a:p>
            <a:pPr marL="457200" lvl="0" indent="-381000" algn="l" rtl="0">
              <a:lnSpc>
                <a:spcPct val="115000"/>
              </a:lnSpc>
              <a:spcBef>
                <a:spcPts val="600"/>
              </a:spcBef>
              <a:spcAft>
                <a:spcPts val="0"/>
              </a:spcAft>
              <a:buSzPts val="2400"/>
              <a:buChar char="●"/>
            </a:pPr>
            <a:r>
              <a:rPr lang="en-US" sz="2400"/>
              <a:t>The audience for this Module is division and </a:t>
            </a:r>
            <a:r>
              <a:rPr lang="en-US" sz="24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school</a:t>
            </a:r>
            <a:r>
              <a:rPr lang="en-US" sz="2400"/>
              <a:t> teams. </a:t>
            </a:r>
            <a:endParaRPr sz="2400"/>
          </a:p>
          <a:p>
            <a:pPr marL="457200" lvl="0" indent="-381000" algn="l" rtl="0">
              <a:lnSpc>
                <a:spcPct val="115000"/>
              </a:lnSpc>
              <a:spcBef>
                <a:spcPts val="0"/>
              </a:spcBef>
              <a:spcAft>
                <a:spcPts val="0"/>
              </a:spcAft>
              <a:buSzPts val="2400"/>
              <a:buChar char="●"/>
            </a:pPr>
            <a:r>
              <a:rPr lang="en-US" sz="2400"/>
              <a:t>This Module is meant for whole staff, team, and division presentations.</a:t>
            </a:r>
            <a:endParaRPr sz="2400"/>
          </a:p>
          <a:p>
            <a:pPr marL="457200" lvl="0" indent="-381000" algn="l" rtl="0">
              <a:lnSpc>
                <a:spcPct val="115000"/>
              </a:lnSpc>
              <a:spcBef>
                <a:spcPts val="0"/>
              </a:spcBef>
              <a:spcAft>
                <a:spcPts val="0"/>
              </a:spcAft>
              <a:buSzPts val="2400"/>
              <a:buChar char="●"/>
            </a:pPr>
            <a:r>
              <a:rPr lang="en-US" sz="2400"/>
              <a:t>Following this training, participants should complete the </a:t>
            </a:r>
            <a:r>
              <a:rPr lang="en-US" sz="2400" i="1"/>
              <a:t>Action Plan </a:t>
            </a:r>
            <a:r>
              <a:rPr lang="en-US" sz="2400"/>
              <a:t>document to determine next steps.</a:t>
            </a:r>
            <a:endParaRPr sz="2400"/>
          </a:p>
          <a:p>
            <a:pPr marL="457200" lvl="0" indent="-381000" algn="l" rtl="0">
              <a:lnSpc>
                <a:spcPct val="115000"/>
              </a:lnSpc>
              <a:spcBef>
                <a:spcPts val="0"/>
              </a:spcBef>
              <a:spcAft>
                <a:spcPts val="0"/>
              </a:spcAft>
              <a:buSzPts val="2400"/>
              <a:buChar char="●"/>
            </a:pPr>
            <a:r>
              <a:rPr lang="en-US" sz="2400"/>
              <a:t>There are eight sections in this module. Teams are not required to complete all components of the  Modules. Instead, participants will complete only those Modules that fit the needs of their school. </a:t>
            </a:r>
            <a:endParaRPr sz="2400"/>
          </a:p>
          <a:p>
            <a:pPr marL="0" lvl="0" indent="0" algn="l" rtl="0">
              <a:lnSpc>
                <a:spcPct val="100000"/>
              </a:lnSpc>
              <a:spcBef>
                <a:spcPts val="360"/>
              </a:spcBef>
              <a:spcAft>
                <a:spcPts val="0"/>
              </a:spcAft>
              <a:buSzPts val="1800"/>
              <a:buNone/>
            </a:pPr>
            <a:endParaRPr/>
          </a:p>
        </p:txBody>
      </p:sp>
      <p:sp>
        <p:nvSpPr>
          <p:cNvPr id="201" name="Google Shape;201;g89e48a62c3_0_0"/>
          <p:cNvSpPr txBox="1">
            <a:spLocks noGrp="1"/>
          </p:cNvSpPr>
          <p:nvPr>
            <p:ph type="title"/>
          </p:nvPr>
        </p:nvSpPr>
        <p:spPr>
          <a:xfrm>
            <a:off x="228600" y="228600"/>
            <a:ext cx="8686800" cy="1143000"/>
          </a:xfrm>
          <a:prstGeom prst="rect">
            <a:avLst/>
          </a:prstGeom>
          <a:solidFill>
            <a:srgbClr val="A9DCF2">
              <a:alpha val="67058"/>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solidFill>
                  <a:srgbClr val="000000"/>
                </a:solidFill>
              </a:rPr>
              <a:t>Hidden Slide #1</a:t>
            </a:r>
            <a:endParaRPr>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g8a1e252a56_0_28"/>
          <p:cNvSpPr txBox="1">
            <a:spLocks noGrp="1"/>
          </p:cNvSpPr>
          <p:nvPr>
            <p:ph type="body" idx="1"/>
          </p:nvPr>
        </p:nvSpPr>
        <p:spPr>
          <a:xfrm>
            <a:off x="457201" y="1600201"/>
            <a:ext cx="8229600" cy="4572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800"/>
              <a:buNone/>
            </a:pPr>
            <a:r>
              <a:rPr lang="en-US"/>
              <a:t>Skills include: </a:t>
            </a:r>
            <a:endParaRPr/>
          </a:p>
          <a:p>
            <a:pPr marL="457200" lvl="0" indent="-342900" algn="l" rtl="0">
              <a:lnSpc>
                <a:spcPct val="100000"/>
              </a:lnSpc>
              <a:spcBef>
                <a:spcPts val="360"/>
              </a:spcBef>
              <a:spcAft>
                <a:spcPts val="0"/>
              </a:spcAft>
              <a:buSzPts val="1800"/>
              <a:buChar char="●"/>
            </a:pPr>
            <a:r>
              <a:rPr lang="en-US"/>
              <a:t>Problem identification and situation analysis </a:t>
            </a:r>
            <a:endParaRPr/>
          </a:p>
          <a:p>
            <a:pPr marL="457200" lvl="0" indent="-342900" algn="l" rtl="0">
              <a:lnSpc>
                <a:spcPct val="100000"/>
              </a:lnSpc>
              <a:spcBef>
                <a:spcPts val="0"/>
              </a:spcBef>
              <a:spcAft>
                <a:spcPts val="0"/>
              </a:spcAft>
              <a:buSzPts val="1800"/>
              <a:buChar char="●"/>
            </a:pPr>
            <a:r>
              <a:rPr lang="en-US"/>
              <a:t>Problem solving </a:t>
            </a:r>
            <a:endParaRPr/>
          </a:p>
          <a:p>
            <a:pPr marL="457200" lvl="0" indent="-342900" algn="l" rtl="0">
              <a:lnSpc>
                <a:spcPct val="100000"/>
              </a:lnSpc>
              <a:spcBef>
                <a:spcPts val="0"/>
              </a:spcBef>
              <a:spcAft>
                <a:spcPts val="0"/>
              </a:spcAft>
              <a:buSzPts val="1800"/>
              <a:buChar char="●"/>
            </a:pPr>
            <a:r>
              <a:rPr lang="en-US"/>
              <a:t>Evaluation and reflection </a:t>
            </a:r>
            <a:endParaRPr/>
          </a:p>
          <a:p>
            <a:pPr marL="457200" lvl="0" indent="-342900" algn="l" rtl="0">
              <a:lnSpc>
                <a:spcPct val="100000"/>
              </a:lnSpc>
              <a:spcBef>
                <a:spcPts val="0"/>
              </a:spcBef>
              <a:spcAft>
                <a:spcPts val="0"/>
              </a:spcAft>
              <a:buSzPts val="1800"/>
              <a:buChar char="●"/>
            </a:pPr>
            <a:r>
              <a:rPr lang="en-US"/>
              <a:t>Personal, moral, and ethical responsibility </a:t>
            </a:r>
            <a:endParaRPr/>
          </a:p>
          <a:p>
            <a:pPr marL="0" lvl="0" indent="0" algn="l" rtl="0">
              <a:lnSpc>
                <a:spcPct val="100000"/>
              </a:lnSpc>
              <a:spcBef>
                <a:spcPts val="360"/>
              </a:spcBef>
              <a:spcAft>
                <a:spcPts val="0"/>
              </a:spcAft>
              <a:buSzPts val="1800"/>
              <a:buNone/>
            </a:pPr>
            <a:endParaRPr/>
          </a:p>
        </p:txBody>
      </p:sp>
      <p:sp>
        <p:nvSpPr>
          <p:cNvPr id="260" name="Google Shape;260;g8a1e252a56_0_28"/>
          <p:cNvSpPr txBox="1">
            <a:spLocks noGrp="1"/>
          </p:cNvSpPr>
          <p:nvPr>
            <p:ph type="title"/>
          </p:nvPr>
        </p:nvSpPr>
        <p:spPr>
          <a:xfrm>
            <a:off x="228600" y="228600"/>
            <a:ext cx="8686800" cy="1143000"/>
          </a:xfrm>
          <a:prstGeom prst="rect">
            <a:avLst/>
          </a:prstGeom>
          <a:solidFill>
            <a:srgbClr val="A9DCF2">
              <a:alpha val="67058"/>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solidFill>
                  <a:srgbClr val="000000"/>
                </a:solidFill>
              </a:rPr>
              <a:t>Decision Making Skills</a:t>
            </a:r>
            <a:endParaRPr>
              <a:solidFill>
                <a:srgbClr val="00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pic>
        <p:nvPicPr>
          <p:cNvPr id="266" name="Google Shape;266;g77dbe4b225_0_6" descr="Children can make responsible decisions  by developing the ability to analyze a situation, understand its ethical implications, and evaluate the consequences.  Parents and educators can help students learn to think through all parts of a problem and encourage them to make decisions on their own. Produced in partnership with CASEL and the Montgomery County Educational Service Center." title="Responsible Decision Making">
            <a:hlinkClick r:id="rId3"/>
          </p:cNvPr>
          <p:cNvPicPr preferRelativeResize="0"/>
          <p:nvPr/>
        </p:nvPicPr>
        <p:blipFill rotWithShape="1">
          <a:blip r:embed="rId4">
            <a:alphaModFix/>
          </a:blip>
          <a:srcRect/>
          <a:stretch/>
        </p:blipFill>
        <p:spPr>
          <a:xfrm>
            <a:off x="1171300" y="1571125"/>
            <a:ext cx="6801400" cy="5101025"/>
          </a:xfrm>
          <a:prstGeom prst="rect">
            <a:avLst/>
          </a:prstGeom>
          <a:noFill/>
          <a:ln>
            <a:noFill/>
          </a:ln>
        </p:spPr>
      </p:pic>
      <p:sp>
        <p:nvSpPr>
          <p:cNvPr id="267" name="Google Shape;267;g77dbe4b225_0_6"/>
          <p:cNvSpPr txBox="1">
            <a:spLocks noGrp="1"/>
          </p:cNvSpPr>
          <p:nvPr>
            <p:ph type="title"/>
          </p:nvPr>
        </p:nvSpPr>
        <p:spPr>
          <a:xfrm>
            <a:off x="228600" y="228600"/>
            <a:ext cx="8686800" cy="1143000"/>
          </a:xfrm>
          <a:prstGeom prst="rect">
            <a:avLst/>
          </a:prstGeom>
          <a:solidFill>
            <a:srgbClr val="A9DCF2">
              <a:alpha val="67058"/>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solidFill>
                  <a:srgbClr val="000000"/>
                </a:solidFill>
              </a:rPr>
              <a:t>What Does it Look Like? </a:t>
            </a:r>
            <a:endParaRPr>
              <a:solidFill>
                <a:srgbClr val="00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g8bd6b86cf0_0_1"/>
          <p:cNvSpPr txBox="1">
            <a:spLocks noGrp="1"/>
          </p:cNvSpPr>
          <p:nvPr>
            <p:ph type="ctrTitle"/>
          </p:nvPr>
        </p:nvSpPr>
        <p:spPr>
          <a:xfrm>
            <a:off x="953250" y="3671148"/>
            <a:ext cx="7240500" cy="2068500"/>
          </a:xfrm>
          <a:prstGeom prst="rect">
            <a:avLst/>
          </a:prstGeom>
          <a:solidFill>
            <a:schemeClr val="lt1">
              <a:alpha val="67058"/>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5400"/>
              <a:buNone/>
            </a:pPr>
            <a:r>
              <a:rPr lang="en-US" sz="4000">
                <a:solidFill>
                  <a:srgbClr val="000000"/>
                </a:solidFill>
              </a:rPr>
              <a:t>Strategies to Promote Responsible Decision Making Skills</a:t>
            </a:r>
            <a:endParaRPr>
              <a:solidFill>
                <a:srgbClr val="00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g8a1e252a56_0_7"/>
          <p:cNvSpPr txBox="1">
            <a:spLocks noGrp="1"/>
          </p:cNvSpPr>
          <p:nvPr>
            <p:ph type="body" idx="1"/>
          </p:nvPr>
        </p:nvSpPr>
        <p:spPr>
          <a:xfrm>
            <a:off x="457201" y="1600201"/>
            <a:ext cx="8229600" cy="4572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800"/>
              <a:buNone/>
            </a:pPr>
            <a:r>
              <a:rPr lang="en-US" sz="2600"/>
              <a:t>Responsible Decision Making strategies involve: </a:t>
            </a:r>
            <a:endParaRPr sz="2600"/>
          </a:p>
          <a:p>
            <a:pPr marL="457200" lvl="0" indent="-393700" algn="l" rtl="0">
              <a:lnSpc>
                <a:spcPct val="100000"/>
              </a:lnSpc>
              <a:spcBef>
                <a:spcPts val="360"/>
              </a:spcBef>
              <a:spcAft>
                <a:spcPts val="0"/>
              </a:spcAft>
              <a:buSzPts val="2600"/>
              <a:buChar char="●"/>
            </a:pPr>
            <a:r>
              <a:rPr lang="en-US" sz="2600"/>
              <a:t>Articulating differences and connections</a:t>
            </a:r>
            <a:endParaRPr sz="2600"/>
          </a:p>
          <a:p>
            <a:pPr marL="457200" lvl="0" indent="-393700" algn="l" rtl="0">
              <a:lnSpc>
                <a:spcPct val="100000"/>
              </a:lnSpc>
              <a:spcBef>
                <a:spcPts val="0"/>
              </a:spcBef>
              <a:spcAft>
                <a:spcPts val="0"/>
              </a:spcAft>
              <a:buSzPts val="2600"/>
              <a:buChar char="●"/>
            </a:pPr>
            <a:r>
              <a:rPr lang="en-US" sz="2600"/>
              <a:t>Identifying emotions behind actions</a:t>
            </a:r>
            <a:endParaRPr sz="2600"/>
          </a:p>
          <a:p>
            <a:pPr marL="457200" lvl="0" indent="-393700" algn="l" rtl="0">
              <a:lnSpc>
                <a:spcPct val="100000"/>
              </a:lnSpc>
              <a:spcBef>
                <a:spcPts val="0"/>
              </a:spcBef>
              <a:spcAft>
                <a:spcPts val="0"/>
              </a:spcAft>
              <a:buSzPts val="2600"/>
              <a:buChar char="●"/>
            </a:pPr>
            <a:r>
              <a:rPr lang="en-US" sz="2600"/>
              <a:t>Brainstorming different approaches or solutions to a task</a:t>
            </a:r>
            <a:endParaRPr sz="2600"/>
          </a:p>
          <a:p>
            <a:pPr marL="457200" lvl="0" indent="-393700" algn="l" rtl="0">
              <a:lnSpc>
                <a:spcPct val="100000"/>
              </a:lnSpc>
              <a:spcBef>
                <a:spcPts val="0"/>
              </a:spcBef>
              <a:spcAft>
                <a:spcPts val="0"/>
              </a:spcAft>
              <a:buSzPts val="2600"/>
              <a:buChar char="●"/>
            </a:pPr>
            <a:r>
              <a:rPr lang="en-US" sz="2600"/>
              <a:t>Exploring possible consequences</a:t>
            </a:r>
            <a:endParaRPr sz="2600"/>
          </a:p>
          <a:p>
            <a:pPr marL="457200" lvl="0" indent="-393700" algn="l" rtl="0">
              <a:lnSpc>
                <a:spcPct val="100000"/>
              </a:lnSpc>
              <a:spcBef>
                <a:spcPts val="0"/>
              </a:spcBef>
              <a:spcAft>
                <a:spcPts val="0"/>
              </a:spcAft>
              <a:buSzPts val="2600"/>
              <a:buChar char="●"/>
            </a:pPr>
            <a:r>
              <a:rPr lang="en-US" sz="2600"/>
              <a:t>Modeling and articulating decision making process</a:t>
            </a:r>
            <a:endParaRPr sz="2600"/>
          </a:p>
          <a:p>
            <a:pPr marL="457200" lvl="0" indent="-393700" algn="l" rtl="0">
              <a:lnSpc>
                <a:spcPct val="100000"/>
              </a:lnSpc>
              <a:spcBef>
                <a:spcPts val="0"/>
              </a:spcBef>
              <a:spcAft>
                <a:spcPts val="0"/>
              </a:spcAft>
              <a:buSzPts val="2600"/>
              <a:buChar char="●"/>
            </a:pPr>
            <a:r>
              <a:rPr lang="en-US" sz="2600"/>
              <a:t>Reflecting on past experiences</a:t>
            </a:r>
            <a:endParaRPr sz="2600"/>
          </a:p>
          <a:p>
            <a:pPr marL="457200" lvl="0" indent="-393700" algn="l" rtl="0">
              <a:lnSpc>
                <a:spcPct val="100000"/>
              </a:lnSpc>
              <a:spcBef>
                <a:spcPts val="0"/>
              </a:spcBef>
              <a:spcAft>
                <a:spcPts val="0"/>
              </a:spcAft>
              <a:buSzPts val="2600"/>
              <a:buChar char="●"/>
            </a:pPr>
            <a:r>
              <a:rPr lang="en-US" sz="2600"/>
              <a:t>Evaluating actions</a:t>
            </a:r>
            <a:endParaRPr sz="2600"/>
          </a:p>
          <a:p>
            <a:pPr marL="457200" lvl="0" indent="-393700" algn="l" rtl="0">
              <a:lnSpc>
                <a:spcPct val="100000"/>
              </a:lnSpc>
              <a:spcBef>
                <a:spcPts val="0"/>
              </a:spcBef>
              <a:spcAft>
                <a:spcPts val="0"/>
              </a:spcAft>
              <a:buSzPts val="2600"/>
              <a:buChar char="●"/>
            </a:pPr>
            <a:r>
              <a:rPr lang="en-US" sz="2600"/>
              <a:t>Role playing a task</a:t>
            </a:r>
            <a:endParaRPr sz="2600"/>
          </a:p>
        </p:txBody>
      </p:sp>
      <p:sp>
        <p:nvSpPr>
          <p:cNvPr id="280" name="Google Shape;280;g8a1e252a56_0_7"/>
          <p:cNvSpPr txBox="1">
            <a:spLocks noGrp="1"/>
          </p:cNvSpPr>
          <p:nvPr>
            <p:ph type="title"/>
          </p:nvPr>
        </p:nvSpPr>
        <p:spPr>
          <a:xfrm>
            <a:off x="228600" y="228600"/>
            <a:ext cx="8686800" cy="1143000"/>
          </a:xfrm>
          <a:prstGeom prst="rect">
            <a:avLst/>
          </a:prstGeom>
          <a:solidFill>
            <a:srgbClr val="A9DCF2">
              <a:alpha val="67058"/>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solidFill>
                  <a:srgbClr val="000000"/>
                </a:solidFill>
              </a:rPr>
              <a:t>Responsible Decision Making Strategies</a:t>
            </a:r>
            <a:endParaRPr>
              <a:solidFill>
                <a:srgbClr val="0000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pic>
        <p:nvPicPr>
          <p:cNvPr id="286" name="Google Shape;286;g8a1e252a56_0_831" descr="Stop Light" title="Graphic"/>
          <p:cNvPicPr preferRelativeResize="0"/>
          <p:nvPr/>
        </p:nvPicPr>
        <p:blipFill rotWithShape="1">
          <a:blip r:embed="rId3">
            <a:alphaModFix/>
          </a:blip>
          <a:srcRect/>
          <a:stretch/>
        </p:blipFill>
        <p:spPr>
          <a:xfrm>
            <a:off x="3070450" y="1663950"/>
            <a:ext cx="3003101" cy="4858750"/>
          </a:xfrm>
          <a:prstGeom prst="rect">
            <a:avLst/>
          </a:prstGeom>
          <a:noFill/>
          <a:ln>
            <a:noFill/>
          </a:ln>
        </p:spPr>
      </p:pic>
      <p:sp>
        <p:nvSpPr>
          <p:cNvPr id="287" name="Google Shape;287;g8a1e252a56_0_831"/>
          <p:cNvSpPr txBox="1">
            <a:spLocks noGrp="1"/>
          </p:cNvSpPr>
          <p:nvPr>
            <p:ph type="title"/>
          </p:nvPr>
        </p:nvSpPr>
        <p:spPr>
          <a:xfrm>
            <a:off x="228600" y="228600"/>
            <a:ext cx="8686800" cy="1143000"/>
          </a:xfrm>
          <a:prstGeom prst="rect">
            <a:avLst/>
          </a:prstGeom>
          <a:solidFill>
            <a:srgbClr val="A9DCF2">
              <a:alpha val="67058"/>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solidFill>
                  <a:srgbClr val="000000"/>
                </a:solidFill>
              </a:rPr>
              <a:t>Elementary Activity - Stop, Think, Act</a:t>
            </a:r>
            <a:endParaRPr>
              <a:solidFill>
                <a:srgbClr val="000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pic>
        <p:nvPicPr>
          <p:cNvPr id="293" name="Google Shape;293;g8a1e252a56_0_14" descr="Role Play " title="Graphic"/>
          <p:cNvPicPr preferRelativeResize="0"/>
          <p:nvPr/>
        </p:nvPicPr>
        <p:blipFill rotWithShape="1">
          <a:blip r:embed="rId3">
            <a:alphaModFix/>
          </a:blip>
          <a:srcRect/>
          <a:stretch/>
        </p:blipFill>
        <p:spPr>
          <a:xfrm>
            <a:off x="2282975" y="1649400"/>
            <a:ext cx="4867325" cy="4867325"/>
          </a:xfrm>
          <a:prstGeom prst="rect">
            <a:avLst/>
          </a:prstGeom>
          <a:noFill/>
          <a:ln>
            <a:noFill/>
          </a:ln>
        </p:spPr>
      </p:pic>
      <p:sp>
        <p:nvSpPr>
          <p:cNvPr id="294" name="Google Shape;294;g8a1e252a56_0_14"/>
          <p:cNvSpPr txBox="1">
            <a:spLocks noGrp="1"/>
          </p:cNvSpPr>
          <p:nvPr>
            <p:ph type="title"/>
          </p:nvPr>
        </p:nvSpPr>
        <p:spPr>
          <a:xfrm>
            <a:off x="228600" y="228600"/>
            <a:ext cx="8686800" cy="1143000"/>
          </a:xfrm>
          <a:prstGeom prst="rect">
            <a:avLst/>
          </a:prstGeom>
          <a:solidFill>
            <a:srgbClr val="A9DCF2">
              <a:alpha val="67058"/>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solidFill>
                  <a:srgbClr val="000000"/>
                </a:solidFill>
              </a:rPr>
              <a:t>Middle School Role Playing Activity</a:t>
            </a:r>
            <a:endParaRPr>
              <a:solidFill>
                <a:srgbClr val="0000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pic>
        <p:nvPicPr>
          <p:cNvPr id="300" name="Google Shape;300;g8a1e252a56_0_34" title="Graphic"/>
          <p:cNvPicPr preferRelativeResize="0"/>
          <p:nvPr/>
        </p:nvPicPr>
        <p:blipFill rotWithShape="1">
          <a:blip r:embed="rId3">
            <a:alphaModFix/>
          </a:blip>
          <a:srcRect/>
          <a:stretch/>
        </p:blipFill>
        <p:spPr>
          <a:xfrm>
            <a:off x="2125025" y="2298875"/>
            <a:ext cx="5351150" cy="4397150"/>
          </a:xfrm>
          <a:prstGeom prst="rect">
            <a:avLst/>
          </a:prstGeom>
          <a:noFill/>
          <a:ln>
            <a:noFill/>
          </a:ln>
        </p:spPr>
      </p:pic>
      <p:sp>
        <p:nvSpPr>
          <p:cNvPr id="301" name="Google Shape;301;g8a1e252a56_0_34"/>
          <p:cNvSpPr txBox="1">
            <a:spLocks noGrp="1"/>
          </p:cNvSpPr>
          <p:nvPr>
            <p:ph type="body" idx="1"/>
          </p:nvPr>
        </p:nvSpPr>
        <p:spPr>
          <a:xfrm>
            <a:off x="685800" y="1371600"/>
            <a:ext cx="8458200" cy="8283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560"/>
              </a:spcBef>
              <a:spcAft>
                <a:spcPts val="0"/>
              </a:spcAft>
              <a:buSzPts val="2800"/>
              <a:buNone/>
            </a:pPr>
            <a:r>
              <a:rPr lang="en-US" b="1" u="sng">
                <a:solidFill>
                  <a:schemeClr val="hlink"/>
                </a:solidFill>
                <a:latin typeface="Verdana"/>
                <a:ea typeface="Verdana"/>
                <a:cs typeface="Verdana"/>
                <a:sym typeface="Verdana"/>
                <a:hlinkClick r:id="rId4"/>
              </a:rPr>
              <a:t>What does this look like?</a:t>
            </a:r>
            <a:endParaRPr b="1">
              <a:latin typeface="Verdana"/>
              <a:ea typeface="Verdana"/>
              <a:cs typeface="Verdana"/>
              <a:sym typeface="Verdana"/>
            </a:endParaRPr>
          </a:p>
        </p:txBody>
      </p:sp>
      <p:sp>
        <p:nvSpPr>
          <p:cNvPr id="302" name="Google Shape;302;g8a1e252a56_0_34"/>
          <p:cNvSpPr txBox="1">
            <a:spLocks noGrp="1"/>
          </p:cNvSpPr>
          <p:nvPr>
            <p:ph type="title"/>
          </p:nvPr>
        </p:nvSpPr>
        <p:spPr>
          <a:xfrm>
            <a:off x="228600" y="228600"/>
            <a:ext cx="8686800" cy="1143000"/>
          </a:xfrm>
          <a:prstGeom prst="rect">
            <a:avLst/>
          </a:prstGeom>
          <a:solidFill>
            <a:srgbClr val="A9DCF2">
              <a:alpha val="66666"/>
            </a:srgbClr>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800"/>
              <a:buNone/>
            </a:pPr>
            <a:r>
              <a:rPr lang="en-US">
                <a:solidFill>
                  <a:srgbClr val="000000"/>
                </a:solidFill>
              </a:rPr>
              <a:t>Don’t Be Stuck On the Escalator</a:t>
            </a:r>
            <a:endParaRPr sz="4000">
              <a:solidFill>
                <a:srgbClr val="0000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pic>
        <p:nvPicPr>
          <p:cNvPr id="308" name="Google Shape;308;g8a1e252a56_0_22" descr="Turm and Talk" title="Graphic"/>
          <p:cNvPicPr preferRelativeResize="0"/>
          <p:nvPr/>
        </p:nvPicPr>
        <p:blipFill rotWithShape="1">
          <a:blip r:embed="rId3">
            <a:alphaModFix/>
          </a:blip>
          <a:srcRect/>
          <a:stretch/>
        </p:blipFill>
        <p:spPr>
          <a:xfrm>
            <a:off x="2882300" y="3862227"/>
            <a:ext cx="3379400" cy="2531275"/>
          </a:xfrm>
          <a:prstGeom prst="rect">
            <a:avLst/>
          </a:prstGeom>
          <a:noFill/>
          <a:ln>
            <a:noFill/>
          </a:ln>
        </p:spPr>
      </p:pic>
      <p:sp>
        <p:nvSpPr>
          <p:cNvPr id="309" name="Google Shape;309;g8a1e252a56_0_22"/>
          <p:cNvSpPr txBox="1">
            <a:spLocks noGrp="1"/>
          </p:cNvSpPr>
          <p:nvPr>
            <p:ph type="body" idx="1"/>
          </p:nvPr>
        </p:nvSpPr>
        <p:spPr>
          <a:xfrm>
            <a:off x="457200" y="1600200"/>
            <a:ext cx="8458200" cy="3265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800"/>
              <a:buNone/>
            </a:pPr>
            <a:r>
              <a:rPr lang="en-US" sz="3300"/>
              <a:t>We problem solve around academics dailey, how can we continue to support our students using decision making skills socially?  </a:t>
            </a:r>
            <a:r>
              <a:rPr lang="en-US" sz="2900"/>
              <a:t> </a:t>
            </a:r>
            <a:endParaRPr sz="2900"/>
          </a:p>
        </p:txBody>
      </p:sp>
      <p:sp>
        <p:nvSpPr>
          <p:cNvPr id="310" name="Google Shape;310;g8a1e252a56_0_22"/>
          <p:cNvSpPr txBox="1">
            <a:spLocks noGrp="1"/>
          </p:cNvSpPr>
          <p:nvPr>
            <p:ph type="title"/>
          </p:nvPr>
        </p:nvSpPr>
        <p:spPr>
          <a:xfrm>
            <a:off x="228600" y="228600"/>
            <a:ext cx="8686800" cy="1143000"/>
          </a:xfrm>
          <a:prstGeom prst="rect">
            <a:avLst/>
          </a:prstGeom>
          <a:solidFill>
            <a:srgbClr val="A9DCF2">
              <a:alpha val="67058"/>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solidFill>
                  <a:srgbClr val="000000"/>
                </a:solidFill>
              </a:rPr>
              <a:t>Discussion</a:t>
            </a:r>
            <a:endParaRPr>
              <a:solidFill>
                <a:srgbClr val="0000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g8a1e252a56_0_634"/>
          <p:cNvSpPr txBox="1"/>
          <p:nvPr/>
        </p:nvSpPr>
        <p:spPr>
          <a:xfrm>
            <a:off x="176825" y="1417650"/>
            <a:ext cx="8739900" cy="5144400"/>
          </a:xfrm>
          <a:prstGeom prst="rect">
            <a:avLst/>
          </a:prstGeom>
          <a:noFill/>
          <a:ln>
            <a:noFill/>
          </a:ln>
        </p:spPr>
        <p:txBody>
          <a:bodyPr spcFirstLastPara="1" wrap="square" lIns="91425" tIns="91425" rIns="91425" bIns="91425" anchor="t" anchorCtr="0">
            <a:noAutofit/>
          </a:bodyPr>
          <a:lstStyle/>
          <a:p>
            <a:pPr marL="114300" marR="0" lvl="0" indent="0" algn="l" rtl="0">
              <a:lnSpc>
                <a:spcPct val="100000"/>
              </a:lnSpc>
              <a:spcBef>
                <a:spcPts val="700"/>
              </a:spcBef>
              <a:spcAft>
                <a:spcPts val="0"/>
              </a:spcAft>
              <a:buClr>
                <a:schemeClr val="dk1"/>
              </a:buClr>
              <a:buSzPts val="1100"/>
              <a:buFont typeface="Arial"/>
              <a:buNone/>
            </a:pPr>
            <a:r>
              <a:rPr lang="en-US" sz="2400" b="1" i="0" u="none" strike="noStrike" cap="none">
                <a:solidFill>
                  <a:srgbClr val="4D4D4F"/>
                </a:solidFill>
                <a:latin typeface="Verdana"/>
                <a:ea typeface="Verdana"/>
                <a:cs typeface="Verdana"/>
                <a:sym typeface="Verdana"/>
              </a:rPr>
              <a:t>Instructions: </a:t>
            </a:r>
            <a:r>
              <a:rPr lang="en-US" sz="2400" b="0" i="0" u="none" strike="noStrike" cap="none">
                <a:solidFill>
                  <a:srgbClr val="4D4D4F"/>
                </a:solidFill>
                <a:latin typeface="Verdana"/>
                <a:ea typeface="Verdana"/>
                <a:cs typeface="Verdana"/>
                <a:sym typeface="Verdana"/>
              </a:rPr>
              <a:t>Identify one of the strategies we have discussed (or one of your own ideas) that you would like to try. Pick something that will take relatively little effort to implement.</a:t>
            </a:r>
            <a:endParaRPr sz="2400" b="0" i="0" u="none" strike="noStrike" cap="none">
              <a:solidFill>
                <a:srgbClr val="4D4D4F"/>
              </a:solidFill>
              <a:latin typeface="Verdana"/>
              <a:ea typeface="Verdana"/>
              <a:cs typeface="Verdana"/>
              <a:sym typeface="Verdana"/>
            </a:endParaRPr>
          </a:p>
          <a:p>
            <a:pPr marL="0" marR="0" lvl="0" indent="0" algn="l" rtl="0">
              <a:lnSpc>
                <a:spcPct val="100000"/>
              </a:lnSpc>
              <a:spcBef>
                <a:spcPts val="1200"/>
              </a:spcBef>
              <a:spcAft>
                <a:spcPts val="0"/>
              </a:spcAft>
              <a:buClr>
                <a:schemeClr val="dk1"/>
              </a:buClr>
              <a:buSzPts val="1100"/>
              <a:buFont typeface="Arial"/>
              <a:buNone/>
            </a:pPr>
            <a:r>
              <a:rPr lang="en-US" sz="2400" b="0" i="0" u="none" strike="noStrike" cap="none">
                <a:solidFill>
                  <a:srgbClr val="353535"/>
                </a:solidFill>
                <a:latin typeface="Verdana"/>
                <a:ea typeface="Verdana"/>
                <a:cs typeface="Verdana"/>
                <a:sym typeface="Verdana"/>
              </a:rPr>
              <a:t>–</a:t>
            </a:r>
            <a:r>
              <a:rPr lang="en-US" sz="2400" b="0" i="0" u="none" strike="noStrike" cap="none">
                <a:solidFill>
                  <a:srgbClr val="4D4D4F"/>
                </a:solidFill>
                <a:latin typeface="Verdana"/>
                <a:ea typeface="Verdana"/>
                <a:cs typeface="Verdana"/>
                <a:sym typeface="Verdana"/>
              </a:rPr>
              <a:t>Think about particular students you would like to use the strategy with</a:t>
            </a:r>
            <a:endParaRPr sz="2400" b="0" i="0" u="none" strike="noStrike" cap="none">
              <a:solidFill>
                <a:srgbClr val="4D4D4F"/>
              </a:solidFill>
              <a:latin typeface="Verdana"/>
              <a:ea typeface="Verdana"/>
              <a:cs typeface="Verdana"/>
              <a:sym typeface="Verdana"/>
            </a:endParaRPr>
          </a:p>
          <a:p>
            <a:pPr marL="457200" marR="0" lvl="0" indent="-381000" algn="l" rtl="0">
              <a:lnSpc>
                <a:spcPct val="100000"/>
              </a:lnSpc>
              <a:spcBef>
                <a:spcPts val="1200"/>
              </a:spcBef>
              <a:spcAft>
                <a:spcPts val="0"/>
              </a:spcAft>
              <a:buClr>
                <a:srgbClr val="000000"/>
              </a:buClr>
              <a:buSzPts val="2400"/>
              <a:buFont typeface="Verdana"/>
              <a:buChar char="●"/>
            </a:pPr>
            <a:r>
              <a:rPr lang="en-US" sz="2400" b="0" i="0" u="none" strike="noStrike" cap="none">
                <a:solidFill>
                  <a:srgbClr val="353535"/>
                </a:solidFill>
                <a:latin typeface="Verdana"/>
                <a:ea typeface="Verdana"/>
                <a:cs typeface="Verdana"/>
                <a:sym typeface="Verdana"/>
              </a:rPr>
              <a:t>Why</a:t>
            </a:r>
            <a:r>
              <a:rPr lang="en-US" sz="2400" b="0" i="0" u="none" strike="noStrike" cap="none">
                <a:solidFill>
                  <a:srgbClr val="4D4D4F"/>
                </a:solidFill>
                <a:latin typeface="Verdana"/>
                <a:ea typeface="Verdana"/>
                <a:cs typeface="Verdana"/>
                <a:sym typeface="Verdana"/>
              </a:rPr>
              <a:t> did you pick the strategy you did?</a:t>
            </a:r>
            <a:endParaRPr sz="2400" b="0" i="0" u="none" strike="noStrike" cap="none">
              <a:solidFill>
                <a:srgbClr val="4D4D4F"/>
              </a:solidFill>
              <a:latin typeface="Verdana"/>
              <a:ea typeface="Verdana"/>
              <a:cs typeface="Verdana"/>
              <a:sym typeface="Verdana"/>
            </a:endParaRPr>
          </a:p>
          <a:p>
            <a:pPr marL="457200" marR="0" lvl="0" indent="-381000" algn="l" rtl="0">
              <a:lnSpc>
                <a:spcPct val="100000"/>
              </a:lnSpc>
              <a:spcBef>
                <a:spcPts val="0"/>
              </a:spcBef>
              <a:spcAft>
                <a:spcPts val="0"/>
              </a:spcAft>
              <a:buClr>
                <a:srgbClr val="000000"/>
              </a:buClr>
              <a:buSzPts val="2400"/>
              <a:buFont typeface="Verdana"/>
              <a:buChar char="●"/>
            </a:pPr>
            <a:r>
              <a:rPr lang="en-US" sz="2400" b="0" i="0" u="none" strike="noStrike" cap="none">
                <a:solidFill>
                  <a:srgbClr val="4D4D4F"/>
                </a:solidFill>
                <a:latin typeface="Verdana"/>
                <a:ea typeface="Verdana"/>
                <a:cs typeface="Verdana"/>
                <a:sym typeface="Verdana"/>
              </a:rPr>
              <a:t>How would you put it in place or get started?</a:t>
            </a:r>
            <a:endParaRPr sz="2400" b="0" i="0" u="none" strike="noStrike" cap="none">
              <a:solidFill>
                <a:srgbClr val="4D4D4F"/>
              </a:solidFill>
              <a:latin typeface="Verdana"/>
              <a:ea typeface="Verdana"/>
              <a:cs typeface="Verdana"/>
              <a:sym typeface="Verdana"/>
            </a:endParaRPr>
          </a:p>
          <a:p>
            <a:pPr marL="457200" marR="0" lvl="0" indent="-381000" algn="l" rtl="0">
              <a:lnSpc>
                <a:spcPct val="100000"/>
              </a:lnSpc>
              <a:spcBef>
                <a:spcPts val="0"/>
              </a:spcBef>
              <a:spcAft>
                <a:spcPts val="0"/>
              </a:spcAft>
              <a:buClr>
                <a:srgbClr val="000000"/>
              </a:buClr>
              <a:buSzPts val="2400"/>
              <a:buFont typeface="Verdana"/>
              <a:buChar char="●"/>
            </a:pPr>
            <a:r>
              <a:rPr lang="en-US" sz="2400" b="0" i="0" u="none" strike="noStrike" cap="none">
                <a:solidFill>
                  <a:srgbClr val="4D4D4F"/>
                </a:solidFill>
                <a:latin typeface="Verdana"/>
                <a:ea typeface="Verdana"/>
                <a:cs typeface="Verdana"/>
                <a:sym typeface="Verdana"/>
              </a:rPr>
              <a:t>How would you practice it? Or how would your students practice it?</a:t>
            </a:r>
            <a:endParaRPr sz="2400" b="0" i="0" u="none" strike="noStrike" cap="none">
              <a:solidFill>
                <a:srgbClr val="4D4D4F"/>
              </a:solidFill>
              <a:latin typeface="Verdana"/>
              <a:ea typeface="Verdana"/>
              <a:cs typeface="Verdana"/>
              <a:sym typeface="Verdana"/>
            </a:endParaRPr>
          </a:p>
          <a:p>
            <a:pPr marL="457200" marR="0" lvl="0" indent="-381000" algn="l" rtl="0">
              <a:lnSpc>
                <a:spcPct val="100000"/>
              </a:lnSpc>
              <a:spcBef>
                <a:spcPts val="0"/>
              </a:spcBef>
              <a:spcAft>
                <a:spcPts val="0"/>
              </a:spcAft>
              <a:buClr>
                <a:srgbClr val="000000"/>
              </a:buClr>
              <a:buSzPts val="2400"/>
              <a:buFont typeface="Verdana"/>
              <a:buChar char="●"/>
            </a:pPr>
            <a:r>
              <a:rPr lang="en-US" sz="2400" b="0" i="0" u="none" strike="noStrike" cap="none">
                <a:solidFill>
                  <a:srgbClr val="4D4D4F"/>
                </a:solidFill>
                <a:latin typeface="Verdana"/>
                <a:ea typeface="Verdana"/>
                <a:cs typeface="Verdana"/>
                <a:sym typeface="Verdana"/>
              </a:rPr>
              <a:t>What will your immediate next steps be?</a:t>
            </a:r>
            <a:endParaRPr sz="2400" b="0" i="0" u="none" strike="noStrike" cap="none">
              <a:solidFill>
                <a:srgbClr val="4D4D4F"/>
              </a:solidFill>
              <a:latin typeface="Verdana"/>
              <a:ea typeface="Verdana"/>
              <a:cs typeface="Verdana"/>
              <a:sym typeface="Verdana"/>
            </a:endParaRPr>
          </a:p>
          <a:p>
            <a:pPr marL="0" marR="0" lvl="0" indent="0" algn="l" rtl="0">
              <a:lnSpc>
                <a:spcPct val="100000"/>
              </a:lnSpc>
              <a:spcBef>
                <a:spcPts val="1200"/>
              </a:spcBef>
              <a:spcAft>
                <a:spcPts val="0"/>
              </a:spcAft>
              <a:buClr>
                <a:srgbClr val="000000"/>
              </a:buClr>
              <a:buSzPts val="2400"/>
              <a:buFont typeface="Arial"/>
              <a:buNone/>
            </a:pPr>
            <a:endParaRPr sz="2400" b="0" i="0" u="none" strike="noStrike" cap="none">
              <a:solidFill>
                <a:srgbClr val="000000"/>
              </a:solidFill>
              <a:latin typeface="Verdana"/>
              <a:ea typeface="Verdana"/>
              <a:cs typeface="Verdana"/>
              <a:sym typeface="Verdana"/>
            </a:endParaRPr>
          </a:p>
        </p:txBody>
      </p:sp>
      <p:sp>
        <p:nvSpPr>
          <p:cNvPr id="317" name="Google Shape;317;g8a1e252a56_0_634"/>
          <p:cNvSpPr txBox="1">
            <a:spLocks noGrp="1"/>
          </p:cNvSpPr>
          <p:nvPr>
            <p:ph type="title"/>
          </p:nvPr>
        </p:nvSpPr>
        <p:spPr>
          <a:xfrm>
            <a:off x="457200" y="274638"/>
            <a:ext cx="8229600" cy="1143000"/>
          </a:xfrm>
          <a:prstGeom prst="rect">
            <a:avLst/>
          </a:prstGeom>
          <a:solidFill>
            <a:srgbClr val="A9DCF2">
              <a:alpha val="67058"/>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t>Practice</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ge3249f5bcc_0_0"/>
          <p:cNvSpPr txBox="1">
            <a:spLocks noGrp="1"/>
          </p:cNvSpPr>
          <p:nvPr>
            <p:ph type="title"/>
          </p:nvPr>
        </p:nvSpPr>
        <p:spPr>
          <a:xfrm>
            <a:off x="228600" y="228600"/>
            <a:ext cx="8686800" cy="1143000"/>
          </a:xfrm>
          <a:prstGeom prst="rect">
            <a:avLst/>
          </a:prstGeom>
          <a:solidFill>
            <a:srgbClr val="A9DCF2">
              <a:alpha val="67058"/>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sz="3000" b="1">
                <a:solidFill>
                  <a:schemeClr val="dk2"/>
                </a:solidFill>
              </a:rPr>
              <a:t>Team Talk: Review the “How”</a:t>
            </a:r>
            <a:endParaRPr sz="3000" b="1">
              <a:solidFill>
                <a:schemeClr val="dk2"/>
              </a:solidFill>
            </a:endParaRPr>
          </a:p>
        </p:txBody>
      </p:sp>
      <p:sp>
        <p:nvSpPr>
          <p:cNvPr id="324" name="Google Shape;324;ge3249f5bcc_0_0"/>
          <p:cNvSpPr txBox="1">
            <a:spLocks noGrp="1"/>
          </p:cNvSpPr>
          <p:nvPr>
            <p:ph type="body" idx="1"/>
          </p:nvPr>
        </p:nvSpPr>
        <p:spPr>
          <a:xfrm>
            <a:off x="457201" y="1600201"/>
            <a:ext cx="8229600" cy="4572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800"/>
              <a:buNone/>
            </a:pPr>
            <a:r>
              <a:rPr lang="en-US" sz="2800">
                <a:solidFill>
                  <a:schemeClr val="dk2"/>
                </a:solidFill>
              </a:rPr>
              <a:t>How will you adjust your practices to support learning for students who have experienced trauma?</a:t>
            </a:r>
            <a:endParaRPr sz="2800">
              <a:solidFill>
                <a:schemeClr val="dk2"/>
              </a:solidFill>
            </a:endParaRPr>
          </a:p>
          <a:p>
            <a:pPr marL="0" lvl="0" indent="0" algn="l" rtl="0">
              <a:lnSpc>
                <a:spcPct val="100000"/>
              </a:lnSpc>
              <a:spcBef>
                <a:spcPts val="360"/>
              </a:spcBef>
              <a:spcAft>
                <a:spcPts val="0"/>
              </a:spcAft>
              <a:buSzPts val="1800"/>
              <a:buNone/>
            </a:pPr>
            <a:endParaRPr sz="2800">
              <a:solidFill>
                <a:schemeClr val="dk2"/>
              </a:solidFill>
            </a:endParaRPr>
          </a:p>
          <a:p>
            <a:pPr marL="0" lvl="0" indent="0" algn="l" rtl="0">
              <a:spcBef>
                <a:spcPts val="360"/>
              </a:spcBef>
              <a:spcAft>
                <a:spcPts val="0"/>
              </a:spcAft>
              <a:buClr>
                <a:schemeClr val="dk1"/>
              </a:buClr>
              <a:buSzPts val="1100"/>
              <a:buFont typeface="Arial"/>
              <a:buNone/>
            </a:pPr>
            <a:r>
              <a:rPr lang="en-US" sz="2800"/>
              <a:t>How will you involve families and students in practices? </a:t>
            </a:r>
            <a:endParaRPr sz="2800">
              <a:solidFill>
                <a:schemeClr val="dk2"/>
              </a:solidFill>
            </a:endParaRPr>
          </a:p>
          <a:p>
            <a:pPr marL="0" lvl="0" indent="0" algn="l" rtl="0">
              <a:lnSpc>
                <a:spcPct val="100000"/>
              </a:lnSpc>
              <a:spcBef>
                <a:spcPts val="360"/>
              </a:spcBef>
              <a:spcAft>
                <a:spcPts val="0"/>
              </a:spcAft>
              <a:buSzPts val="1800"/>
              <a:buNone/>
            </a:pPr>
            <a:endParaRPr sz="2800">
              <a:solidFill>
                <a:schemeClr val="dk2"/>
              </a:solidFill>
            </a:endParaRPr>
          </a:p>
          <a:p>
            <a:pPr marL="0" lvl="0" indent="0" algn="l" rtl="0">
              <a:lnSpc>
                <a:spcPct val="100000"/>
              </a:lnSpc>
              <a:spcBef>
                <a:spcPts val="360"/>
              </a:spcBef>
              <a:spcAft>
                <a:spcPts val="0"/>
              </a:spcAft>
              <a:buSzPts val="1800"/>
              <a:buNone/>
            </a:pPr>
            <a:endParaRPr sz="2800">
              <a:solidFill>
                <a:schemeClr val="dk2"/>
              </a:solidFill>
            </a:endParaRPr>
          </a:p>
          <a:p>
            <a:pPr marL="0" lvl="0" indent="0" algn="ctr" rtl="0">
              <a:lnSpc>
                <a:spcPct val="100000"/>
              </a:lnSpc>
              <a:spcBef>
                <a:spcPts val="360"/>
              </a:spcBef>
              <a:spcAft>
                <a:spcPts val="0"/>
              </a:spcAft>
              <a:buSzPts val="1800"/>
              <a:buNone/>
            </a:pPr>
            <a:r>
              <a:rPr lang="en-US" sz="2800" i="1">
                <a:solidFill>
                  <a:schemeClr val="dk2"/>
                </a:solidFill>
              </a:rPr>
              <a:t>Fill this in on your  Action Plan under “Objectives and Action Planning”</a:t>
            </a:r>
            <a:endParaRPr sz="2800" i="1">
              <a:solidFill>
                <a:schemeClr val="dk2"/>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Shape 206"/>
        <p:cNvGrpSpPr/>
        <p:nvPr/>
      </p:nvGrpSpPr>
      <p:grpSpPr>
        <a:xfrm>
          <a:off x="0" y="0"/>
          <a:ext cx="0" cy="0"/>
          <a:chOff x="0" y="0"/>
          <a:chExt cx="0" cy="0"/>
        </a:xfrm>
      </p:grpSpPr>
      <p:sp>
        <p:nvSpPr>
          <p:cNvPr id="207" name="Google Shape;207;g89e48a62c3_0_6"/>
          <p:cNvSpPr txBox="1">
            <a:spLocks noGrp="1"/>
          </p:cNvSpPr>
          <p:nvPr>
            <p:ph type="body" idx="1"/>
          </p:nvPr>
        </p:nvSpPr>
        <p:spPr>
          <a:xfrm>
            <a:off x="457201" y="1600201"/>
            <a:ext cx="8229600" cy="4572000"/>
          </a:xfrm>
          <a:prstGeom prst="rect">
            <a:avLst/>
          </a:prstGeom>
          <a:noFill/>
          <a:ln>
            <a:noFill/>
          </a:ln>
        </p:spPr>
        <p:txBody>
          <a:bodyPr spcFirstLastPara="1" wrap="square" lIns="91425" tIns="45700" rIns="91425" bIns="45700" anchor="t" anchorCtr="0">
            <a:noAutofit/>
          </a:bodyPr>
          <a:lstStyle/>
          <a:p>
            <a:pPr marL="457200" lvl="0" indent="-342900" algn="l" rtl="0">
              <a:lnSpc>
                <a:spcPct val="100000"/>
              </a:lnSpc>
              <a:spcBef>
                <a:spcPts val="360"/>
              </a:spcBef>
              <a:spcAft>
                <a:spcPts val="0"/>
              </a:spcAft>
              <a:buSzPts val="1800"/>
              <a:buChar char="●"/>
            </a:pPr>
            <a:r>
              <a:rPr lang="en-US"/>
              <a:t>In person training</a:t>
            </a:r>
            <a:endParaRPr/>
          </a:p>
          <a:p>
            <a:pPr marL="457200" lvl="0" indent="-342900" algn="l" rtl="0">
              <a:lnSpc>
                <a:spcPct val="100000"/>
              </a:lnSpc>
              <a:spcBef>
                <a:spcPts val="0"/>
              </a:spcBef>
              <a:spcAft>
                <a:spcPts val="0"/>
              </a:spcAft>
              <a:buSzPts val="1800"/>
              <a:buChar char="●"/>
            </a:pPr>
            <a:r>
              <a:rPr lang="en-US"/>
              <a:t>Presenter notes and information</a:t>
            </a:r>
            <a:endParaRPr/>
          </a:p>
        </p:txBody>
      </p:sp>
      <p:sp>
        <p:nvSpPr>
          <p:cNvPr id="208" name="Google Shape;208;g89e48a62c3_0_6"/>
          <p:cNvSpPr txBox="1">
            <a:spLocks noGrp="1"/>
          </p:cNvSpPr>
          <p:nvPr>
            <p:ph type="title"/>
          </p:nvPr>
        </p:nvSpPr>
        <p:spPr>
          <a:xfrm>
            <a:off x="228600" y="228600"/>
            <a:ext cx="8686800" cy="1143000"/>
          </a:xfrm>
          <a:prstGeom prst="rect">
            <a:avLst/>
          </a:prstGeom>
          <a:solidFill>
            <a:srgbClr val="A9DCF2">
              <a:alpha val="67058"/>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solidFill>
                  <a:srgbClr val="000000"/>
                </a:solidFill>
              </a:rPr>
              <a:t>Hidden Slide #2</a:t>
            </a:r>
            <a:endParaRPr>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g8a1e252a56_0_640"/>
          <p:cNvSpPr txBox="1"/>
          <p:nvPr/>
        </p:nvSpPr>
        <p:spPr>
          <a:xfrm>
            <a:off x="457200" y="1742900"/>
            <a:ext cx="7464300" cy="4617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sng" strike="noStrike" cap="none">
                <a:solidFill>
                  <a:schemeClr val="hlink"/>
                </a:solidFill>
                <a:latin typeface="Verdana"/>
                <a:ea typeface="Verdana"/>
                <a:cs typeface="Verdana"/>
                <a:sym typeface="Verdana"/>
                <a:hlinkClick r:id="rId3"/>
              </a:rPr>
              <a:t>https://casel.org/core-competencies/</a:t>
            </a:r>
            <a:endParaRPr sz="2400" b="0"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2400"/>
              <a:buFont typeface="Arial"/>
              <a:buNone/>
            </a:pPr>
            <a:r>
              <a:rPr lang="en-US" sz="2400" b="0" i="0" u="sng" strike="noStrike" cap="none">
                <a:solidFill>
                  <a:schemeClr val="hlink"/>
                </a:solidFill>
                <a:latin typeface="Verdana"/>
                <a:ea typeface="Verdana"/>
                <a:cs typeface="Verdana"/>
                <a:sym typeface="Verdana"/>
                <a:hlinkClick r:id="rId4"/>
              </a:rPr>
              <a:t>http://actforyouth.net/youth_development/professionals/sel/decision_making.cfm</a:t>
            </a:r>
            <a:endParaRPr sz="2400" b="0"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chemeClr val="dk1"/>
              </a:buClr>
              <a:buSzPts val="1100"/>
              <a:buFont typeface="Arial"/>
              <a:buNone/>
            </a:pPr>
            <a:r>
              <a:rPr lang="en-US" sz="2400" b="0" i="0" u="none" strike="noStrike" cap="none">
                <a:solidFill>
                  <a:schemeClr val="dk1"/>
                </a:solidFill>
                <a:uFill>
                  <a:noFill/>
                </a:uFill>
                <a:latin typeface="Verdana"/>
                <a:ea typeface="Verdana"/>
                <a:cs typeface="Verdana"/>
                <a:sym typeface="Verdana"/>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https://youtu.be/yWSSPnTB6OY</a:t>
            </a:r>
            <a:endParaRPr sz="2400" b="0"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2400"/>
              <a:buFont typeface="Arial"/>
              <a:buNone/>
            </a:pPr>
            <a:r>
              <a:rPr lang="en-US" sz="2400" b="0" i="0" u="sng" strike="noStrike" cap="none">
                <a:solidFill>
                  <a:schemeClr val="hlink"/>
                </a:solidFill>
                <a:latin typeface="Verdana"/>
                <a:ea typeface="Verdana"/>
                <a:cs typeface="Verdana"/>
                <a:sym typeface="Verdana"/>
                <a:hlinkClick r:id="rId6"/>
              </a:rPr>
              <a:t>https://education.mn.gov/mdeprod/groups/communications/documents/hiddencontent/bwrl/mdcz/~edisp/mde073493.pdf</a:t>
            </a:r>
            <a:endParaRPr sz="2400" b="0"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chemeClr val="dk1"/>
              </a:buClr>
              <a:buSzPts val="1100"/>
              <a:buFont typeface="Arial"/>
              <a:buNone/>
            </a:pPr>
            <a:r>
              <a:rPr lang="en-US" sz="2400" b="0" i="0" u="none" strike="noStrike" cap="none">
                <a:solidFill>
                  <a:schemeClr val="dk1"/>
                </a:solidFill>
                <a:latin typeface="Verdana"/>
                <a:ea typeface="Verdana"/>
                <a:cs typeface="Verdana"/>
                <a:sym typeface="Verdana"/>
              </a:rPr>
              <a:t>https://youtu.be/47rQkTPWW2I</a:t>
            </a:r>
            <a:endParaRPr sz="2400" b="0" i="0" u="none" strike="noStrike" cap="none">
              <a:solidFill>
                <a:srgbClr val="000000"/>
              </a:solidFill>
              <a:latin typeface="Verdana"/>
              <a:ea typeface="Verdana"/>
              <a:cs typeface="Verdana"/>
              <a:sym typeface="Verdana"/>
            </a:endParaRPr>
          </a:p>
        </p:txBody>
      </p:sp>
      <p:sp>
        <p:nvSpPr>
          <p:cNvPr id="331" name="Google Shape;331;g8a1e252a56_0_640"/>
          <p:cNvSpPr txBox="1">
            <a:spLocks noGrp="1"/>
          </p:cNvSpPr>
          <p:nvPr>
            <p:ph type="title"/>
          </p:nvPr>
        </p:nvSpPr>
        <p:spPr>
          <a:xfrm>
            <a:off x="457200" y="274638"/>
            <a:ext cx="8229600" cy="1143000"/>
          </a:xfrm>
          <a:prstGeom prst="rect">
            <a:avLst/>
          </a:prstGeom>
          <a:solidFill>
            <a:srgbClr val="A9DCF2">
              <a:alpha val="67058"/>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t>References/Resources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Shape 213"/>
        <p:cNvGrpSpPr/>
        <p:nvPr/>
      </p:nvGrpSpPr>
      <p:grpSpPr>
        <a:xfrm>
          <a:off x="0" y="0"/>
          <a:ext cx="0" cy="0"/>
          <a:chOff x="0" y="0"/>
          <a:chExt cx="0" cy="0"/>
        </a:xfrm>
      </p:grpSpPr>
      <p:sp>
        <p:nvSpPr>
          <p:cNvPr id="214" name="Google Shape;214;g89e48a62c3_0_12"/>
          <p:cNvSpPr txBox="1">
            <a:spLocks noGrp="1"/>
          </p:cNvSpPr>
          <p:nvPr>
            <p:ph type="body" idx="1"/>
          </p:nvPr>
        </p:nvSpPr>
        <p:spPr>
          <a:xfrm>
            <a:off x="457201" y="1600201"/>
            <a:ext cx="8229600" cy="4572000"/>
          </a:xfrm>
          <a:prstGeom prst="rect">
            <a:avLst/>
          </a:prstGeom>
          <a:noFill/>
          <a:ln>
            <a:noFill/>
          </a:ln>
        </p:spPr>
        <p:txBody>
          <a:bodyPr spcFirstLastPara="1" wrap="square" lIns="91425" tIns="45700" rIns="91425" bIns="45700" anchor="t" anchorCtr="0">
            <a:noAutofit/>
          </a:bodyPr>
          <a:lstStyle/>
          <a:p>
            <a:pPr marL="63500" lvl="0" indent="0" algn="l" rtl="0">
              <a:lnSpc>
                <a:spcPct val="115000"/>
              </a:lnSpc>
              <a:spcBef>
                <a:spcPts val="600"/>
              </a:spcBef>
              <a:spcAft>
                <a:spcPts val="0"/>
              </a:spcAft>
              <a:buSzPts val="1800"/>
              <a:buNone/>
            </a:pPr>
            <a:r>
              <a:rPr lang="en-US" sz="3000"/>
              <a:t>Supplies needed</a:t>
            </a:r>
            <a:endParaRPr sz="3000"/>
          </a:p>
          <a:p>
            <a:pPr marL="457200" lvl="0" indent="-419100" algn="l" rtl="0">
              <a:lnSpc>
                <a:spcPct val="115000"/>
              </a:lnSpc>
              <a:spcBef>
                <a:spcPts val="600"/>
              </a:spcBef>
              <a:spcAft>
                <a:spcPts val="0"/>
              </a:spcAft>
              <a:buSzPts val="3000"/>
              <a:buChar char="●"/>
            </a:pPr>
            <a:r>
              <a:rPr lang="en-US" sz="3000"/>
              <a:t>WIFI access for presenter and participants</a:t>
            </a:r>
            <a:endParaRPr sz="3000"/>
          </a:p>
          <a:p>
            <a:pPr marL="457200" lvl="0" indent="-419100" algn="l" rtl="0">
              <a:lnSpc>
                <a:spcPct val="115000"/>
              </a:lnSpc>
              <a:spcBef>
                <a:spcPts val="0"/>
              </a:spcBef>
              <a:spcAft>
                <a:spcPts val="0"/>
              </a:spcAft>
              <a:buSzPts val="3000"/>
              <a:buChar char="●"/>
            </a:pPr>
            <a:r>
              <a:rPr lang="en-US" sz="3000"/>
              <a:t>Access to videos (through WIFI if available, but download to flash drive as a back-up)</a:t>
            </a:r>
            <a:endParaRPr sz="3000"/>
          </a:p>
          <a:p>
            <a:pPr marL="457200" lvl="0" indent="-419100" algn="l" rtl="0">
              <a:lnSpc>
                <a:spcPct val="115000"/>
              </a:lnSpc>
              <a:spcBef>
                <a:spcPts val="0"/>
              </a:spcBef>
              <a:spcAft>
                <a:spcPts val="0"/>
              </a:spcAft>
              <a:buSzPts val="3000"/>
              <a:buChar char="●"/>
            </a:pPr>
            <a:r>
              <a:rPr lang="en-US" sz="3000"/>
              <a:t>Chart paper</a:t>
            </a:r>
            <a:endParaRPr sz="3000"/>
          </a:p>
          <a:p>
            <a:pPr marL="457200" lvl="0" indent="-419100" algn="l" rtl="0">
              <a:lnSpc>
                <a:spcPct val="115000"/>
              </a:lnSpc>
              <a:spcBef>
                <a:spcPts val="0"/>
              </a:spcBef>
              <a:spcAft>
                <a:spcPts val="0"/>
              </a:spcAft>
              <a:buSzPts val="3000"/>
              <a:buChar char="●"/>
            </a:pPr>
            <a:r>
              <a:rPr lang="en-US" sz="3000"/>
              <a:t>Markers</a:t>
            </a:r>
            <a:endParaRPr sz="3000"/>
          </a:p>
          <a:p>
            <a:pPr marL="457200" lvl="0" indent="-419100" algn="l" rtl="0">
              <a:lnSpc>
                <a:spcPct val="115000"/>
              </a:lnSpc>
              <a:spcBef>
                <a:spcPts val="0"/>
              </a:spcBef>
              <a:spcAft>
                <a:spcPts val="0"/>
              </a:spcAft>
              <a:buSzPts val="3000"/>
              <a:buChar char="●"/>
            </a:pPr>
            <a:r>
              <a:rPr lang="en-US" sz="3000"/>
              <a:t>Post-it-Notes</a:t>
            </a:r>
            <a:endParaRPr sz="3000"/>
          </a:p>
          <a:p>
            <a:pPr marL="0" lvl="0" indent="0" algn="l" rtl="0">
              <a:lnSpc>
                <a:spcPct val="100000"/>
              </a:lnSpc>
              <a:spcBef>
                <a:spcPts val="360"/>
              </a:spcBef>
              <a:spcAft>
                <a:spcPts val="0"/>
              </a:spcAft>
              <a:buSzPts val="1800"/>
              <a:buNone/>
            </a:pPr>
            <a:endParaRPr/>
          </a:p>
        </p:txBody>
      </p:sp>
      <p:sp>
        <p:nvSpPr>
          <p:cNvPr id="215" name="Google Shape;215;g89e48a62c3_0_12"/>
          <p:cNvSpPr txBox="1">
            <a:spLocks noGrp="1"/>
          </p:cNvSpPr>
          <p:nvPr>
            <p:ph type="title"/>
          </p:nvPr>
        </p:nvSpPr>
        <p:spPr>
          <a:xfrm>
            <a:off x="228600" y="228600"/>
            <a:ext cx="8686800" cy="1143000"/>
          </a:xfrm>
          <a:prstGeom prst="rect">
            <a:avLst/>
          </a:prstGeom>
          <a:solidFill>
            <a:srgbClr val="A9DCF2">
              <a:alpha val="67058"/>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solidFill>
                  <a:srgbClr val="000000"/>
                </a:solidFill>
              </a:rPr>
              <a:t>Hidden Slide #3</a:t>
            </a:r>
            <a:endParaRPr>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Shape 220"/>
        <p:cNvGrpSpPr/>
        <p:nvPr/>
      </p:nvGrpSpPr>
      <p:grpSpPr>
        <a:xfrm>
          <a:off x="0" y="0"/>
          <a:ext cx="0" cy="0"/>
          <a:chOff x="0" y="0"/>
          <a:chExt cx="0" cy="0"/>
        </a:xfrm>
      </p:grpSpPr>
      <p:sp>
        <p:nvSpPr>
          <p:cNvPr id="221" name="Google Shape;221;g89e48a62c3_0_18"/>
          <p:cNvSpPr txBox="1">
            <a:spLocks noGrp="1"/>
          </p:cNvSpPr>
          <p:nvPr>
            <p:ph type="body" idx="1"/>
          </p:nvPr>
        </p:nvSpPr>
        <p:spPr>
          <a:xfrm>
            <a:off x="228600" y="1600200"/>
            <a:ext cx="8458200" cy="4572000"/>
          </a:xfrm>
          <a:prstGeom prst="rect">
            <a:avLst/>
          </a:prstGeom>
          <a:noFill/>
          <a:ln>
            <a:noFill/>
          </a:ln>
        </p:spPr>
        <p:txBody>
          <a:bodyPr spcFirstLastPara="1" wrap="square" lIns="91425" tIns="45700" rIns="91425" bIns="45700" anchor="t" anchorCtr="0">
            <a:noAutofit/>
          </a:bodyPr>
          <a:lstStyle/>
          <a:p>
            <a:pPr marL="0" lvl="0" indent="0" algn="ctr" rtl="0">
              <a:lnSpc>
                <a:spcPct val="115000"/>
              </a:lnSpc>
              <a:spcBef>
                <a:spcPts val="600"/>
              </a:spcBef>
              <a:spcAft>
                <a:spcPts val="0"/>
              </a:spcAft>
              <a:buClr>
                <a:schemeClr val="dk1"/>
              </a:buClr>
              <a:buSzPts val="1100"/>
              <a:buFont typeface="Arial"/>
              <a:buNone/>
            </a:pPr>
            <a:r>
              <a:rPr lang="en-US"/>
              <a:t>Handouts for this Module</a:t>
            </a:r>
            <a:endParaRPr/>
          </a:p>
          <a:p>
            <a:pPr marL="0" lvl="0" indent="0" algn="l" rtl="0">
              <a:lnSpc>
                <a:spcPct val="115000"/>
              </a:lnSpc>
              <a:spcBef>
                <a:spcPts val="600"/>
              </a:spcBef>
              <a:spcAft>
                <a:spcPts val="0"/>
              </a:spcAft>
              <a:buSzPts val="1800"/>
              <a:buNone/>
            </a:pPr>
            <a:r>
              <a:rPr lang="en-US"/>
              <a:t>Action Planner</a:t>
            </a:r>
            <a:endParaRPr/>
          </a:p>
          <a:p>
            <a:pPr marL="0" lvl="0" indent="0" algn="l" rtl="0">
              <a:lnSpc>
                <a:spcPct val="100000"/>
              </a:lnSpc>
              <a:spcBef>
                <a:spcPts val="360"/>
              </a:spcBef>
              <a:spcAft>
                <a:spcPts val="0"/>
              </a:spcAft>
              <a:buSzPts val="1800"/>
              <a:buNone/>
            </a:pPr>
            <a:endParaRPr sz="2400"/>
          </a:p>
        </p:txBody>
      </p:sp>
      <p:sp>
        <p:nvSpPr>
          <p:cNvPr id="222" name="Google Shape;222;g89e48a62c3_0_18"/>
          <p:cNvSpPr txBox="1">
            <a:spLocks noGrp="1"/>
          </p:cNvSpPr>
          <p:nvPr>
            <p:ph type="title"/>
          </p:nvPr>
        </p:nvSpPr>
        <p:spPr>
          <a:xfrm>
            <a:off x="228600" y="228600"/>
            <a:ext cx="8686800" cy="1143000"/>
          </a:xfrm>
          <a:prstGeom prst="rect">
            <a:avLst/>
          </a:prstGeom>
          <a:solidFill>
            <a:srgbClr val="A9DCF2">
              <a:alpha val="67058"/>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solidFill>
                  <a:srgbClr val="000000"/>
                </a:solidFill>
              </a:rPr>
              <a:t>Hidden Slide #4</a:t>
            </a:r>
            <a:endParaRPr>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Shape 227"/>
        <p:cNvGrpSpPr/>
        <p:nvPr/>
      </p:nvGrpSpPr>
      <p:grpSpPr>
        <a:xfrm>
          <a:off x="0" y="0"/>
          <a:ext cx="0" cy="0"/>
          <a:chOff x="0" y="0"/>
          <a:chExt cx="0" cy="0"/>
        </a:xfrm>
      </p:grpSpPr>
      <p:sp>
        <p:nvSpPr>
          <p:cNvPr id="228" name="Google Shape;228;g89e48a62c3_0_24"/>
          <p:cNvSpPr txBox="1">
            <a:spLocks noGrp="1"/>
          </p:cNvSpPr>
          <p:nvPr>
            <p:ph type="body" idx="1"/>
          </p:nvPr>
        </p:nvSpPr>
        <p:spPr>
          <a:xfrm>
            <a:off x="457201" y="1600201"/>
            <a:ext cx="8229600" cy="45720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360"/>
              </a:spcBef>
              <a:spcAft>
                <a:spcPts val="0"/>
              </a:spcAft>
              <a:buSzPts val="1800"/>
              <a:buNone/>
            </a:pPr>
            <a:r>
              <a:rPr lang="en-US"/>
              <a:t>Key Terms in This Module: </a:t>
            </a:r>
            <a:endParaRPr/>
          </a:p>
          <a:p>
            <a:pPr marL="0" lvl="0" indent="0" algn="ctr" rtl="0">
              <a:lnSpc>
                <a:spcPct val="100000"/>
              </a:lnSpc>
              <a:spcBef>
                <a:spcPts val="360"/>
              </a:spcBef>
              <a:spcAft>
                <a:spcPts val="0"/>
              </a:spcAft>
              <a:buSzPts val="1800"/>
              <a:buNone/>
            </a:pPr>
            <a:endParaRPr/>
          </a:p>
          <a:p>
            <a:pPr marL="457200" lvl="0" indent="-342900" algn="l" rtl="0">
              <a:lnSpc>
                <a:spcPct val="100000"/>
              </a:lnSpc>
              <a:spcBef>
                <a:spcPts val="360"/>
              </a:spcBef>
              <a:spcAft>
                <a:spcPts val="0"/>
              </a:spcAft>
              <a:buSzPts val="1800"/>
              <a:buChar char="●"/>
            </a:pPr>
            <a:r>
              <a:rPr lang="en-US"/>
              <a:t>Responsible Decision Making</a:t>
            </a:r>
            <a:endParaRPr/>
          </a:p>
          <a:p>
            <a:pPr marL="457200" lvl="0" indent="-342900" algn="l" rtl="0">
              <a:lnSpc>
                <a:spcPct val="100000"/>
              </a:lnSpc>
              <a:spcBef>
                <a:spcPts val="0"/>
              </a:spcBef>
              <a:spcAft>
                <a:spcPts val="0"/>
              </a:spcAft>
              <a:buSzPts val="1800"/>
              <a:buChar char="●"/>
            </a:pPr>
            <a:r>
              <a:rPr lang="en-US"/>
              <a:t>Social Emotional Learning</a:t>
            </a:r>
            <a:endParaRPr/>
          </a:p>
          <a:p>
            <a:pPr marL="457200" lvl="0" indent="-342900" algn="l" rtl="0">
              <a:lnSpc>
                <a:spcPct val="100000"/>
              </a:lnSpc>
              <a:spcBef>
                <a:spcPts val="0"/>
              </a:spcBef>
              <a:spcAft>
                <a:spcPts val="0"/>
              </a:spcAft>
              <a:buSzPts val="1800"/>
              <a:buChar char="●"/>
            </a:pPr>
            <a:r>
              <a:rPr lang="en-US"/>
              <a:t>Equity</a:t>
            </a:r>
            <a:endParaRPr/>
          </a:p>
          <a:p>
            <a:pPr marL="457200" lvl="0" indent="-342900" algn="l" rtl="0">
              <a:lnSpc>
                <a:spcPct val="100000"/>
              </a:lnSpc>
              <a:spcBef>
                <a:spcPts val="0"/>
              </a:spcBef>
              <a:spcAft>
                <a:spcPts val="0"/>
              </a:spcAft>
              <a:buSzPts val="1800"/>
              <a:buChar char="●"/>
            </a:pPr>
            <a:r>
              <a:rPr lang="en-US"/>
              <a:t>Role Play</a:t>
            </a:r>
            <a:endParaRPr/>
          </a:p>
          <a:p>
            <a:pPr marL="0" lvl="0" indent="0" algn="l" rtl="0">
              <a:lnSpc>
                <a:spcPct val="100000"/>
              </a:lnSpc>
              <a:spcBef>
                <a:spcPts val="360"/>
              </a:spcBef>
              <a:spcAft>
                <a:spcPts val="0"/>
              </a:spcAft>
              <a:buSzPts val="1800"/>
              <a:buNone/>
            </a:pPr>
            <a:endParaRPr/>
          </a:p>
        </p:txBody>
      </p:sp>
      <p:sp>
        <p:nvSpPr>
          <p:cNvPr id="229" name="Google Shape;229;g89e48a62c3_0_24"/>
          <p:cNvSpPr txBox="1">
            <a:spLocks noGrp="1"/>
          </p:cNvSpPr>
          <p:nvPr>
            <p:ph type="title"/>
          </p:nvPr>
        </p:nvSpPr>
        <p:spPr>
          <a:xfrm>
            <a:off x="228600" y="228600"/>
            <a:ext cx="8686800" cy="1143000"/>
          </a:xfrm>
          <a:prstGeom prst="rect">
            <a:avLst/>
          </a:prstGeom>
          <a:solidFill>
            <a:srgbClr val="A9DCF2">
              <a:alpha val="67058"/>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solidFill>
                  <a:srgbClr val="000000"/>
                </a:solidFill>
              </a:rPr>
              <a:t>Hidden Slide #5</a:t>
            </a:r>
            <a:endParaRPr>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1"/>
          <p:cNvSpPr txBox="1">
            <a:spLocks noGrp="1"/>
          </p:cNvSpPr>
          <p:nvPr>
            <p:ph type="ctrTitle"/>
          </p:nvPr>
        </p:nvSpPr>
        <p:spPr>
          <a:xfrm>
            <a:off x="953254" y="3671154"/>
            <a:ext cx="7240509" cy="1470025"/>
          </a:xfrm>
          <a:prstGeom prst="rect">
            <a:avLst/>
          </a:prstGeom>
          <a:solidFill>
            <a:schemeClr val="lt1">
              <a:alpha val="67058"/>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000"/>
              <a:buFont typeface="Verdana"/>
              <a:buNone/>
            </a:pPr>
            <a:r>
              <a:rPr lang="en-US" sz="4000"/>
              <a:t>Responsible Decision Making</a:t>
            </a:r>
            <a:endParaRPr sz="40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2"/>
          <p:cNvSpPr txBox="1">
            <a:spLocks noGrp="1"/>
          </p:cNvSpPr>
          <p:nvPr>
            <p:ph type="body" idx="1"/>
          </p:nvPr>
        </p:nvSpPr>
        <p:spPr>
          <a:xfrm>
            <a:off x="457201" y="1600201"/>
            <a:ext cx="8229600" cy="2819399"/>
          </a:xfrm>
          <a:prstGeom prst="rect">
            <a:avLst/>
          </a:prstGeom>
          <a:noFill/>
          <a:ln>
            <a:noFill/>
          </a:ln>
        </p:spPr>
        <p:txBody>
          <a:bodyPr spcFirstLastPara="1" wrap="square" lIns="91425" tIns="45700" rIns="91425" bIns="45700" anchor="t" anchorCtr="0">
            <a:normAutofit fontScale="85000" lnSpcReduction="10000"/>
          </a:bodyPr>
          <a:lstStyle/>
          <a:p>
            <a:pPr marL="457200" lvl="0" indent="-431800" algn="l" rtl="0">
              <a:lnSpc>
                <a:spcPct val="100000"/>
              </a:lnSpc>
              <a:spcBef>
                <a:spcPts val="0"/>
              </a:spcBef>
              <a:spcAft>
                <a:spcPts val="0"/>
              </a:spcAft>
              <a:buSzPct val="117647"/>
              <a:buFont typeface="Verdana"/>
              <a:buChar char="●"/>
            </a:pPr>
            <a:r>
              <a:rPr lang="en-US"/>
              <a:t>Build an understanding of the importance of responsible decision making.</a:t>
            </a:r>
            <a:endParaRPr/>
          </a:p>
          <a:p>
            <a:pPr marL="457200" lvl="0" indent="0" algn="l" rtl="0">
              <a:lnSpc>
                <a:spcPct val="100000"/>
              </a:lnSpc>
              <a:spcBef>
                <a:spcPts val="0"/>
              </a:spcBef>
              <a:spcAft>
                <a:spcPts val="0"/>
              </a:spcAft>
              <a:buClr>
                <a:schemeClr val="dk1"/>
              </a:buClr>
              <a:buSzPct val="40441"/>
              <a:buFont typeface="Arial"/>
              <a:buNone/>
            </a:pPr>
            <a:endParaRPr/>
          </a:p>
          <a:p>
            <a:pPr marL="457200" lvl="0" indent="-431800" algn="l" rtl="0">
              <a:lnSpc>
                <a:spcPct val="100000"/>
              </a:lnSpc>
              <a:spcBef>
                <a:spcPts val="0"/>
              </a:spcBef>
              <a:spcAft>
                <a:spcPts val="0"/>
              </a:spcAft>
              <a:buSzPct val="117647"/>
              <a:buFont typeface="Verdana"/>
              <a:buChar char="●"/>
            </a:pPr>
            <a:r>
              <a:rPr lang="en-US"/>
              <a:t>Leave with some strategies or techniques that you could try in the classroom to support your students in developing responsible decision making skills</a:t>
            </a:r>
            <a:endParaRPr/>
          </a:p>
          <a:p>
            <a:pPr marL="342900" lvl="0" indent="-139700" algn="l" rtl="0">
              <a:lnSpc>
                <a:spcPct val="100000"/>
              </a:lnSpc>
              <a:spcBef>
                <a:spcPts val="0"/>
              </a:spcBef>
              <a:spcAft>
                <a:spcPts val="0"/>
              </a:spcAft>
              <a:buClr>
                <a:schemeClr val="dk1"/>
              </a:buClr>
              <a:buSzPct val="117647"/>
              <a:buNone/>
            </a:pPr>
            <a:endParaRPr/>
          </a:p>
        </p:txBody>
      </p:sp>
      <p:sp>
        <p:nvSpPr>
          <p:cNvPr id="240" name="Google Shape;240;p2"/>
          <p:cNvSpPr txBox="1">
            <a:spLocks noGrp="1"/>
          </p:cNvSpPr>
          <p:nvPr>
            <p:ph type="title"/>
          </p:nvPr>
        </p:nvSpPr>
        <p:spPr>
          <a:xfrm>
            <a:off x="228600" y="228600"/>
            <a:ext cx="8686799" cy="1143000"/>
          </a:xfrm>
          <a:prstGeom prst="rect">
            <a:avLst/>
          </a:prstGeom>
          <a:solidFill>
            <a:srgbClr val="A9DCF2">
              <a:alpha val="67058"/>
            </a:srgbClr>
          </a:solid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105775"/>
              </a:buClr>
              <a:buSzPts val="4000"/>
              <a:buFont typeface="Verdana"/>
              <a:buNone/>
            </a:pPr>
            <a:r>
              <a:rPr lang="en-US">
                <a:solidFill>
                  <a:srgbClr val="000000"/>
                </a:solidFill>
              </a:rPr>
              <a:t>What We Will Know and Do</a:t>
            </a:r>
            <a:endParaRPr>
              <a:solidFill>
                <a:srgbClr val="00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pic>
        <p:nvPicPr>
          <p:cNvPr id="245" name="Google Shape;245;g73c16d18bd_1_12" title="CASEL Social Emotional Competency Wheel"/>
          <p:cNvPicPr preferRelativeResize="0"/>
          <p:nvPr/>
        </p:nvPicPr>
        <p:blipFill rotWithShape="1">
          <a:blip r:embed="rId3">
            <a:alphaModFix/>
          </a:blip>
          <a:srcRect/>
          <a:stretch/>
        </p:blipFill>
        <p:spPr>
          <a:xfrm>
            <a:off x="2578050" y="1570038"/>
            <a:ext cx="4673275" cy="4673275"/>
          </a:xfrm>
          <a:prstGeom prst="rect">
            <a:avLst/>
          </a:prstGeom>
          <a:noFill/>
          <a:ln>
            <a:noFill/>
          </a:ln>
        </p:spPr>
      </p:pic>
      <p:sp>
        <p:nvSpPr>
          <p:cNvPr id="246" name="Google Shape;246;g73c16d18bd_1_12"/>
          <p:cNvSpPr txBox="1">
            <a:spLocks noGrp="1"/>
          </p:cNvSpPr>
          <p:nvPr>
            <p:ph type="title"/>
          </p:nvPr>
        </p:nvSpPr>
        <p:spPr>
          <a:xfrm>
            <a:off x="457200" y="274638"/>
            <a:ext cx="8229600" cy="1143000"/>
          </a:xfrm>
          <a:prstGeom prst="rect">
            <a:avLst/>
          </a:prstGeom>
          <a:solidFill>
            <a:srgbClr val="A9DCF2">
              <a:alpha val="66274"/>
            </a:srgbClr>
          </a:solidFill>
          <a:ln w="1905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accent6"/>
              </a:buClr>
              <a:buSzPts val="4000"/>
              <a:buFont typeface="Calibri"/>
              <a:buNone/>
            </a:pPr>
            <a:r>
              <a:rPr lang="en-US">
                <a:solidFill>
                  <a:srgbClr val="000000"/>
                </a:solidFill>
                <a:latin typeface="Verdana"/>
                <a:ea typeface="Verdana"/>
                <a:cs typeface="Verdana"/>
                <a:sym typeface="Verdana"/>
              </a:rPr>
              <a:t>Social Emotional Competencies</a:t>
            </a:r>
            <a:endParaRPr u="none" strike="noStrike" cap="none">
              <a:solidFill>
                <a:srgbClr val="000000"/>
              </a:solidFill>
              <a:latin typeface="Verdana"/>
              <a:ea typeface="Verdana"/>
              <a:cs typeface="Verdana"/>
              <a:sym typeface="Verdan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g8a1e252a56_0_0"/>
          <p:cNvSpPr txBox="1"/>
          <p:nvPr/>
        </p:nvSpPr>
        <p:spPr>
          <a:xfrm>
            <a:off x="457200" y="1794725"/>
            <a:ext cx="8229600" cy="387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US" sz="3200" b="0" i="0" u="none" strike="noStrike" cap="none">
                <a:solidFill>
                  <a:srgbClr val="000000"/>
                </a:solidFill>
                <a:latin typeface="Verdana"/>
                <a:ea typeface="Verdana"/>
                <a:cs typeface="Verdana"/>
                <a:sym typeface="Verdana"/>
              </a:rPr>
              <a:t>Responsible decision-making is the ability to make constructive choices about personal behavior and social interactions based on ethical standards, safety concerns, and social norms. </a:t>
            </a:r>
            <a:endParaRPr sz="3200" b="0" i="0" u="none" strike="noStrike" cap="none">
              <a:solidFill>
                <a:srgbClr val="000000"/>
              </a:solidFill>
              <a:latin typeface="Verdana"/>
              <a:ea typeface="Verdana"/>
              <a:cs typeface="Verdana"/>
              <a:sym typeface="Verdana"/>
            </a:endParaRPr>
          </a:p>
        </p:txBody>
      </p:sp>
      <p:sp>
        <p:nvSpPr>
          <p:cNvPr id="253" name="Google Shape;253;g8a1e252a56_0_0"/>
          <p:cNvSpPr txBox="1">
            <a:spLocks noGrp="1"/>
          </p:cNvSpPr>
          <p:nvPr>
            <p:ph type="title"/>
          </p:nvPr>
        </p:nvSpPr>
        <p:spPr>
          <a:xfrm>
            <a:off x="457200" y="274638"/>
            <a:ext cx="8229600" cy="1143000"/>
          </a:xfrm>
          <a:prstGeom prst="rect">
            <a:avLst/>
          </a:prstGeom>
          <a:solidFill>
            <a:srgbClr val="A9DCF2">
              <a:alpha val="67058"/>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t>Responsible Decision Making</a:t>
            </a:r>
            <a:endParaRPr/>
          </a:p>
        </p:txBody>
      </p:sp>
    </p:spTree>
  </p:cSld>
  <p:clrMapOvr>
    <a:masterClrMapping/>
  </p:clrMapOvr>
</p:sld>
</file>

<file path=ppt/theme/theme1.xml><?xml version="1.0" encoding="utf-8"?>
<a:theme xmlns:a="http://schemas.openxmlformats.org/drawingml/2006/main" name="Office Theme">
  <a:themeElements>
    <a:clrScheme name="Custom 13">
      <a:dk1>
        <a:srgbClr val="000000"/>
      </a:dk1>
      <a:lt1>
        <a:srgbClr val="FFFFFF"/>
      </a:lt1>
      <a:dk2>
        <a:srgbClr val="000000"/>
      </a:dk2>
      <a:lt2>
        <a:srgbClr val="FFFFFF"/>
      </a:lt2>
      <a:accent1>
        <a:srgbClr val="95DA9F"/>
      </a:accent1>
      <a:accent2>
        <a:srgbClr val="3BB54C"/>
      </a:accent2>
      <a:accent3>
        <a:srgbClr val="109449"/>
      </a:accent3>
      <a:accent4>
        <a:srgbClr val="0F693A"/>
      </a:accent4>
      <a:accent5>
        <a:srgbClr val="2AABE1"/>
      </a:accent5>
      <a:accent6>
        <a:srgbClr val="2AABE1"/>
      </a:accent6>
      <a:hlink>
        <a:srgbClr val="074A24"/>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1833</Words>
  <Application>Microsoft Office PowerPoint</Application>
  <PresentationFormat>On-screen Show (4:3)</PresentationFormat>
  <Paragraphs>179</Paragraphs>
  <Slides>20</Slides>
  <Notes>20</Notes>
  <HiddenSlides>5</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Times</vt:lpstr>
      <vt:lpstr>Verdana</vt:lpstr>
      <vt:lpstr>Office Theme</vt:lpstr>
      <vt:lpstr>Hidden Slide #1</vt:lpstr>
      <vt:lpstr>Hidden Slide #2</vt:lpstr>
      <vt:lpstr>Hidden Slide #3</vt:lpstr>
      <vt:lpstr>Hidden Slide #4</vt:lpstr>
      <vt:lpstr>Hidden Slide #5</vt:lpstr>
      <vt:lpstr>Responsible Decision Making</vt:lpstr>
      <vt:lpstr>What We Will Know and Do</vt:lpstr>
      <vt:lpstr>Social Emotional Competencies</vt:lpstr>
      <vt:lpstr>Responsible Decision Making</vt:lpstr>
      <vt:lpstr>Decision Making Skills</vt:lpstr>
      <vt:lpstr>What Does it Look Like? </vt:lpstr>
      <vt:lpstr>Strategies to Promote Responsible Decision Making Skills</vt:lpstr>
      <vt:lpstr>Responsible Decision Making Strategies</vt:lpstr>
      <vt:lpstr>Elementary Activity - Stop, Think, Act</vt:lpstr>
      <vt:lpstr>Middle School Role Playing Activity</vt:lpstr>
      <vt:lpstr>Don’t Be Stuck On the Escalator</vt:lpstr>
      <vt:lpstr>Discussion</vt:lpstr>
      <vt:lpstr>Practice</vt:lpstr>
      <vt:lpstr>Team Talk: Review the “How”</vt:lpstr>
      <vt:lpstr>References/Resources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Hidden Slide #1</dc:title>
  <dc:creator>Jacklyn N Lewis</dc:creator>
  <cp:lastModifiedBy>Loaner</cp:lastModifiedBy>
  <cp:revision>1</cp:revision>
  <dcterms:created xsi:type="dcterms:W3CDTF">2017-04-18T16:38:12Z</dcterms:created>
  <dcterms:modified xsi:type="dcterms:W3CDTF">2021-09-09T15:38:36Z</dcterms:modified>
</cp:coreProperties>
</file>