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GSchJlsZRQ7aeQl2M7EotQZgg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dutopia.org/sites/default/files/pdfs/stw/edutopia-stw-school21-well-being-progression.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understood.org/en/friends-feelings/empowering-your-child/self-awareness/the-importance-of-self-awarenes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onnectinglink.com/blog/social_and_emotional_learning_self-awareness_strategies_in_the_classro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kirstenskaboodle.com/benefits-of-using-positive-affirmations-in-the-classro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kirstenskaboodle.com/product/stick-it-to-make-it-stick-positive-affirmations-for-lower-grades/?utm_medium=social&amp;utm_source=pinterest&amp;utm_campaign=tailwind_smartloop&amp;utm_content=smartloop&amp;utm_term=1867849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G0LQxRp0Rx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stanford.edu/sites/default/files/annurev-psych-psychology_of_change_final_e2.pdf" TargetMode="External"/><Relationship Id="rId7" Type="http://schemas.openxmlformats.org/officeDocument/2006/relationships/hyperlink" Target="https://www.cmu.edu/homepage/health/2013/summer/benefits-of-self-affirmation.s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psych.ucsb.edu/people/faculty/d_sherman/" TargetMode="External"/><Relationship Id="rId5" Type="http://schemas.openxmlformats.org/officeDocument/2006/relationships/hyperlink" Target="https://ed.stanford.edu/" TargetMode="External"/><Relationship Id="rId4" Type="http://schemas.openxmlformats.org/officeDocument/2006/relationships/hyperlink" Target="https://ed.stanford.edu/faculty/glc"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sel.org/what-is-sel/approache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asel.org/core-competencies/" TargetMode="External"/><Relationship Id="rId5" Type="http://schemas.openxmlformats.org/officeDocument/2006/relationships/hyperlink" Target="https://casel.org/assessment-work-group/" TargetMode="External"/><Relationship Id="rId4" Type="http://schemas.openxmlformats.org/officeDocument/2006/relationships/hyperlink" Target="https://casel.org/in-ac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9e1842b6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89e1842b6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Verdana"/>
                <a:ea typeface="Verdana"/>
                <a:cs typeface="Verdana"/>
                <a:sym typeface="Verdana"/>
              </a:rPr>
              <a:t>Module 1 is divided into several sections. Each section can be completed in 30 minutes or less. </a:t>
            </a:r>
            <a:endParaRPr sz="11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0" name="Google Shape;210;g89e1842b6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r>
              <a:rPr lang="en-US">
                <a:latin typeface="Verdana"/>
                <a:ea typeface="Verdana"/>
                <a:cs typeface="Verdana"/>
                <a:sym typeface="Verdana"/>
              </a:rPr>
              <a:t>Self-awareness is the ability to tune into your thoughts, feelings, and actions. When you are self-aware that means you are also able to recognize how other people see you and how you act impacts yourself and others. This is not just an important skill for kids, but for adults as well. There are two kinds of self-awareness: Private and public. Private self-awareness is when kids are aware of something about themselves and others may not be. For example, some kids may get anxious feelings when first meeting someone. They may be nervous but others may not notice this about them. Public self-awareness develops later once kids understand that other people have thoughts, feelings and perspectives different from theirs. Public-self awareness is when kids are aware of how people see them.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 have all worked with students who do not seem to pick up on social cues. It is important to realize that it may not be that they don’t care about others feelings but they may not notice or understand people’s feelings. We can help that student by helping them to recognize other people's feelings and responses.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a:t>
            </a:r>
            <a:r>
              <a:rPr lang="en-US" u="sng">
                <a:solidFill>
                  <a:schemeClr val="hlink"/>
                </a:solidFill>
                <a:latin typeface="Verdana"/>
                <a:ea typeface="Verdana"/>
                <a:cs typeface="Verdana"/>
                <a:sym typeface="Verdana"/>
                <a:hlinkClick r:id="rId3"/>
              </a:rPr>
              <a:t>https://www.edutopia.org/sites/default/files/pdfs/stw/edutopia-stw-school21-well-being-progression.pdf</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4"/>
              </a:rPr>
              <a:t>https://www.understood.org/en/friends-feelings/empowering-your-child/self-awareness/the-importance-of-self-awareness</a:t>
            </a:r>
            <a:endParaRPr>
              <a:latin typeface="Verdana"/>
              <a:ea typeface="Verdana"/>
              <a:cs typeface="Verdana"/>
              <a:sym typeface="Verdana"/>
            </a:endParaRPr>
          </a:p>
        </p:txBody>
      </p:sp>
      <p:sp>
        <p:nvSpPr>
          <p:cNvPr id="270" name="Google Shape;2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5235d429d_0_4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85235d429d_0_4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Video is 4.10 minutes. https://youtu.be/dZL2eZBe4Ew</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This video outlines what self-awareness looks like.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77" name="Google Shape;277;g85235d429d_0_4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5235d429d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85235d429d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Self-Awareness develops over time. It is a process. </a:t>
            </a:r>
            <a:endParaRPr/>
          </a:p>
          <a:p>
            <a:pPr marL="0" lvl="0" indent="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To Say</a:t>
            </a:r>
            <a:r>
              <a:rPr lang="en-US" sz="1200" b="0" i="0" u="none" strike="noStrike" cap="none">
                <a:solidFill>
                  <a:schemeClr val="dk1"/>
                </a:solidFill>
                <a:latin typeface="Calibri"/>
                <a:ea typeface="Calibri"/>
                <a:cs typeface="Calibri"/>
                <a:sym typeface="Calibri"/>
              </a:rPr>
              <a:t>: When individuals are self-aware, they build upon their strengths while efficiently focusing on areas they need to improve upon – a key step to setting and achieving goals.</a:t>
            </a:r>
            <a:endParaRPr/>
          </a:p>
          <a:p>
            <a:pPr marL="0" lvl="0" indent="0" algn="l" rtl="0">
              <a:lnSpc>
                <a:spcPct val="100000"/>
              </a:lnSpc>
              <a:spcBef>
                <a:spcPts val="360"/>
              </a:spcBef>
              <a:spcAft>
                <a:spcPts val="0"/>
              </a:spcAft>
              <a:buSzPts val="1400"/>
              <a:buNone/>
            </a:pPr>
            <a:r>
              <a:rPr lang="en-US">
                <a:latin typeface="Verdana"/>
                <a:ea typeface="Verdana"/>
                <a:cs typeface="Verdana"/>
                <a:sym typeface="Verdana"/>
              </a:rPr>
              <a:t>We know that students who can recognize their feelings and thoughts and how they connect with our actions are better able to regulate their emotions and attend to academics with more confidence and success.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solidFill>
                  <a:srgbClr val="302B2B"/>
                </a:solidFill>
                <a:latin typeface="Verdana"/>
                <a:ea typeface="Verdana"/>
                <a:cs typeface="Verdana"/>
                <a:sym typeface="Verdana"/>
              </a:rPr>
              <a:t>Research shows us that </a:t>
            </a:r>
            <a:r>
              <a:rPr lang="en-US" b="1">
                <a:solidFill>
                  <a:srgbClr val="302B2B"/>
                </a:solidFill>
                <a:latin typeface="Verdana"/>
                <a:ea typeface="Verdana"/>
                <a:cs typeface="Verdana"/>
                <a:sym typeface="Verdana"/>
              </a:rPr>
              <a:t>thoughts have a direct impact on emotions and feelings</a:t>
            </a:r>
            <a:r>
              <a:rPr lang="en-US">
                <a:solidFill>
                  <a:srgbClr val="302B2B"/>
                </a:solidFill>
                <a:latin typeface="Verdana"/>
                <a:ea typeface="Verdana"/>
                <a:cs typeface="Verdana"/>
                <a:sym typeface="Verdana"/>
              </a:rPr>
              <a:t>.  </a:t>
            </a:r>
            <a:r>
              <a:rPr lang="en-US">
                <a:solidFill>
                  <a:srgbClr val="000000"/>
                </a:solidFill>
                <a:latin typeface="Verdana"/>
                <a:ea typeface="Verdana"/>
                <a:cs typeface="Verdana"/>
                <a:sym typeface="Verdana"/>
              </a:rPr>
              <a:t>Those emotions trigger a corresponding release of chemicals in our brain.  Using positive affirmations may allow students to harness and manipulate the release of chemicals that will serve them in constructive ways. Just </a:t>
            </a:r>
            <a:r>
              <a:rPr lang="en-US" b="1">
                <a:solidFill>
                  <a:srgbClr val="000000"/>
                </a:solidFill>
                <a:latin typeface="Verdana"/>
                <a:ea typeface="Verdana"/>
                <a:cs typeface="Verdana"/>
                <a:sym typeface="Verdana"/>
              </a:rPr>
              <a:t>by virtue of drawing attention to their thoughts, students become more self-aware</a:t>
            </a:r>
            <a:r>
              <a:rPr lang="en-US">
                <a:solidFill>
                  <a:srgbClr val="000000"/>
                </a:solidFill>
                <a:latin typeface="Verdana"/>
                <a:ea typeface="Verdana"/>
                <a:cs typeface="Verdana"/>
                <a:sym typeface="Verdana"/>
              </a:rPr>
              <a:t>.  </a:t>
            </a:r>
            <a:endParaRPr>
              <a:solidFill>
                <a:srgbClr val="000000"/>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solidFill>
                <a:srgbClr val="302B2B"/>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solidFill>
                  <a:srgbClr val="302B2B"/>
                </a:solidFill>
                <a:latin typeface="Verdana"/>
                <a:ea typeface="Verdana"/>
                <a:cs typeface="Verdana"/>
                <a:sym typeface="Verdana"/>
              </a:rPr>
              <a:t>References</a:t>
            </a:r>
            <a:r>
              <a:rPr lang="en-US">
                <a:solidFill>
                  <a:srgbClr val="302B2B"/>
                </a:solidFill>
                <a:latin typeface="Verdana"/>
                <a:ea typeface="Verdana"/>
                <a:cs typeface="Verdana"/>
                <a:sym typeface="Verdana"/>
              </a:rPr>
              <a:t>: </a:t>
            </a:r>
            <a:r>
              <a:rPr lang="en-US" sz="1100" u="sng">
                <a:solidFill>
                  <a:schemeClr val="hlink"/>
                </a:solidFill>
                <a:latin typeface="Arial"/>
                <a:ea typeface="Arial"/>
                <a:cs typeface="Arial"/>
                <a:sym typeface="Arial"/>
                <a:hlinkClick r:id="rId3"/>
              </a:rPr>
              <a:t>https://www.connectinglink.com/blog/social_and_emotional_learning_self-awareness_strategies_in_the_classroom</a:t>
            </a:r>
            <a:endParaRPr>
              <a:solidFill>
                <a:srgbClr val="302B2B"/>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solidFill>
                <a:srgbClr val="302B2B"/>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4"/>
              </a:rPr>
              <a:t>https://www.kirstenskaboodle.com/benefits-of-using-positive-affirmations-in-the-classroom/</a:t>
            </a:r>
            <a:endParaRPr>
              <a:solidFill>
                <a:srgbClr val="302B2B"/>
              </a:solidFill>
              <a:latin typeface="Verdana"/>
              <a:ea typeface="Verdana"/>
              <a:cs typeface="Verdana"/>
              <a:sym typeface="Verdana"/>
            </a:endParaRPr>
          </a:p>
        </p:txBody>
      </p:sp>
      <p:sp>
        <p:nvSpPr>
          <p:cNvPr id="284" name="Google Shape;284;g85235d429d_0_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5235d429d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85235d429d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r>
              <a:rPr lang="en-US">
                <a:latin typeface="Verdana"/>
                <a:ea typeface="Verdana"/>
                <a:cs typeface="Verdana"/>
                <a:sym typeface="Verdana"/>
              </a:rPr>
              <a:t>As we discussed earlier, self-awareness takes times. The great thing is that these skills can be taught and practiced on a regular basis. Learning these skills takes practice. When a student has developed these skills then they are able to identify their emotions, have an accurate self-perception, recognize their strength, have confidence, and demonstrate self-efficacy.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91" name="Google Shape;291;g85235d429d_0_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7e1622ec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77e1622e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Video is 2 minutes - https://youtu.be/IGMW6YWjMxw</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a:t>
            </a:r>
            <a:r>
              <a:rPr lang="en-US">
                <a:latin typeface="Verdana"/>
                <a:ea typeface="Verdana"/>
                <a:cs typeface="Verdana"/>
                <a:sym typeface="Verdana"/>
              </a:rPr>
              <a:t> Discussion: What does this video have to do about self-awareness? Does the hummingbird possess any of these skills in the video? </a:t>
            </a:r>
            <a:endParaRPr>
              <a:latin typeface="Verdana"/>
              <a:ea typeface="Verdana"/>
              <a:cs typeface="Verdana"/>
              <a:sym typeface="Verdana"/>
            </a:endParaRPr>
          </a:p>
          <a:p>
            <a:pPr marL="457200" lvl="0" indent="-304800" algn="l" rtl="0">
              <a:lnSpc>
                <a:spcPct val="100000"/>
              </a:lnSpc>
              <a:spcBef>
                <a:spcPts val="0"/>
              </a:spcBef>
              <a:spcAft>
                <a:spcPts val="0"/>
              </a:spcAft>
              <a:buSzPts val="1200"/>
              <a:buFont typeface="Verdana"/>
              <a:buChar char="●"/>
            </a:pPr>
            <a:r>
              <a:rPr lang="en-US">
                <a:latin typeface="Verdana"/>
                <a:ea typeface="Verdana"/>
                <a:cs typeface="Verdana"/>
                <a:sym typeface="Verdana"/>
              </a:rPr>
              <a:t>the ability to identify emotions</a:t>
            </a:r>
            <a:endParaRPr>
              <a:latin typeface="Verdana"/>
              <a:ea typeface="Verdana"/>
              <a:cs typeface="Verdana"/>
              <a:sym typeface="Verdana"/>
            </a:endParaRPr>
          </a:p>
          <a:p>
            <a:pPr marL="457200" lvl="0" indent="-304800" algn="l" rtl="0">
              <a:lnSpc>
                <a:spcPct val="100000"/>
              </a:lnSpc>
              <a:spcBef>
                <a:spcPts val="0"/>
              </a:spcBef>
              <a:spcAft>
                <a:spcPts val="0"/>
              </a:spcAft>
              <a:buClr>
                <a:schemeClr val="dk1"/>
              </a:buClr>
              <a:buSzPts val="1200"/>
              <a:buChar char="•"/>
            </a:pPr>
            <a:r>
              <a:rPr lang="en-US">
                <a:latin typeface="Verdana"/>
                <a:ea typeface="Verdana"/>
                <a:cs typeface="Verdana"/>
                <a:sym typeface="Verdana"/>
              </a:rPr>
              <a:t>have an accurate self-perception</a:t>
            </a:r>
            <a:endParaRPr>
              <a:latin typeface="Verdana"/>
              <a:ea typeface="Verdana"/>
              <a:cs typeface="Verdana"/>
              <a:sym typeface="Verdana"/>
            </a:endParaRPr>
          </a:p>
          <a:p>
            <a:pPr marL="457200" lvl="0" indent="-304800" algn="l" rtl="0">
              <a:lnSpc>
                <a:spcPct val="100000"/>
              </a:lnSpc>
              <a:spcBef>
                <a:spcPts val="0"/>
              </a:spcBef>
              <a:spcAft>
                <a:spcPts val="0"/>
              </a:spcAft>
              <a:buClr>
                <a:schemeClr val="dk1"/>
              </a:buClr>
              <a:buSzPts val="1200"/>
              <a:buChar char="•"/>
            </a:pPr>
            <a:r>
              <a:rPr lang="en-US">
                <a:latin typeface="Verdana"/>
                <a:ea typeface="Verdana"/>
                <a:cs typeface="Verdana"/>
                <a:sym typeface="Verdana"/>
              </a:rPr>
              <a:t>recognize your strengths</a:t>
            </a:r>
            <a:endParaRPr>
              <a:latin typeface="Verdana"/>
              <a:ea typeface="Verdana"/>
              <a:cs typeface="Verdana"/>
              <a:sym typeface="Verdana"/>
            </a:endParaRPr>
          </a:p>
          <a:p>
            <a:pPr marL="457200" lvl="0" indent="-304800" algn="l" rtl="0">
              <a:lnSpc>
                <a:spcPct val="100000"/>
              </a:lnSpc>
              <a:spcBef>
                <a:spcPts val="0"/>
              </a:spcBef>
              <a:spcAft>
                <a:spcPts val="0"/>
              </a:spcAft>
              <a:buClr>
                <a:schemeClr val="dk1"/>
              </a:buClr>
              <a:buSzPts val="1200"/>
              <a:buChar char="•"/>
            </a:pPr>
            <a:r>
              <a:rPr lang="en-US">
                <a:latin typeface="Verdana"/>
                <a:ea typeface="Verdana"/>
                <a:cs typeface="Verdana"/>
                <a:sym typeface="Verdana"/>
              </a:rPr>
              <a:t>possess self-confidence</a:t>
            </a:r>
            <a:endParaRPr>
              <a:latin typeface="Verdana"/>
              <a:ea typeface="Verdana"/>
              <a:cs typeface="Verdana"/>
              <a:sym typeface="Verdana"/>
            </a:endParaRPr>
          </a:p>
          <a:p>
            <a:pPr marL="457200" lvl="0" indent="-304800" algn="l" rtl="0">
              <a:lnSpc>
                <a:spcPct val="100000"/>
              </a:lnSpc>
              <a:spcBef>
                <a:spcPts val="0"/>
              </a:spcBef>
              <a:spcAft>
                <a:spcPts val="0"/>
              </a:spcAft>
              <a:buClr>
                <a:schemeClr val="dk1"/>
              </a:buClr>
              <a:buSzPts val="1200"/>
              <a:buChar char="•"/>
            </a:pPr>
            <a:r>
              <a:rPr lang="en-US">
                <a:latin typeface="Verdana"/>
                <a:ea typeface="Verdana"/>
                <a:cs typeface="Verdana"/>
                <a:sym typeface="Verdana"/>
              </a:rPr>
              <a:t>demonstrate self-efficacy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98" name="Google Shape;298;g77e1622ec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e586986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8be586986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p:txBody>
      </p:sp>
      <p:sp>
        <p:nvSpPr>
          <p:cNvPr id="305" name="Google Shape;305;g8be5869863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5235d429d_0_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85235d429d_0_4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cap="none">
                <a:solidFill>
                  <a:schemeClr val="dk1"/>
                </a:solidFill>
                <a:latin typeface="Verdana"/>
                <a:ea typeface="Verdana"/>
                <a:cs typeface="Verdana"/>
                <a:sym typeface="Verdana"/>
              </a:rPr>
              <a:t>To Know/To Say</a:t>
            </a:r>
            <a:r>
              <a:rPr lang="en-US" sz="1200" b="0" i="0" u="none" strike="noStrike" cap="none">
                <a:solidFill>
                  <a:schemeClr val="dk1"/>
                </a:solidFill>
                <a:latin typeface="Verdana"/>
                <a:ea typeface="Verdana"/>
                <a:cs typeface="Verdana"/>
                <a:sym typeface="Verdana"/>
              </a:rPr>
              <a:t>: An emotional check-in is a time when students and teachers come together to connect and reflect on how things are going. Students are encouraged to share how they feel with the group or maybe a partner. If you have a Feelings Word Wall in the classroom, encourage students to use different words to describe their emotions. In many cases, we feel more than one emotion at a time! Share yours as well. Modeling is an important part of increasing students’ social and emotional skills.</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Verdana"/>
                <a:ea typeface="Verdana"/>
                <a:cs typeface="Verdana"/>
                <a:sym typeface="Verdana"/>
              </a:rPr>
              <a:t>When we teach students how to identify their emotions they are able to correctly label them, recognize that emotions are temporary and can change, recognize how it affects their behavior, and how they can have a physical effect on their bodies. </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Verdana"/>
                <a:ea typeface="Verdana"/>
                <a:cs typeface="Verdana"/>
                <a:sym typeface="Verdana"/>
              </a:rPr>
              <a:t>Some teachers have found great success checking in first thing with students as they are coming through the door. Using tools that show emotions, and they know they can quickly point, or privately share. Teachers find knowing ahead of time will help them support the student during class time.</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Verdana"/>
                <a:ea typeface="Verdana"/>
                <a:cs typeface="Verdana"/>
                <a:sym typeface="Verdana"/>
              </a:rPr>
              <a:t>It is always good at an early age to acknowledge students physical and emotional cues. For example: “I can see you are really excited right now by that happy smile on your face.” </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Verdana"/>
                <a:ea typeface="Verdana"/>
                <a:cs typeface="Verdana"/>
                <a:sym typeface="Verdana"/>
              </a:rPr>
              <a:t>You can also do an activity like this online. </a:t>
            </a:r>
            <a:endParaRPr sz="1200" b="0" i="0" u="none" strike="noStrike" cap="none">
              <a:solidFill>
                <a:schemeClr val="dk1"/>
              </a:solidFill>
              <a:latin typeface="Verdana"/>
              <a:ea typeface="Verdana"/>
              <a:cs typeface="Verdana"/>
              <a:sym typeface="Verdana"/>
            </a:endParaRPr>
          </a:p>
        </p:txBody>
      </p:sp>
      <p:sp>
        <p:nvSpPr>
          <p:cNvPr id="311" name="Google Shape;311;g85235d429d_0_4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5235d429d_0_4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85235d429d_0_4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Relate this back to the hummingbird video. The hummingbird believed that it could do what it was doing.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Helping students believe in themselves helps them to identify their strengths and sense of self-efficacy. It also helps give them hope.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19" name="Google Shape;319;g85235d429d_0_4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5235d429d_0_4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85235d429d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a:t>
            </a:r>
            <a:r>
              <a:rPr lang="en-US" b="1">
                <a:latin typeface="Verdana"/>
                <a:ea typeface="Verdana"/>
                <a:cs typeface="Verdana"/>
                <a:sym typeface="Verdana"/>
              </a:rPr>
              <a:t>To Say</a:t>
            </a:r>
            <a:r>
              <a:rPr lang="en-US">
                <a:latin typeface="Verdana"/>
                <a:ea typeface="Verdana"/>
                <a:cs typeface="Verdana"/>
                <a:sym typeface="Verdana"/>
              </a:rPr>
              <a:t>: When students have confidence in themselves it gives them the ability to be able to handle daily tasks and challenges effectively and maintain optimism about their future.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Resource for Positive Affirmation Sticky Notes:</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Kirstens Kaboodle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https://www.kirstenskaboodle.com/product/stick-it-to-make-it-stick-positive-affirmations-for-lower-grades/?utm_medium=social&amp;utm_source=pinterest&amp;utm_campaign=tailwind_smartloop&amp;utm_content=smartloop&amp;utm_term=18678490</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p:txBody>
      </p:sp>
      <p:sp>
        <p:nvSpPr>
          <p:cNvPr id="327" name="Google Shape;327;g85235d429d_0_4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5235d429d_0_6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85235d429d_0_6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This video is under 1 minute. </a:t>
            </a:r>
            <a:r>
              <a:rPr lang="en-US" sz="1100" u="sng">
                <a:solidFill>
                  <a:schemeClr val="hlink"/>
                </a:solidFill>
                <a:latin typeface="Arial"/>
                <a:ea typeface="Arial"/>
                <a:cs typeface="Arial"/>
                <a:sym typeface="Arial"/>
                <a:hlinkClick r:id="rId3"/>
              </a:rPr>
              <a:t>https://www.youtube.com/watch?v=G0LQxRp0Rxw</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Mantras are community or classroom beliefs that can be said together or as a class each day, or in moments that behaviors arise. For example, if you have a mantra around your expectation of safety and a behavior occurs in the classroom that impacts safety, you would pause and say the mantra together. Mantras can change each month to incorporate social emotional learning. Here you see a video of a teacher using a mantra in the high school setting.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e1842b66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9e1842b6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can be broken down into sections. Each section of Module 4 should be about 30 minutes to complete.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modules provides strategies that can be used for staff and students in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This module outlines strategies that can be used in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The training should last about 4 hours for the entire module or 30 minutes for each section.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7" name="Google Shape;217;g89e1842b66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bf0c5e955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8bf0c5e95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500" b="1"/>
              <a:t>To Know/To Say: </a:t>
            </a:r>
            <a:r>
              <a:rPr lang="en-US" sz="1500"/>
              <a:t>Here is an example of a mantra you could use in the elementary setting. Notice how you can personalize to you classroom expectations and routines.</a:t>
            </a:r>
            <a:endParaRPr sz="1500"/>
          </a:p>
        </p:txBody>
      </p:sp>
      <p:sp>
        <p:nvSpPr>
          <p:cNvPr id="342" name="Google Shape;342;g8bf0c5e955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5235d429d_0_8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85235d429d_0_8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 </a:t>
            </a:r>
            <a:r>
              <a:rPr lang="en-US">
                <a:latin typeface="Verdana"/>
                <a:ea typeface="Verdana"/>
                <a:cs typeface="Verdana"/>
                <a:sym typeface="Verdana"/>
              </a:rPr>
              <a:t>Have participants discuss this question. </a:t>
            </a:r>
            <a:endParaRPr>
              <a:latin typeface="Verdana"/>
              <a:ea typeface="Verdana"/>
              <a:cs typeface="Verdana"/>
              <a:sym typeface="Verdana"/>
            </a:endParaRPr>
          </a:p>
        </p:txBody>
      </p:sp>
      <p:sp>
        <p:nvSpPr>
          <p:cNvPr id="349" name="Google Shape;349;g85235d429d_0_8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5235d429d_0_4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85235d429d_0_4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a:t>
            </a:r>
            <a:r>
              <a:rPr lang="en-US">
                <a:solidFill>
                  <a:schemeClr val="dk1"/>
                </a:solidFill>
                <a:latin typeface="Verdana"/>
                <a:ea typeface="Verdana"/>
                <a:cs typeface="Verdana"/>
                <a:sym typeface="Verdana"/>
              </a:rPr>
              <a:t>Before we discuss why praise might not work </a:t>
            </a:r>
            <a:r>
              <a:rPr lang="en-US" u="sng">
                <a:solidFill>
                  <a:schemeClr val="dk1"/>
                </a:solidFill>
                <a:latin typeface="Verdana"/>
                <a:ea typeface="Verdana"/>
                <a:cs typeface="Verdana"/>
                <a:sym typeface="Verdana"/>
              </a:rPr>
              <a:t>at first </a:t>
            </a:r>
            <a:r>
              <a:rPr lang="en-US">
                <a:solidFill>
                  <a:schemeClr val="dk1"/>
                </a:solidFill>
                <a:latin typeface="Verdana"/>
                <a:ea typeface="Verdana"/>
                <a:cs typeface="Verdana"/>
                <a:sym typeface="Verdana"/>
              </a:rPr>
              <a:t>for some students who have experienced trauma, let’s take a look at why the practice might support the student.</a:t>
            </a:r>
            <a:r>
              <a:rPr lang="en-US">
                <a:latin typeface="Verdana"/>
                <a:ea typeface="Verdana"/>
                <a:cs typeface="Verdana"/>
                <a:sym typeface="Verdana"/>
              </a:rPr>
              <a:t> </a:t>
            </a:r>
            <a:endParaRPr>
              <a:latin typeface="Verdana"/>
              <a:ea typeface="Verdana"/>
              <a:cs typeface="Verdana"/>
              <a:sym typeface="Verdana"/>
            </a:endParaRPr>
          </a:p>
          <a:p>
            <a:pPr marL="457200" lvl="0" indent="-317500" algn="l" rtl="0">
              <a:lnSpc>
                <a:spcPct val="100000"/>
              </a:lnSpc>
              <a:spcBef>
                <a:spcPts val="0"/>
              </a:spcBef>
              <a:spcAft>
                <a:spcPts val="0"/>
              </a:spcAft>
              <a:buClr>
                <a:schemeClr val="dk1"/>
              </a:buClr>
              <a:buSzPts val="1400"/>
              <a:buFont typeface="Verdana"/>
              <a:buChar char="●"/>
            </a:pPr>
            <a:r>
              <a:rPr lang="en-US">
                <a:solidFill>
                  <a:schemeClr val="dk1"/>
                </a:solidFill>
                <a:latin typeface="Verdana"/>
                <a:ea typeface="Verdana"/>
                <a:cs typeface="Verdana"/>
                <a:sym typeface="Verdana"/>
              </a:rPr>
              <a:t>It can be a powerful tool for building a sense of self--”Wow, my teacher noticed that I was paying attention!”</a:t>
            </a:r>
            <a:endParaRPr>
              <a:latin typeface="Verdana"/>
              <a:ea typeface="Verdana"/>
              <a:cs typeface="Verdana"/>
              <a:sym typeface="Verdana"/>
            </a:endParaRPr>
          </a:p>
          <a:p>
            <a:pPr marL="457200" lvl="0" indent="-317500" algn="l" rtl="0">
              <a:lnSpc>
                <a:spcPct val="100000"/>
              </a:lnSpc>
              <a:spcBef>
                <a:spcPts val="0"/>
              </a:spcBef>
              <a:spcAft>
                <a:spcPts val="0"/>
              </a:spcAft>
              <a:buClr>
                <a:schemeClr val="dk1"/>
              </a:buClr>
              <a:buSzPts val="1400"/>
              <a:buFont typeface="Verdana"/>
              <a:buChar char="●"/>
            </a:pPr>
            <a:r>
              <a:rPr lang="en-US">
                <a:solidFill>
                  <a:schemeClr val="dk1"/>
                </a:solidFill>
                <a:latin typeface="Verdana"/>
                <a:ea typeface="Verdana"/>
                <a:cs typeface="Verdana"/>
                <a:sym typeface="Verdana"/>
              </a:rPr>
              <a:t>It can be a way to teach new skills, and when you engage in the practice consistently you are literally promoting brain development! </a:t>
            </a:r>
            <a:endParaRPr>
              <a:solidFill>
                <a:schemeClr val="dk1"/>
              </a:solidFill>
              <a:latin typeface="Verdana"/>
              <a:ea typeface="Verdana"/>
              <a:cs typeface="Verdana"/>
              <a:sym typeface="Verdana"/>
            </a:endParaRPr>
          </a:p>
          <a:p>
            <a:pPr marL="457200" lvl="0" indent="-304800" algn="l" rtl="0">
              <a:lnSpc>
                <a:spcPct val="100000"/>
              </a:lnSpc>
              <a:spcBef>
                <a:spcPts val="0"/>
              </a:spcBef>
              <a:spcAft>
                <a:spcPts val="0"/>
              </a:spcAft>
              <a:buClr>
                <a:schemeClr val="dk1"/>
              </a:buClr>
              <a:buSzPts val="1200"/>
              <a:buFont typeface="Verdana"/>
              <a:buChar char="●"/>
            </a:pPr>
            <a:r>
              <a:rPr lang="en-US">
                <a:solidFill>
                  <a:schemeClr val="dk1"/>
                </a:solidFill>
                <a:latin typeface="Verdana"/>
                <a:ea typeface="Verdana"/>
                <a:cs typeface="Verdana"/>
                <a:sym typeface="Verdana"/>
              </a:rPr>
              <a:t>We also remember that we may need to increase the 5 to 1 to 13 to 1 due to the predictability this will create, and someone who may be living in the chaos of trauma needs predictability.</a:t>
            </a: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sz="1400">
              <a:latin typeface="Verdana"/>
              <a:ea typeface="Verdana"/>
              <a:cs typeface="Verdana"/>
              <a:sym typeface="Verdana"/>
            </a:endParaRPr>
          </a:p>
        </p:txBody>
      </p:sp>
      <p:sp>
        <p:nvSpPr>
          <p:cNvPr id="357" name="Google Shape;357;g85235d429d_0_4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bf0c5e95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8bf0c5e95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When we apply the understanding hat trauma impacts our belief system, we can offer alternative ways of connecting with our students.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We often hear from teachers that share that praise actually causes the student to act out. If I believe I’m bad, and you tell me that I just did a great job on an assignment or expectation, then I may show you just how bad I am so my belief system, my reality, is not threatened. I also may have a belief that praise makes me look weak and I have to “save face”. </a:t>
            </a:r>
            <a:endParaRPr>
              <a:latin typeface="Verdana"/>
              <a:ea typeface="Verdana"/>
              <a:cs typeface="Verdana"/>
              <a:sym typeface="Verdana"/>
            </a:endParaRPr>
          </a:p>
        </p:txBody>
      </p:sp>
      <p:sp>
        <p:nvSpPr>
          <p:cNvPr id="364" name="Google Shape;364;g8bf0c5e955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8bf0c5e955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8bf0c5e955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Here are some alternatives to public praise.</a:t>
            </a:r>
            <a:endParaRPr>
              <a:latin typeface="Verdana"/>
              <a:ea typeface="Verdana"/>
              <a:cs typeface="Verdana"/>
              <a:sym typeface="Verdana"/>
            </a:endParaRPr>
          </a:p>
        </p:txBody>
      </p:sp>
      <p:sp>
        <p:nvSpPr>
          <p:cNvPr id="371" name="Google Shape;371;g8bf0c5e955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5235d429d_0_8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85235d429d_0_8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rgbClr val="000000"/>
                </a:solidFill>
                <a:latin typeface="Verdana"/>
                <a:ea typeface="Verdana"/>
                <a:cs typeface="Verdana"/>
                <a:sym typeface="Verdana"/>
              </a:rPr>
              <a:t>To Know/To Say: </a:t>
            </a:r>
            <a:r>
              <a:rPr lang="en-US">
                <a:latin typeface="Verdana"/>
                <a:ea typeface="Verdana"/>
                <a:cs typeface="Verdana"/>
                <a:sym typeface="Verdana"/>
              </a:rPr>
              <a:t>Another activity to consider is value-based affirmations. When we engage in individually examining our values and learning to become self-aware within this recognition, research has found we do a better job at regulating our emotions, problem solving, and dealing with stress. It also helps with self-identity and a sense of belonging. As we discussed before, we must consider our classroom, the context and culture of our classroom, and knowing ahead of time that some students may need extra support with this exercise.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Verdana"/>
                <a:ea typeface="Verdana"/>
                <a:cs typeface="Verdana"/>
                <a:sym typeface="Verdana"/>
              </a:rPr>
              <a:t>Students completed several structured reflection value-based exercises in their class throughout the year. The results were dramatic: Latino American students who completed the affirmation exercises had higher grades than those in the control group. Moreover, the effects of the affirmation intervention persisted for three years, remaining stable even as students transitioned from middle school to high school.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 </a:t>
            </a:r>
            <a:r>
              <a:rPr lang="en-US" u="sng">
                <a:solidFill>
                  <a:schemeClr val="hlink"/>
                </a:solidFill>
                <a:latin typeface="Verdana"/>
                <a:ea typeface="Verdana"/>
                <a:cs typeface="Verdana"/>
                <a:sym typeface="Verdana"/>
                <a:hlinkClick r:id="rId3"/>
              </a:rPr>
              <a:t>https://ed.stanford.edu/sites/default/files/annurev-psych-psychology_of_change_final_e2.pdf</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highlight>
                  <a:schemeClr val="lt1"/>
                </a:highlight>
                <a:latin typeface="Verdana"/>
                <a:ea typeface="Verdana"/>
                <a:cs typeface="Verdana"/>
                <a:sym typeface="Verdana"/>
              </a:rPr>
              <a:t>(research led by </a:t>
            </a:r>
            <a:r>
              <a:rPr lang="en-US" u="sng">
                <a:solidFill>
                  <a:schemeClr val="hlink"/>
                </a:solidFill>
                <a:highlight>
                  <a:schemeClr val="lt1"/>
                </a:highlight>
                <a:latin typeface="Verdana"/>
                <a:ea typeface="Verdana"/>
                <a:cs typeface="Verdana"/>
                <a:sym typeface="Verdana"/>
                <a:hlinkClick r:id="rId4"/>
              </a:rPr>
              <a:t>Geoffrey Cohen</a:t>
            </a:r>
            <a:r>
              <a:rPr lang="en-US">
                <a:highlight>
                  <a:schemeClr val="lt1"/>
                </a:highlight>
                <a:latin typeface="Verdana"/>
                <a:ea typeface="Verdana"/>
                <a:cs typeface="Verdana"/>
                <a:sym typeface="Verdana"/>
              </a:rPr>
              <a:t>, a professor at </a:t>
            </a:r>
            <a:r>
              <a:rPr lang="en-US" u="sng">
                <a:solidFill>
                  <a:schemeClr val="hlink"/>
                </a:solidFill>
                <a:highlight>
                  <a:schemeClr val="lt1"/>
                </a:highlight>
                <a:latin typeface="Verdana"/>
                <a:ea typeface="Verdana"/>
                <a:cs typeface="Verdana"/>
                <a:sym typeface="Verdana"/>
                <a:hlinkClick r:id="rId5"/>
              </a:rPr>
              <a:t>Stanford Graduate School of Education</a:t>
            </a:r>
            <a:r>
              <a:rPr lang="en-US">
                <a:highlight>
                  <a:schemeClr val="lt1"/>
                </a:highlight>
                <a:latin typeface="Verdana"/>
                <a:ea typeface="Verdana"/>
                <a:cs typeface="Verdana"/>
                <a:sym typeface="Verdana"/>
              </a:rPr>
              <a:t> and the Department of Psychology, and </a:t>
            </a:r>
            <a:r>
              <a:rPr lang="en-US" u="sng">
                <a:solidFill>
                  <a:schemeClr val="hlink"/>
                </a:solidFill>
                <a:highlight>
                  <a:schemeClr val="lt1"/>
                </a:highlight>
                <a:latin typeface="Verdana"/>
                <a:ea typeface="Verdana"/>
                <a:cs typeface="Verdana"/>
                <a:sym typeface="Verdana"/>
                <a:hlinkClick r:id="rId6"/>
              </a:rPr>
              <a:t>David Sherman</a:t>
            </a:r>
            <a:r>
              <a:rPr lang="en-US">
                <a:highlight>
                  <a:schemeClr val="lt1"/>
                </a:highlight>
                <a:latin typeface="Verdana"/>
                <a:ea typeface="Verdana"/>
                <a:cs typeface="Verdana"/>
                <a:sym typeface="Verdana"/>
              </a:rPr>
              <a:t>, a professor at the Department of Psychological and Brain Sciences at the University of California, Santa Barbara. )</a:t>
            </a:r>
            <a:endParaRPr>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highlight>
                  <a:schemeClr val="lt1"/>
                </a:highlight>
                <a:latin typeface="Verdana"/>
                <a:ea typeface="Verdana"/>
                <a:cs typeface="Verdana"/>
                <a:sym typeface="Verdana"/>
              </a:rPr>
              <a:t>(</a:t>
            </a:r>
            <a:r>
              <a:rPr lang="en-US" u="sng">
                <a:solidFill>
                  <a:schemeClr val="hlink"/>
                </a:solidFill>
                <a:highlight>
                  <a:schemeClr val="lt1"/>
                </a:highlight>
                <a:latin typeface="Verdana"/>
                <a:ea typeface="Verdana"/>
                <a:cs typeface="Verdana"/>
                <a:sym typeface="Verdana"/>
                <a:hlinkClick r:id="rId7"/>
              </a:rPr>
              <a:t>https://www.cmu.edu/homepage/health/2013/summer/benefits-of-self-affirmation.shtml</a:t>
            </a:r>
            <a:r>
              <a:rPr lang="en-US">
                <a:highlight>
                  <a:schemeClr val="lt1"/>
                </a:highlight>
                <a:latin typeface="Verdana"/>
                <a:ea typeface="Verdana"/>
                <a:cs typeface="Verdana"/>
                <a:sym typeface="Verdana"/>
              </a:rPr>
              <a:t>)</a:t>
            </a:r>
            <a:endParaRPr>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rgbClr val="333333"/>
              </a:solidFill>
              <a:highlight>
                <a:schemeClr val="lt1"/>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a19818978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8a19818978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Say/To Do:</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84" name="Google Shape;384;g8a19818978_0_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8032d888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b8032d88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“Self-Awareness”. This your time to pause and reflect on the “how”. How will you adjust your practices to support learning for students who have experienced trauma?Please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391" name="Google Shape;391;gb8032d888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5235d429d_0_10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85235d429d_0_10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85235d429d_0_10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9e1842b6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9e1842b6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4" name="Google Shape;224;g89e1842b66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9e1842b66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89e1842b6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1" name="Google Shape;231;g89e1842b66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9e1842b66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89e1842b66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8" name="Google Shape;238;g89e1842b66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“Self-Awareness”. Let’s get started!</a:t>
            </a:r>
            <a:endParaRPr/>
          </a:p>
          <a:p>
            <a:pPr marL="0" lvl="0" indent="0" algn="l" rtl="0">
              <a:lnSpc>
                <a:spcPct val="100000"/>
              </a:lnSpc>
              <a:spcBef>
                <a:spcPts val="0"/>
              </a:spcBef>
              <a:spcAft>
                <a:spcPts val="0"/>
              </a:spcAft>
              <a:buSzPts val="1400"/>
              <a:buNone/>
            </a:pPr>
            <a:endParaRPr/>
          </a:p>
        </p:txBody>
      </p:sp>
      <p:sp>
        <p:nvSpPr>
          <p:cNvPr id="244" name="Google Shape;2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5235d429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85235d429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During this module we hope you will gain an understanding of the importance of self-awareness, as well as provide strategies develop self-awareness skills. </a:t>
            </a:r>
            <a:endParaRPr/>
          </a:p>
          <a:p>
            <a:pPr marL="0" lvl="0" indent="0" algn="l" rtl="0">
              <a:lnSpc>
                <a:spcPct val="100000"/>
              </a:lnSpc>
              <a:spcBef>
                <a:spcPts val="0"/>
              </a:spcBef>
              <a:spcAft>
                <a:spcPts val="0"/>
              </a:spcAft>
              <a:buSzPts val="1400"/>
              <a:buNone/>
            </a:pPr>
            <a:endParaRPr/>
          </a:p>
        </p:txBody>
      </p:sp>
      <p:sp>
        <p:nvSpPr>
          <p:cNvPr id="251" name="Google Shape;251;g85235d429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a198189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SzPts val="1400"/>
              <a:buNone/>
            </a:pPr>
            <a:r>
              <a:rPr lang="en-US" b="1">
                <a:latin typeface="Verdana"/>
                <a:ea typeface="Verdana"/>
                <a:cs typeface="Verdana"/>
                <a:sym typeface="Verdana"/>
              </a:rPr>
              <a:t>To Know: </a:t>
            </a:r>
            <a:r>
              <a:rPr lang="en-US" sz="1200" b="0" i="0" u="none" strike="noStrike" cap="none">
                <a:solidFill>
                  <a:schemeClr val="dk1"/>
                </a:solidFill>
                <a:latin typeface="Calibri"/>
                <a:ea typeface="Calibri"/>
                <a:cs typeface="Calibri"/>
                <a:sym typeface="Calibri"/>
              </a:rPr>
              <a:t>Social and emotional learning (SEL) enhances students’ capacity to integrate skills, attitudes, and behaviors to deal effectively and ethically with daily tasks and challenges. Like many similar frameworks, CASEL’s integrated framework promotes intrapersonal, interpersonal, and cognitive competence. There are five core competencies that can be taught in many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ways</a:t>
            </a:r>
            <a:r>
              <a:rPr lang="en-US" sz="1200" b="0" i="0" u="none" strike="noStrike" cap="none">
                <a:solidFill>
                  <a:schemeClr val="dk1"/>
                </a:solidFill>
                <a:latin typeface="Calibri"/>
                <a:ea typeface="Calibri"/>
                <a:cs typeface="Calibri"/>
                <a:sym typeface="Calibri"/>
              </a:rPr>
              <a:t> across many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settings.</a:t>
            </a:r>
            <a:r>
              <a:rPr lang="en-US" sz="1200" b="0" i="0" u="none" strike="noStrike" cap="none">
                <a:solidFill>
                  <a:schemeClr val="dk1"/>
                </a:solidFill>
                <a:latin typeface="Calibri"/>
                <a:ea typeface="Calibri"/>
                <a:cs typeface="Calibri"/>
                <a:sym typeface="Calibri"/>
              </a:rPr>
              <a:t> Many educators and researchers are also exploring how best to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assess</a:t>
            </a:r>
            <a:r>
              <a:rPr lang="en-US" sz="1200" b="0" i="0" u="none" strike="noStrike" cap="none">
                <a:solidFill>
                  <a:schemeClr val="dk1"/>
                </a:solidFill>
                <a:latin typeface="Calibri"/>
                <a:ea typeface="Calibri"/>
                <a:cs typeface="Calibri"/>
                <a:sym typeface="Calibri"/>
              </a:rPr>
              <a:t> these competencies.</a:t>
            </a:r>
            <a:endParaRPr/>
          </a:p>
          <a:p>
            <a:pPr marL="457200" lvl="0" indent="0" algn="l" rtl="0">
              <a:lnSpc>
                <a:spcPct val="115000"/>
              </a:lnSpc>
              <a:spcBef>
                <a:spcPts val="0"/>
              </a:spcBef>
              <a:spcAft>
                <a:spcPts val="0"/>
              </a:spcAft>
              <a:buClr>
                <a:schemeClr val="dk1"/>
              </a:buClr>
              <a:buSzPts val="1100"/>
              <a:buFont typeface="Arial"/>
              <a:buNone/>
            </a:pPr>
            <a:endParaRPr b="1">
              <a:highlight>
                <a:srgbClr val="F07E3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In VTSS, we use CASEL’s five core competencies: Self-Awareness, Self-Management, Social-Awareness, Relationship Skills, and Responsible Decision Making. These five competencies can be taught in many ways across many settings.They provide a solid foundation for social relationships and achievement. Today we will focus on Self-Awareness.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6"/>
              </a:rPr>
              <a:t>https://casel.org/core-competencies/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latin typeface="Times"/>
              <a:ea typeface="Times"/>
              <a:cs typeface="Times"/>
              <a:sym typeface="Times"/>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b="1">
              <a:solidFill>
                <a:srgbClr val="000000"/>
              </a:solidFill>
              <a:highlight>
                <a:srgbClr val="FF0000"/>
              </a:highlight>
              <a:latin typeface="Verdana"/>
              <a:ea typeface="Verdana"/>
              <a:cs typeface="Verdana"/>
              <a:sym typeface="Verdana"/>
            </a:endParaRPr>
          </a:p>
        </p:txBody>
      </p:sp>
      <p:sp>
        <p:nvSpPr>
          <p:cNvPr id="257" name="Google Shape;257;g8a1981897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5235d429d_0_3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85235d429d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a:t>
            </a:r>
            <a:r>
              <a:rPr lang="en-US">
                <a:latin typeface="Verdana"/>
                <a:ea typeface="Verdana"/>
                <a:cs typeface="Verdana"/>
                <a:sym typeface="Verdana"/>
              </a:rPr>
              <a:t>: Let’s start by asking How do You feel? If you are doing this virtual you can have them annotate on the powerpoint. </a:t>
            </a:r>
            <a:endParaRPr>
              <a:latin typeface="Verdana"/>
              <a:ea typeface="Verdana"/>
              <a:cs typeface="Verdana"/>
              <a:sym typeface="Verdana"/>
            </a:endParaRPr>
          </a:p>
        </p:txBody>
      </p:sp>
      <p:sp>
        <p:nvSpPr>
          <p:cNvPr id="264" name="Google Shape;264;g85235d429d_0_3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1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9" name="Google Shape;8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3" name="Google Shape;93;p2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94" name="Google Shape;94;p2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8" name="Google Shape;9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2" name="Google Shape;102;p2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03" name="Google Shape;103;p2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7" name="Google Shape;10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1" name="Google Shape;111;p2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12" name="Google Shape;112;p2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8" name="Google Shape;118;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9" name="Google Shape;11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2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3" name="Google Shape;123;p2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4" name="Google Shape;124;p2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5"/>
        <p:cNvGrpSpPr/>
        <p:nvPr/>
      </p:nvGrpSpPr>
      <p:grpSpPr>
        <a:xfrm>
          <a:off x="0" y="0"/>
          <a:ext cx="0" cy="0"/>
          <a:chOff x="0" y="0"/>
          <a:chExt cx="0" cy="0"/>
        </a:xfrm>
      </p:grpSpPr>
      <p:sp>
        <p:nvSpPr>
          <p:cNvPr id="126" name="Google Shape;12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3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30"/>
        <p:cNvGrpSpPr/>
        <p:nvPr/>
      </p:nvGrpSpPr>
      <p:grpSpPr>
        <a:xfrm>
          <a:off x="0" y="0"/>
          <a:ext cx="0" cy="0"/>
          <a:chOff x="0" y="0"/>
          <a:chExt cx="0" cy="0"/>
        </a:xfrm>
      </p:grpSpPr>
      <p:sp>
        <p:nvSpPr>
          <p:cNvPr id="131" name="Google Shape;1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3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7" name="Google Shape;137;p3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8" name="Google Shape;13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2" name="Google Shape;142;p3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46" name="Google Shape;1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3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0" name="Google Shape;150;p3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51" name="Google Shape;151;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2"/>
        <p:cNvGrpSpPr/>
        <p:nvPr/>
      </p:nvGrpSpPr>
      <p:grpSpPr>
        <a:xfrm>
          <a:off x="0" y="0"/>
          <a:ext cx="0" cy="0"/>
          <a:chOff x="0" y="0"/>
          <a:chExt cx="0" cy="0"/>
        </a:xfrm>
      </p:grpSpPr>
      <p:pic>
        <p:nvPicPr>
          <p:cNvPr id="153" name="Google Shape;153;p3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54" name="Google Shape;154;p3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6" name="Google Shape;15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0"/>
        <p:cNvGrpSpPr/>
        <p:nvPr/>
      </p:nvGrpSpPr>
      <p:grpSpPr>
        <a:xfrm>
          <a:off x="0" y="0"/>
          <a:ext cx="0" cy="0"/>
          <a:chOff x="0" y="0"/>
          <a:chExt cx="0" cy="0"/>
        </a:xfrm>
      </p:grpSpPr>
      <p:pic>
        <p:nvPicPr>
          <p:cNvPr id="161" name="Google Shape;161;p3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62" name="Google Shape;162;p36"/>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1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1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8"/>
        <p:cNvGrpSpPr/>
        <p:nvPr/>
      </p:nvGrpSpPr>
      <p:grpSpPr>
        <a:xfrm>
          <a:off x="0" y="0"/>
          <a:ext cx="0" cy="0"/>
          <a:chOff x="0" y="0"/>
          <a:chExt cx="0" cy="0"/>
        </a:xfrm>
      </p:grpSpPr>
      <p:pic>
        <p:nvPicPr>
          <p:cNvPr id="169" name="Google Shape;169;p3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70" name="Google Shape;170;p3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2" name="Google Shape;17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76"/>
        <p:cNvGrpSpPr/>
        <p:nvPr/>
      </p:nvGrpSpPr>
      <p:grpSpPr>
        <a:xfrm>
          <a:off x="0" y="0"/>
          <a:ext cx="0" cy="0"/>
          <a:chOff x="0" y="0"/>
          <a:chExt cx="0" cy="0"/>
        </a:xfrm>
      </p:grpSpPr>
      <p:sp>
        <p:nvSpPr>
          <p:cNvPr id="177" name="Google Shape;177;p38"/>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8"/>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9" name="Google Shape;17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2" name="Google Shape;182;p3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95"/>
        <p:cNvGrpSpPr/>
        <p:nvPr/>
      </p:nvGrpSpPr>
      <p:grpSpPr>
        <a:xfrm>
          <a:off x="0" y="0"/>
          <a:ext cx="0" cy="0"/>
          <a:chOff x="0" y="0"/>
          <a:chExt cx="0" cy="0"/>
        </a:xfrm>
      </p:grpSpPr>
      <p:sp>
        <p:nvSpPr>
          <p:cNvPr id="196" name="Google Shape;196;gb8032d8886_0_205"/>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b8032d8886_0_205"/>
          <p:cNvSpPr/>
          <p:nvPr/>
        </p:nvSpPr>
        <p:spPr>
          <a:xfrm>
            <a:off x="3047650" y="0"/>
            <a:ext cx="60963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b8032d8886_0_205"/>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b8032d8886_0_205"/>
          <p:cNvSpPr/>
          <p:nvPr/>
        </p:nvSpPr>
        <p:spPr>
          <a:xfrm>
            <a:off x="205218" y="268390"/>
            <a:ext cx="408900" cy="509100"/>
          </a:xfrm>
          <a:prstGeom prst="flowChartDelay">
            <a:avLst/>
          </a:prstGeom>
          <a:solidFill>
            <a:srgbClr val="FFFFFF">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b8032d8886_0_205"/>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b8032d8886_0_205"/>
          <p:cNvSpPr/>
          <p:nvPr/>
        </p:nvSpPr>
        <p:spPr>
          <a:xfrm>
            <a:off x="100882" y="268390"/>
            <a:ext cx="408900" cy="509100"/>
          </a:xfrm>
          <a:prstGeom prst="flowChartDelay">
            <a:avLst/>
          </a:prstGeom>
          <a:solidFill>
            <a:srgbClr val="FFFFFF">
              <a:alpha val="1843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b8032d8886_0_205"/>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b8032d8886_0_205"/>
          <p:cNvSpPr/>
          <p:nvPr/>
        </p:nvSpPr>
        <p:spPr>
          <a:xfrm>
            <a:off x="319" y="268390"/>
            <a:ext cx="408900" cy="509100"/>
          </a:xfrm>
          <a:prstGeom prst="flowChartDelay">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b8032d8886_0_205"/>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4000"/>
              <a:buNone/>
              <a:defRPr sz="2100" b="1">
                <a:solidFill>
                  <a:schemeClr val="lt1"/>
                </a:solidFill>
              </a:defRPr>
            </a:lvl1pPr>
            <a:lvl2pPr lvl="1" algn="l">
              <a:lnSpc>
                <a:spcPct val="100000"/>
              </a:lnSpc>
              <a:spcBef>
                <a:spcPts val="0"/>
              </a:spcBef>
              <a:spcAft>
                <a:spcPts val="0"/>
              </a:spcAft>
              <a:buSzPts val="1400"/>
              <a:buNone/>
              <a:defRPr sz="2100" b="1">
                <a:solidFill>
                  <a:schemeClr val="lt1"/>
                </a:solidFill>
              </a:defRPr>
            </a:lvl2pPr>
            <a:lvl3pPr lvl="2" algn="l">
              <a:lnSpc>
                <a:spcPct val="100000"/>
              </a:lnSpc>
              <a:spcBef>
                <a:spcPts val="0"/>
              </a:spcBef>
              <a:spcAft>
                <a:spcPts val="0"/>
              </a:spcAft>
              <a:buSzPts val="1400"/>
              <a:buNone/>
              <a:defRPr sz="2100" b="1">
                <a:solidFill>
                  <a:schemeClr val="lt1"/>
                </a:solidFill>
              </a:defRPr>
            </a:lvl3pPr>
            <a:lvl4pPr lvl="3" algn="l">
              <a:lnSpc>
                <a:spcPct val="100000"/>
              </a:lnSpc>
              <a:spcBef>
                <a:spcPts val="0"/>
              </a:spcBef>
              <a:spcAft>
                <a:spcPts val="0"/>
              </a:spcAft>
              <a:buSzPts val="1400"/>
              <a:buNone/>
              <a:defRPr sz="2100" b="1">
                <a:solidFill>
                  <a:schemeClr val="lt1"/>
                </a:solidFill>
              </a:defRPr>
            </a:lvl4pPr>
            <a:lvl5pPr lvl="4" algn="l">
              <a:lnSpc>
                <a:spcPct val="100000"/>
              </a:lnSpc>
              <a:spcBef>
                <a:spcPts val="0"/>
              </a:spcBef>
              <a:spcAft>
                <a:spcPts val="0"/>
              </a:spcAft>
              <a:buSzPts val="1400"/>
              <a:buNone/>
              <a:defRPr sz="2100" b="1">
                <a:solidFill>
                  <a:schemeClr val="lt1"/>
                </a:solidFill>
              </a:defRPr>
            </a:lvl5pPr>
            <a:lvl6pPr lvl="5" algn="l">
              <a:lnSpc>
                <a:spcPct val="100000"/>
              </a:lnSpc>
              <a:spcBef>
                <a:spcPts val="0"/>
              </a:spcBef>
              <a:spcAft>
                <a:spcPts val="0"/>
              </a:spcAft>
              <a:buSzPts val="1400"/>
              <a:buNone/>
              <a:defRPr sz="2100" b="1">
                <a:solidFill>
                  <a:schemeClr val="lt1"/>
                </a:solidFill>
              </a:defRPr>
            </a:lvl6pPr>
            <a:lvl7pPr lvl="6" algn="l">
              <a:lnSpc>
                <a:spcPct val="100000"/>
              </a:lnSpc>
              <a:spcBef>
                <a:spcPts val="0"/>
              </a:spcBef>
              <a:spcAft>
                <a:spcPts val="0"/>
              </a:spcAft>
              <a:buSzPts val="1400"/>
              <a:buNone/>
              <a:defRPr sz="2100" b="1">
                <a:solidFill>
                  <a:schemeClr val="lt1"/>
                </a:solidFill>
              </a:defRPr>
            </a:lvl7pPr>
            <a:lvl8pPr lvl="7" algn="l">
              <a:lnSpc>
                <a:spcPct val="100000"/>
              </a:lnSpc>
              <a:spcBef>
                <a:spcPts val="0"/>
              </a:spcBef>
              <a:spcAft>
                <a:spcPts val="0"/>
              </a:spcAft>
              <a:buSzPts val="1400"/>
              <a:buNone/>
              <a:defRPr sz="2100" b="1">
                <a:solidFill>
                  <a:schemeClr val="lt1"/>
                </a:solidFill>
              </a:defRPr>
            </a:lvl8pPr>
            <a:lvl9pPr lvl="8" algn="l">
              <a:lnSpc>
                <a:spcPct val="100000"/>
              </a:lnSpc>
              <a:spcBef>
                <a:spcPts val="0"/>
              </a:spcBef>
              <a:spcAft>
                <a:spcPts val="0"/>
              </a:spcAft>
              <a:buSzPts val="1400"/>
              <a:buNone/>
              <a:defRPr sz="2100" b="1">
                <a:solidFill>
                  <a:schemeClr val="lt1"/>
                </a:solidFill>
              </a:defRPr>
            </a:lvl9pPr>
          </a:lstStyle>
          <a:p>
            <a:endParaRPr/>
          </a:p>
        </p:txBody>
      </p:sp>
      <p:sp>
        <p:nvSpPr>
          <p:cNvPr id="205" name="Google Shape;205;gb8032d8886_0_205"/>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64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06" name="Google Shape;206;gb8032d8886_0_205"/>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6"/>
        <p:cNvGrpSpPr/>
        <p:nvPr/>
      </p:nvGrpSpPr>
      <p:grpSpPr>
        <a:xfrm>
          <a:off x="0" y="0"/>
          <a:ext cx="0" cy="0"/>
          <a:chOff x="0" y="0"/>
          <a:chExt cx="0" cy="0"/>
        </a:xfrm>
      </p:grpSpPr>
      <p:pic>
        <p:nvPicPr>
          <p:cNvPr id="37" name="Google Shape;37;p3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8" name="Google Shape;38;p3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0" name="Google Shape;4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2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51" name="Google Shape;51;p2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2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59" name="Google Shape;59;p2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 name="Google Shape;6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2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67" name="Google Shape;67;p2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1" name="Google Shape;71;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2" name="Google Shape;7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2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76" name="Google Shape;76;p2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0" name="Google Shape;8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2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4" name="Google Shape;84;p2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85" name="Google Shape;85;p2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dZL2eZBe4Ew"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IGMW6YWjMxw"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G0LQxRp0Rxw"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ed.stanford.edu/sites/default/files/annurev-psych-psychology_of_change_final_e2.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cmu.edu/homepage/health/2013/summer/benefits-of-self-affirmation.s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www.cmu.edu/homepage/health/2013/summer/benefits-of-self-affirmation.shtml" TargetMode="External"/><Relationship Id="rId3" Type="http://schemas.openxmlformats.org/officeDocument/2006/relationships/hyperlink" Target="https://casel.org/core-competencies/" TargetMode="External"/><Relationship Id="rId7" Type="http://schemas.openxmlformats.org/officeDocument/2006/relationships/hyperlink" Target="https://www.youtube.com/watch?v=G0LQxRp0Rxw"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kirstenskaboodle.com/product/stick-it-to-make-it-stick-positive-affirmations-for-lower-grades/?utm_medium=social&amp;utm_source=pinterest&amp;utm_campaign=tailwind_smartloop&amp;utm_content=smartloop&amp;utm_term=18678490" TargetMode="External"/><Relationship Id="rId5" Type="http://schemas.openxmlformats.org/officeDocument/2006/relationships/hyperlink" Target="https://youtu.be/IGMW6YWjMxw" TargetMode="External"/><Relationship Id="rId10" Type="http://schemas.openxmlformats.org/officeDocument/2006/relationships/hyperlink" Target="https://diversity.humboldt.edu/sites/default/files/paselk_values_affirmation_activity_1.pdf" TargetMode="External"/><Relationship Id="rId4" Type="http://schemas.openxmlformats.org/officeDocument/2006/relationships/hyperlink" Target="https://youtu.be/dZL2eZBe4Ew" TargetMode="External"/><Relationship Id="rId9" Type="http://schemas.openxmlformats.org/officeDocument/2006/relationships/hyperlink" Target="https://www.amazon.com/Help-Billy-Consequences-Challenging-Classroom/dp/0977704092/ref=sr_1_1?dchild=1&amp;gclid=EAIaIQobChMI5c3L36_F6gIVCK_ICh2vqwvSEAAYAiAAEgL1WfD_BwE&amp;hvadid=241603732005&amp;hvdev=c&amp;hvlocphy=9008606&amp;hvnetw=g&amp;hvqmt=e&amp;hvrand=15951892996657045347&amp;hvtargid=kwd-57711082300&amp;hydadcr=22533_10353822&amp;keywords=help+for+billy&amp;qid=1594476491&amp;sr=8-1&amp;tag=googhydr-2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g89e1842b66_0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13" name="Google Shape;213;g89e1842b66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a:spLocks noGrp="1"/>
          </p:cNvSpPr>
          <p:nvPr>
            <p:ph type="body" idx="1"/>
          </p:nvPr>
        </p:nvSpPr>
        <p:spPr>
          <a:xfrm>
            <a:off x="337050" y="1553000"/>
            <a:ext cx="8484300" cy="4927800"/>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r>
              <a:rPr lang="en-US" sz="3000">
                <a:solidFill>
                  <a:srgbClr val="000000"/>
                </a:solidFill>
                <a:highlight>
                  <a:srgbClr val="FFFFFF"/>
                </a:highlight>
              </a:rPr>
              <a:t>Self-awareness is: </a:t>
            </a:r>
            <a:endParaRPr sz="3000">
              <a:solidFill>
                <a:srgbClr val="000000"/>
              </a:solidFill>
              <a:highlight>
                <a:srgbClr val="FFFFFF"/>
              </a:highlight>
            </a:endParaRPr>
          </a:p>
          <a:p>
            <a:pPr marL="342900" lvl="0" indent="-139700" algn="l" rtl="0">
              <a:lnSpc>
                <a:spcPct val="100000"/>
              </a:lnSpc>
              <a:spcBef>
                <a:spcPts val="0"/>
              </a:spcBef>
              <a:spcAft>
                <a:spcPts val="0"/>
              </a:spcAft>
              <a:buClr>
                <a:schemeClr val="dk1"/>
              </a:buClr>
              <a:buSzPts val="3200"/>
              <a:buNone/>
            </a:pPr>
            <a:endParaRPr sz="3000" i="1">
              <a:solidFill>
                <a:srgbClr val="000000"/>
              </a:solidFill>
              <a:highlight>
                <a:srgbClr val="FFFFFF"/>
              </a:highlight>
            </a:endParaRPr>
          </a:p>
          <a:p>
            <a:pPr marL="342900" lvl="0" indent="-139700" algn="l" rtl="0">
              <a:lnSpc>
                <a:spcPct val="100000"/>
              </a:lnSpc>
              <a:spcBef>
                <a:spcPts val="0"/>
              </a:spcBef>
              <a:spcAft>
                <a:spcPts val="0"/>
              </a:spcAft>
              <a:buClr>
                <a:schemeClr val="dk1"/>
              </a:buClr>
              <a:buSzPts val="3200"/>
              <a:buNone/>
            </a:pPr>
            <a:r>
              <a:rPr lang="en-US" sz="3000">
                <a:solidFill>
                  <a:srgbClr val="000000"/>
                </a:solidFill>
                <a:highlight>
                  <a:srgbClr val="FFFFFF"/>
                </a:highlight>
              </a:rPr>
              <a:t>The ability to accurately recognize one’s own emotions, thoughts, and values and how they influence behavior. The ability to accurately assess one’s strengths and limitations, with a well-grounded sense of confidence, optimism, and a “growth mindset.”</a:t>
            </a:r>
            <a:endParaRPr sz="3000">
              <a:solidFill>
                <a:srgbClr val="000000"/>
              </a:solidFill>
            </a:endParaRPr>
          </a:p>
        </p:txBody>
      </p:sp>
      <p:sp>
        <p:nvSpPr>
          <p:cNvPr id="273" name="Google Shape;273;p2"/>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Self-Awareness</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g85235d429d_0_400" descr="Parents can help children develop self awareness by being honest about their own emotions.  Educators can help by teaching the vocabulary of emotions, modeling behavior, and supporting students as they grow in self-awareness.  Produced in partnership with CASEL and the Montgomery County Educational Service Center." title="Self Awareness">
            <a:hlinkClick r:id="rId3"/>
          </p:cNvPr>
          <p:cNvPicPr preferRelativeResize="0"/>
          <p:nvPr/>
        </p:nvPicPr>
        <p:blipFill rotWithShape="1">
          <a:blip r:embed="rId4">
            <a:alphaModFix/>
          </a:blip>
          <a:srcRect/>
          <a:stretch/>
        </p:blipFill>
        <p:spPr>
          <a:xfrm>
            <a:off x="1263025" y="1534600"/>
            <a:ext cx="6717674" cy="5038250"/>
          </a:xfrm>
          <a:prstGeom prst="rect">
            <a:avLst/>
          </a:prstGeom>
          <a:noFill/>
          <a:ln>
            <a:noFill/>
          </a:ln>
        </p:spPr>
      </p:pic>
      <p:sp>
        <p:nvSpPr>
          <p:cNvPr id="280" name="Google Shape;280;g85235d429d_0_40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Self Awareness</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85235d429d_0_19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400">
                <a:solidFill>
                  <a:srgbClr val="000000"/>
                </a:solidFill>
                <a:highlight>
                  <a:srgbClr val="FFFFFF"/>
                </a:highlight>
              </a:rPr>
              <a:t>Self-awareness plays a critical role in how students learn and grow. </a:t>
            </a:r>
            <a:endParaRPr sz="2400">
              <a:solidFill>
                <a:srgbClr val="000000"/>
              </a:solidFill>
              <a:highlight>
                <a:srgbClr val="FFFFFF"/>
              </a:highlight>
            </a:endParaRPr>
          </a:p>
          <a:p>
            <a:pPr marL="0" lvl="0" indent="0" algn="l" rtl="0">
              <a:lnSpc>
                <a:spcPct val="100000"/>
              </a:lnSpc>
              <a:spcBef>
                <a:spcPts val="360"/>
              </a:spcBef>
              <a:spcAft>
                <a:spcPts val="0"/>
              </a:spcAft>
              <a:buSzPts val="1800"/>
              <a:buNone/>
            </a:pPr>
            <a:endParaRPr sz="2400">
              <a:solidFill>
                <a:srgbClr val="000000"/>
              </a:solidFill>
              <a:highlight>
                <a:srgbClr val="FFFFFF"/>
              </a:highlight>
            </a:endParaRPr>
          </a:p>
          <a:p>
            <a:pPr marL="457200" lvl="0" indent="-381000" algn="l" rtl="0">
              <a:lnSpc>
                <a:spcPct val="100000"/>
              </a:lnSpc>
              <a:spcBef>
                <a:spcPts val="640"/>
              </a:spcBef>
              <a:spcAft>
                <a:spcPts val="0"/>
              </a:spcAft>
              <a:buSzPts val="2400"/>
              <a:buFont typeface="Verdana"/>
              <a:buChar char="•"/>
            </a:pPr>
            <a:r>
              <a:rPr lang="en-US" sz="2400"/>
              <a:t>Students impacted by trauma lack self-awareness to understand how their actions are related to their thoughts or feelings and how they influence one another. </a:t>
            </a:r>
            <a:endParaRPr sz="2400"/>
          </a:p>
          <a:p>
            <a:pPr marL="457200" lvl="0" indent="-381000" algn="l" rtl="0">
              <a:lnSpc>
                <a:spcPct val="100000"/>
              </a:lnSpc>
              <a:spcBef>
                <a:spcPts val="0"/>
              </a:spcBef>
              <a:spcAft>
                <a:spcPts val="0"/>
              </a:spcAft>
              <a:buSzPts val="2400"/>
              <a:buFont typeface="Verdana"/>
              <a:buChar char="•"/>
            </a:pPr>
            <a:r>
              <a:rPr lang="en-US" sz="2400"/>
              <a:t>Difficulty identifying, expressing, and managing emotions.</a:t>
            </a:r>
            <a:endParaRPr sz="2400"/>
          </a:p>
          <a:p>
            <a:pPr marL="0" lvl="0" indent="0" algn="l" rtl="0">
              <a:lnSpc>
                <a:spcPct val="100000"/>
              </a:lnSpc>
              <a:spcBef>
                <a:spcPts val="360"/>
              </a:spcBef>
              <a:spcAft>
                <a:spcPts val="0"/>
              </a:spcAft>
              <a:buSzPts val="1800"/>
              <a:buNone/>
            </a:pPr>
            <a:endParaRPr sz="2400">
              <a:solidFill>
                <a:srgbClr val="000000"/>
              </a:solidFill>
              <a:highlight>
                <a:srgbClr val="FFFFFF"/>
              </a:highlight>
            </a:endParaRPr>
          </a:p>
          <a:p>
            <a:pPr marL="0" lvl="0" indent="0" algn="l" rtl="0">
              <a:lnSpc>
                <a:spcPct val="100000"/>
              </a:lnSpc>
              <a:spcBef>
                <a:spcPts val="360"/>
              </a:spcBef>
              <a:spcAft>
                <a:spcPts val="0"/>
              </a:spcAft>
              <a:buSzPts val="1800"/>
              <a:buNone/>
            </a:pPr>
            <a:endParaRPr sz="2400">
              <a:solidFill>
                <a:srgbClr val="000000"/>
              </a:solidFill>
            </a:endParaRPr>
          </a:p>
        </p:txBody>
      </p:sp>
      <p:sp>
        <p:nvSpPr>
          <p:cNvPr id="287" name="Google Shape;287;g85235d429d_0_19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Why This Matters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85235d429d_0_19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the ability to identify emotions</a:t>
            </a:r>
            <a:endParaRPr/>
          </a:p>
          <a:p>
            <a:pPr marL="457200" lvl="0" indent="-342900" algn="l" rtl="0">
              <a:lnSpc>
                <a:spcPct val="100000"/>
              </a:lnSpc>
              <a:spcBef>
                <a:spcPts val="0"/>
              </a:spcBef>
              <a:spcAft>
                <a:spcPts val="0"/>
              </a:spcAft>
              <a:buSzPts val="1800"/>
              <a:buChar char="•"/>
            </a:pPr>
            <a:r>
              <a:rPr lang="en-US"/>
              <a:t>have an accurate self-perception</a:t>
            </a:r>
            <a:endParaRPr/>
          </a:p>
          <a:p>
            <a:pPr marL="457200" lvl="0" indent="-342900" algn="l" rtl="0">
              <a:lnSpc>
                <a:spcPct val="100000"/>
              </a:lnSpc>
              <a:spcBef>
                <a:spcPts val="0"/>
              </a:spcBef>
              <a:spcAft>
                <a:spcPts val="0"/>
              </a:spcAft>
              <a:buSzPts val="1800"/>
              <a:buChar char="•"/>
            </a:pPr>
            <a:r>
              <a:rPr lang="en-US"/>
              <a:t>recognize your strengths</a:t>
            </a:r>
            <a:endParaRPr/>
          </a:p>
          <a:p>
            <a:pPr marL="457200" lvl="0" indent="-342900" algn="l" rtl="0">
              <a:lnSpc>
                <a:spcPct val="100000"/>
              </a:lnSpc>
              <a:spcBef>
                <a:spcPts val="0"/>
              </a:spcBef>
              <a:spcAft>
                <a:spcPts val="0"/>
              </a:spcAft>
              <a:buSzPts val="1800"/>
              <a:buChar char="•"/>
            </a:pPr>
            <a:r>
              <a:rPr lang="en-US"/>
              <a:t>possess self-confidence</a:t>
            </a:r>
            <a:endParaRPr/>
          </a:p>
          <a:p>
            <a:pPr marL="457200" lvl="0" indent="-342900" algn="l" rtl="0">
              <a:lnSpc>
                <a:spcPct val="100000"/>
              </a:lnSpc>
              <a:spcBef>
                <a:spcPts val="0"/>
              </a:spcBef>
              <a:spcAft>
                <a:spcPts val="0"/>
              </a:spcAft>
              <a:buSzPts val="1800"/>
              <a:buChar char="•"/>
            </a:pPr>
            <a:r>
              <a:rPr lang="en-US"/>
              <a:t>demonstrate self-efficacy</a:t>
            </a:r>
            <a:endParaRPr/>
          </a:p>
          <a:p>
            <a:pPr marL="342900" lvl="0" indent="0" algn="l" rtl="0">
              <a:lnSpc>
                <a:spcPct val="100000"/>
              </a:lnSpc>
              <a:spcBef>
                <a:spcPts val="360"/>
              </a:spcBef>
              <a:spcAft>
                <a:spcPts val="0"/>
              </a:spcAft>
              <a:buSzPts val="1800"/>
              <a:buNone/>
            </a:pPr>
            <a:endParaRPr/>
          </a:p>
        </p:txBody>
      </p:sp>
      <p:sp>
        <p:nvSpPr>
          <p:cNvPr id="294" name="Google Shape;294;g85235d429d_0_19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Does this Look Like?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77e1622ec2_0_0" descr="In this beautifully animated clip from Dirt! The Movie, Wangari Maathai tells an inspiring tale of doing the best you can under seemingly interminable odds. Join us at www.DirtTheMovie.org" title="I will be a hummingbird - Wangari Maathai (English)">
            <a:hlinkClick r:id="rId3"/>
          </p:cNvPr>
          <p:cNvPicPr preferRelativeResize="0"/>
          <p:nvPr/>
        </p:nvPicPr>
        <p:blipFill rotWithShape="1">
          <a:blip r:embed="rId4">
            <a:alphaModFix/>
          </a:blip>
          <a:srcRect/>
          <a:stretch/>
        </p:blipFill>
        <p:spPr>
          <a:xfrm>
            <a:off x="1541625" y="2009550"/>
            <a:ext cx="5583775" cy="4187825"/>
          </a:xfrm>
          <a:prstGeom prst="rect">
            <a:avLst/>
          </a:prstGeom>
          <a:noFill/>
          <a:ln>
            <a:noFill/>
          </a:ln>
        </p:spPr>
      </p:pic>
      <p:sp>
        <p:nvSpPr>
          <p:cNvPr id="301" name="Google Shape;301;g77e1622ec2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Be a Hummingbird</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8be5869863_0_1"/>
          <p:cNvSpPr txBox="1">
            <a:spLocks noGrp="1"/>
          </p:cNvSpPr>
          <p:nvPr>
            <p:ph type="ctrTitle"/>
          </p:nvPr>
        </p:nvSpPr>
        <p:spPr>
          <a:xfrm>
            <a:off x="953250" y="3671148"/>
            <a:ext cx="7240500" cy="20685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4000">
                <a:solidFill>
                  <a:srgbClr val="000000"/>
                </a:solidFill>
              </a:rPr>
              <a:t>Strategies to Promote Self-Awareness Skills</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g85235d429d_0_407" title="Graphic"/>
          <p:cNvPicPr preferRelativeResize="0"/>
          <p:nvPr/>
        </p:nvPicPr>
        <p:blipFill rotWithShape="1">
          <a:blip r:embed="rId3">
            <a:alphaModFix/>
          </a:blip>
          <a:srcRect/>
          <a:stretch/>
        </p:blipFill>
        <p:spPr>
          <a:xfrm>
            <a:off x="5134801" y="2467613"/>
            <a:ext cx="3333750" cy="2495550"/>
          </a:xfrm>
          <a:prstGeom prst="rect">
            <a:avLst/>
          </a:prstGeom>
          <a:noFill/>
          <a:ln>
            <a:noFill/>
          </a:ln>
        </p:spPr>
      </p:pic>
      <p:pic>
        <p:nvPicPr>
          <p:cNvPr id="314" name="Google Shape;314;g85235d429d_0_407" title="Mental Health Check Chart"/>
          <p:cNvPicPr preferRelativeResize="0"/>
          <p:nvPr/>
        </p:nvPicPr>
        <p:blipFill rotWithShape="1">
          <a:blip r:embed="rId4">
            <a:alphaModFix/>
          </a:blip>
          <a:srcRect/>
          <a:stretch/>
        </p:blipFill>
        <p:spPr>
          <a:xfrm>
            <a:off x="406450" y="1640950"/>
            <a:ext cx="4575951" cy="4148876"/>
          </a:xfrm>
          <a:prstGeom prst="rect">
            <a:avLst/>
          </a:prstGeom>
          <a:noFill/>
          <a:ln>
            <a:noFill/>
          </a:ln>
        </p:spPr>
      </p:pic>
      <p:sp>
        <p:nvSpPr>
          <p:cNvPr id="315" name="Google Shape;315;g85235d429d_0_40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Emotional Check-ins</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85235d429d_0_415" title="Graphic"/>
          <p:cNvPicPr preferRelativeResize="0"/>
          <p:nvPr/>
        </p:nvPicPr>
        <p:blipFill rotWithShape="1">
          <a:blip r:embed="rId3">
            <a:alphaModFix/>
          </a:blip>
          <a:srcRect/>
          <a:stretch/>
        </p:blipFill>
        <p:spPr>
          <a:xfrm>
            <a:off x="3044700" y="3577125"/>
            <a:ext cx="2857500" cy="2381250"/>
          </a:xfrm>
          <a:prstGeom prst="rect">
            <a:avLst/>
          </a:prstGeom>
          <a:noFill/>
          <a:ln>
            <a:noFill/>
          </a:ln>
        </p:spPr>
      </p:pic>
      <p:sp>
        <p:nvSpPr>
          <p:cNvPr id="322" name="Google Shape;322;g85235d429d_0_41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Meet them where they are </a:t>
            </a:r>
            <a:endParaRPr/>
          </a:p>
          <a:p>
            <a:pPr marL="457200" lvl="0" indent="-342900" algn="l" rtl="0">
              <a:lnSpc>
                <a:spcPct val="100000"/>
              </a:lnSpc>
              <a:spcBef>
                <a:spcPts val="0"/>
              </a:spcBef>
              <a:spcAft>
                <a:spcPts val="0"/>
              </a:spcAft>
              <a:buSzPts val="1800"/>
              <a:buChar char="●"/>
            </a:pPr>
            <a:r>
              <a:rPr lang="en-US"/>
              <a:t>Set realistic expectations</a:t>
            </a:r>
            <a:endParaRPr/>
          </a:p>
          <a:p>
            <a:pPr marL="457200" lvl="0" indent="-342900" algn="l" rtl="0">
              <a:lnSpc>
                <a:spcPct val="100000"/>
              </a:lnSpc>
              <a:spcBef>
                <a:spcPts val="0"/>
              </a:spcBef>
              <a:spcAft>
                <a:spcPts val="0"/>
              </a:spcAft>
              <a:buSzPts val="1800"/>
              <a:buChar char="●"/>
            </a:pPr>
            <a:r>
              <a:rPr lang="en-US"/>
              <a:t>Encouragement</a:t>
            </a:r>
            <a:endParaRPr/>
          </a:p>
          <a:p>
            <a:pPr marL="0" lvl="0" indent="0" algn="l" rtl="0">
              <a:lnSpc>
                <a:spcPct val="100000"/>
              </a:lnSpc>
              <a:spcBef>
                <a:spcPts val="360"/>
              </a:spcBef>
              <a:spcAft>
                <a:spcPts val="0"/>
              </a:spcAft>
              <a:buSzPts val="1800"/>
              <a:buNone/>
            </a:pPr>
            <a:endParaRPr/>
          </a:p>
        </p:txBody>
      </p:sp>
      <p:sp>
        <p:nvSpPr>
          <p:cNvPr id="323" name="Google Shape;323;g85235d429d_0_415"/>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Teaching Students to Believe in Themselves</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g85235d429d_0_422" title="Graphic"/>
          <p:cNvPicPr preferRelativeResize="0"/>
          <p:nvPr/>
        </p:nvPicPr>
        <p:blipFill rotWithShape="1">
          <a:blip r:embed="rId3">
            <a:alphaModFix/>
          </a:blip>
          <a:srcRect t="31225" b="8908"/>
          <a:stretch/>
        </p:blipFill>
        <p:spPr>
          <a:xfrm>
            <a:off x="141950" y="2166350"/>
            <a:ext cx="4577390" cy="4105525"/>
          </a:xfrm>
          <a:prstGeom prst="rect">
            <a:avLst/>
          </a:prstGeom>
          <a:noFill/>
          <a:ln>
            <a:noFill/>
          </a:ln>
        </p:spPr>
      </p:pic>
      <p:sp>
        <p:nvSpPr>
          <p:cNvPr id="330" name="Google Shape;330;g85235d429d_0_422"/>
          <p:cNvSpPr txBox="1"/>
          <p:nvPr/>
        </p:nvSpPr>
        <p:spPr>
          <a:xfrm>
            <a:off x="1808675" y="1476763"/>
            <a:ext cx="7130400" cy="58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Affirmation: </a:t>
            </a:r>
            <a:r>
              <a:rPr lang="en-US" sz="2400" b="0" i="1" u="none" strike="noStrike" cap="none">
                <a:solidFill>
                  <a:srgbClr val="303336"/>
                </a:solidFill>
                <a:highlight>
                  <a:srgbClr val="FFFFFF"/>
                </a:highlight>
                <a:latin typeface="Verdana"/>
                <a:ea typeface="Verdana"/>
                <a:cs typeface="Verdana"/>
                <a:sym typeface="Verdana"/>
              </a:rPr>
              <a:t>a positive assertion</a:t>
            </a:r>
            <a:endParaRPr sz="2400" b="0" i="1" u="none" strike="noStrike" cap="none">
              <a:solidFill>
                <a:srgbClr val="303336"/>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03336"/>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03336"/>
              </a:solidFill>
              <a:highlight>
                <a:srgbClr val="FFFFFF"/>
              </a:highlight>
              <a:latin typeface="Verdana"/>
              <a:ea typeface="Verdana"/>
              <a:cs typeface="Verdana"/>
              <a:sym typeface="Verdana"/>
            </a:endParaRPr>
          </a:p>
        </p:txBody>
      </p:sp>
      <p:sp>
        <p:nvSpPr>
          <p:cNvPr id="331" name="Google Shape;331;g85235d429d_0_422"/>
          <p:cNvSpPr txBox="1"/>
          <p:nvPr/>
        </p:nvSpPr>
        <p:spPr>
          <a:xfrm>
            <a:off x="4951625" y="1929000"/>
            <a:ext cx="39639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highlight>
                  <a:srgbClr val="FFFFFF"/>
                </a:highlight>
                <a:latin typeface="Verdana"/>
                <a:ea typeface="Verdana"/>
                <a:cs typeface="Verdana"/>
                <a:sym typeface="Verdana"/>
              </a:rPr>
              <a:t>To affirm anything is to state that it is so, and to maintain this as being true in the face of all evidence to the contrary. Repeating an affirmation is leading the mind to that state of consciousness where it accepts that which it wishes to believe.</a:t>
            </a:r>
            <a:endParaRPr sz="2400" b="0" i="1" u="none" strike="noStrike" cap="none">
              <a:solidFill>
                <a:srgbClr val="000000"/>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rgbClr val="000000"/>
                </a:solidFill>
                <a:highlight>
                  <a:srgbClr val="FFFFFF"/>
                </a:highlight>
                <a:latin typeface="Verdana"/>
                <a:ea typeface="Verdana"/>
                <a:cs typeface="Verdana"/>
                <a:sym typeface="Verdana"/>
              </a:rPr>
              <a:t>–Ernest Holmes</a:t>
            </a:r>
            <a:endParaRPr sz="1700" b="0" i="1" u="none" strike="noStrike" cap="none">
              <a:solidFill>
                <a:srgbClr val="000000"/>
              </a:solidFill>
              <a:latin typeface="Verdana"/>
              <a:ea typeface="Verdana"/>
              <a:cs typeface="Verdana"/>
              <a:sym typeface="Verdana"/>
            </a:endParaRPr>
          </a:p>
        </p:txBody>
      </p:sp>
      <p:sp>
        <p:nvSpPr>
          <p:cNvPr id="332" name="Google Shape;332;g85235d429d_0_42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Self-Confidence and Affirmations</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g85235d429d_0_622" descr="Michael Scruggs, a social studies teacher at a Memphis, Tennessee, charter school, leads every class in a mantra that begins with, &quot;I am number one.&quot;" title="Teacher motivates students with daily mantra">
            <a:hlinkClick r:id="rId3"/>
          </p:cNvPr>
          <p:cNvPicPr preferRelativeResize="0"/>
          <p:nvPr/>
        </p:nvPicPr>
        <p:blipFill rotWithShape="1">
          <a:blip r:embed="rId4">
            <a:alphaModFix/>
          </a:blip>
          <a:srcRect/>
          <a:stretch/>
        </p:blipFill>
        <p:spPr>
          <a:xfrm>
            <a:off x="643700" y="1536050"/>
            <a:ext cx="7951750" cy="4363450"/>
          </a:xfrm>
          <a:prstGeom prst="rect">
            <a:avLst/>
          </a:prstGeom>
          <a:noFill/>
          <a:ln>
            <a:noFill/>
          </a:ln>
        </p:spPr>
      </p:pic>
      <p:sp>
        <p:nvSpPr>
          <p:cNvPr id="338" name="Google Shape;338;g85235d429d_0_622"/>
          <p:cNvSpPr txBox="1">
            <a:spLocks noGrp="1"/>
          </p:cNvSpPr>
          <p:nvPr>
            <p:ph type="title"/>
          </p:nvPr>
        </p:nvSpPr>
        <p:spPr>
          <a:xfrm>
            <a:off x="457200" y="274638"/>
            <a:ext cx="8229600" cy="1143000"/>
          </a:xfrm>
          <a:prstGeom prst="rect">
            <a:avLst/>
          </a:prstGeom>
          <a:solidFill>
            <a:srgbClr val="A9DCF2">
              <a:alpha val="67058"/>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i="1">
                <a:solidFill>
                  <a:srgbClr val="000000"/>
                </a:solidFill>
                <a:latin typeface="Verdana"/>
                <a:ea typeface="Verdana"/>
                <a:cs typeface="Verdana"/>
                <a:sym typeface="Verdana"/>
              </a:rPr>
              <a:t>Mantra:</a:t>
            </a:r>
            <a:r>
              <a:rPr lang="en-US" sz="4000">
                <a:solidFill>
                  <a:srgbClr val="000000"/>
                </a:solidFill>
                <a:latin typeface="Verdana"/>
                <a:ea typeface="Verdana"/>
                <a:cs typeface="Verdana"/>
                <a:sym typeface="Verdana"/>
              </a:rPr>
              <a:t> High School Setting</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18"/>
        <p:cNvGrpSpPr/>
        <p:nvPr/>
      </p:nvGrpSpPr>
      <p:grpSpPr>
        <a:xfrm>
          <a:off x="0" y="0"/>
          <a:ext cx="0" cy="0"/>
          <a:chOff x="0" y="0"/>
          <a:chExt cx="0" cy="0"/>
        </a:xfrm>
      </p:grpSpPr>
      <p:sp>
        <p:nvSpPr>
          <p:cNvPr id="219" name="Google Shape;219;g89e1842b66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20" name="Google Shape;220;g89e1842b66_0_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8bf0c5e955_0_9"/>
          <p:cNvSpPr txBox="1"/>
          <p:nvPr/>
        </p:nvSpPr>
        <p:spPr>
          <a:xfrm>
            <a:off x="544675" y="2116825"/>
            <a:ext cx="7130400" cy="278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Teacher: “Who’s safe?”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Child: “I am safe.”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Teacher: “Who can help when you don’t feel safe?”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Child: “You ________ (teacher’s name) help us feel safe.”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*You can personalize your mantra to include how they ask for help.</a:t>
            </a:r>
            <a:endParaRPr sz="2400" b="0" i="0" u="none" strike="noStrike" cap="none">
              <a:solidFill>
                <a:srgbClr val="000000"/>
              </a:solidFill>
              <a:latin typeface="Verdana"/>
              <a:ea typeface="Verdana"/>
              <a:cs typeface="Verdana"/>
              <a:sym typeface="Verdana"/>
            </a:endParaRPr>
          </a:p>
        </p:txBody>
      </p:sp>
      <p:sp>
        <p:nvSpPr>
          <p:cNvPr id="345" name="Google Shape;345;g8bf0c5e955_0_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Mantra Elementary Setting</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g85235d429d_0_823" descr="Turn and Talk" title="Graphic"/>
          <p:cNvPicPr preferRelativeResize="0"/>
          <p:nvPr/>
        </p:nvPicPr>
        <p:blipFill rotWithShape="1">
          <a:blip r:embed="rId3">
            <a:alphaModFix/>
          </a:blip>
          <a:srcRect/>
          <a:stretch/>
        </p:blipFill>
        <p:spPr>
          <a:xfrm>
            <a:off x="2882300" y="3862227"/>
            <a:ext cx="3379400" cy="2531275"/>
          </a:xfrm>
          <a:prstGeom prst="rect">
            <a:avLst/>
          </a:prstGeom>
          <a:noFill/>
          <a:ln>
            <a:noFill/>
          </a:ln>
        </p:spPr>
      </p:pic>
      <p:sp>
        <p:nvSpPr>
          <p:cNvPr id="352" name="Google Shape;352;g85235d429d_0_823"/>
          <p:cNvSpPr txBox="1"/>
          <p:nvPr/>
        </p:nvSpPr>
        <p:spPr>
          <a:xfrm>
            <a:off x="383750" y="1955450"/>
            <a:ext cx="8511300" cy="217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How could you begin to use Mantras (community building) and Affirmations (individual) in the classroom? </a:t>
            </a:r>
            <a:endParaRPr sz="3000" b="0" i="0" u="none" strike="noStrike" cap="none">
              <a:solidFill>
                <a:srgbClr val="000000"/>
              </a:solidFill>
              <a:latin typeface="Verdana"/>
              <a:ea typeface="Verdana"/>
              <a:cs typeface="Verdana"/>
              <a:sym typeface="Verdana"/>
            </a:endParaRPr>
          </a:p>
        </p:txBody>
      </p:sp>
      <p:sp>
        <p:nvSpPr>
          <p:cNvPr id="353" name="Google Shape;353;g85235d429d_0_823"/>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Discussion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85235d429d_0_429"/>
          <p:cNvSpPr txBox="1">
            <a:spLocks noGrp="1"/>
          </p:cNvSpPr>
          <p:nvPr>
            <p:ph type="title"/>
          </p:nvPr>
        </p:nvSpPr>
        <p:spPr>
          <a:xfrm>
            <a:off x="457200" y="77250"/>
            <a:ext cx="8229600" cy="14088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sz="3900">
                <a:solidFill>
                  <a:srgbClr val="000000"/>
                </a:solidFill>
                <a:latin typeface="Verdana"/>
                <a:ea typeface="Verdana"/>
                <a:cs typeface="Verdana"/>
                <a:sym typeface="Verdana"/>
              </a:rPr>
              <a:t>Why Behavior Specific Praise Supports Students</a:t>
            </a:r>
            <a:endParaRPr sz="3900">
              <a:solidFill>
                <a:srgbClr val="000000"/>
              </a:solidFill>
              <a:latin typeface="Verdana"/>
              <a:ea typeface="Verdana"/>
              <a:cs typeface="Verdana"/>
              <a:sym typeface="Verdana"/>
            </a:endParaRPr>
          </a:p>
        </p:txBody>
      </p:sp>
      <p:sp>
        <p:nvSpPr>
          <p:cNvPr id="360" name="Google Shape;360;g85235d429d_0_429"/>
          <p:cNvSpPr txBox="1">
            <a:spLocks noGrp="1"/>
          </p:cNvSpPr>
          <p:nvPr>
            <p:ph type="body" idx="4294967295"/>
          </p:nvPr>
        </p:nvSpPr>
        <p:spPr>
          <a:xfrm>
            <a:off x="287775" y="1750125"/>
            <a:ext cx="8475900" cy="3999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4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Positive specific praise is a powerful tool for building a student’s self-esteem and positive sense of self.</a:t>
            </a:r>
            <a:endParaRPr sz="2400">
              <a:solidFill>
                <a:srgbClr val="000000"/>
              </a:solidFill>
              <a:latin typeface="Verdana"/>
              <a:ea typeface="Verdana"/>
              <a:cs typeface="Verdana"/>
              <a:sym typeface="Verdana"/>
            </a:endParaRPr>
          </a:p>
          <a:p>
            <a:pPr marL="342900" lvl="0" indent="-292100" algn="l" rtl="0">
              <a:lnSpc>
                <a:spcPct val="100000"/>
              </a:lnSpc>
              <a:spcBef>
                <a:spcPts val="1000"/>
              </a:spcBef>
              <a:spcAft>
                <a:spcPts val="0"/>
              </a:spcAft>
              <a:buSzPts val="2400"/>
              <a:buFont typeface="Verdana"/>
              <a:buChar char="•"/>
            </a:pPr>
            <a:r>
              <a:rPr lang="en-US" sz="2400"/>
              <a:t>Teaches new skills and the predictability of Behavior Specific Praise allows for a sense of control and promotes brain development.</a:t>
            </a:r>
            <a:endParaRPr sz="2400"/>
          </a:p>
          <a:p>
            <a:pPr marL="342900" lvl="0" indent="-292100" algn="l" rtl="0">
              <a:lnSpc>
                <a:spcPct val="100000"/>
              </a:lnSpc>
              <a:spcBef>
                <a:spcPts val="1000"/>
              </a:spcBef>
              <a:spcAft>
                <a:spcPts val="0"/>
              </a:spcAft>
              <a:buSzPts val="2400"/>
              <a:buFont typeface="Verdana"/>
              <a:buChar char="•"/>
            </a:pPr>
            <a:r>
              <a:rPr lang="en-US" sz="2400"/>
              <a:t>The recommended ratio of Behavior Specific Praise  to error correction is even higher for students impacted by trauma, due to the predictability it creates.</a:t>
            </a:r>
            <a:endParaRPr sz="2400"/>
          </a:p>
          <a:p>
            <a:pPr marL="342900" lvl="0" indent="0" algn="l" rtl="0">
              <a:lnSpc>
                <a:spcPct val="100000"/>
              </a:lnSpc>
              <a:spcBef>
                <a:spcPts val="640"/>
              </a:spcBef>
              <a:spcAft>
                <a:spcPts val="1000"/>
              </a:spcAft>
              <a:buSzPts val="3200"/>
              <a:buNone/>
            </a:pPr>
            <a:endParaRPr sz="24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8bf0c5e955_0_3"/>
          <p:cNvSpPr txBox="1">
            <a:spLocks noGrp="1"/>
          </p:cNvSpPr>
          <p:nvPr>
            <p:ph type="body" idx="1"/>
          </p:nvPr>
        </p:nvSpPr>
        <p:spPr>
          <a:xfrm>
            <a:off x="517575" y="1872550"/>
            <a:ext cx="8397900" cy="3685500"/>
          </a:xfrm>
          <a:prstGeom prst="rect">
            <a:avLst/>
          </a:prstGeom>
          <a:noFill/>
          <a:ln>
            <a:noFill/>
          </a:ln>
        </p:spPr>
        <p:txBody>
          <a:bodyPr spcFirstLastPara="1" wrap="square" lIns="91425" tIns="45700" rIns="91425" bIns="45700" anchor="t" anchorCtr="0">
            <a:noAutofit/>
          </a:bodyPr>
          <a:lstStyle/>
          <a:p>
            <a:pPr marL="457200" lvl="0" indent="-425450" algn="l" rtl="0">
              <a:lnSpc>
                <a:spcPct val="100000"/>
              </a:lnSpc>
              <a:spcBef>
                <a:spcPts val="0"/>
              </a:spcBef>
              <a:spcAft>
                <a:spcPts val="0"/>
              </a:spcAft>
              <a:buSzPts val="3100"/>
              <a:buChar char="•"/>
            </a:pPr>
            <a:r>
              <a:rPr lang="en-US" sz="3100">
                <a:highlight>
                  <a:srgbClr val="FFFFFF"/>
                </a:highlight>
              </a:rPr>
              <a:t>Our belief system is our reality and begins in the womb.</a:t>
            </a:r>
            <a:endParaRPr sz="3100">
              <a:highlight>
                <a:srgbClr val="FFFFFF"/>
              </a:highlight>
            </a:endParaRPr>
          </a:p>
          <a:p>
            <a:pPr marL="457200" lvl="0" indent="0" algn="l" rtl="0">
              <a:lnSpc>
                <a:spcPct val="100000"/>
              </a:lnSpc>
              <a:spcBef>
                <a:spcPts val="0"/>
              </a:spcBef>
              <a:spcAft>
                <a:spcPts val="0"/>
              </a:spcAft>
              <a:buSzPts val="1800"/>
              <a:buNone/>
            </a:pPr>
            <a:endParaRPr sz="3100">
              <a:highlight>
                <a:srgbClr val="FFFFFF"/>
              </a:highlight>
            </a:endParaRPr>
          </a:p>
          <a:p>
            <a:pPr marL="457200" lvl="0" indent="-425450" algn="l" rtl="0">
              <a:lnSpc>
                <a:spcPct val="100000"/>
              </a:lnSpc>
              <a:spcBef>
                <a:spcPts val="0"/>
              </a:spcBef>
              <a:spcAft>
                <a:spcPts val="0"/>
              </a:spcAft>
              <a:buSzPts val="3100"/>
              <a:buChar char="•"/>
            </a:pPr>
            <a:r>
              <a:rPr lang="en-US" sz="3100">
                <a:highlight>
                  <a:srgbClr val="FFFFFF"/>
                </a:highlight>
              </a:rPr>
              <a:t>Your belief is your reality.</a:t>
            </a:r>
            <a:endParaRPr sz="3100">
              <a:highlight>
                <a:srgbClr val="FFFFFF"/>
              </a:highlight>
            </a:endParaRPr>
          </a:p>
          <a:p>
            <a:pPr marL="457200" lvl="0" indent="0" algn="l" rtl="0">
              <a:lnSpc>
                <a:spcPct val="100000"/>
              </a:lnSpc>
              <a:spcBef>
                <a:spcPts val="0"/>
              </a:spcBef>
              <a:spcAft>
                <a:spcPts val="0"/>
              </a:spcAft>
              <a:buSzPts val="1800"/>
              <a:buNone/>
            </a:pPr>
            <a:endParaRPr sz="3100">
              <a:highlight>
                <a:srgbClr val="FFFFFF"/>
              </a:highlight>
            </a:endParaRPr>
          </a:p>
          <a:p>
            <a:pPr marL="457200" lvl="0" indent="-425450" algn="l" rtl="0">
              <a:lnSpc>
                <a:spcPct val="100000"/>
              </a:lnSpc>
              <a:spcBef>
                <a:spcPts val="0"/>
              </a:spcBef>
              <a:spcAft>
                <a:spcPts val="0"/>
              </a:spcAft>
              <a:buSzPts val="3100"/>
              <a:buChar char="•"/>
            </a:pPr>
            <a:r>
              <a:rPr lang="en-US" sz="3100">
                <a:highlight>
                  <a:srgbClr val="FFFFFF"/>
                </a:highlight>
              </a:rPr>
              <a:t>If I believe I’m bad, stupid, or unworthy, I will respond in this way.</a:t>
            </a:r>
            <a:endParaRPr sz="3100">
              <a:highlight>
                <a:srgbClr val="FFFFFF"/>
              </a:highlight>
            </a:endParaRPr>
          </a:p>
          <a:p>
            <a:pPr marL="0" lvl="0" indent="0" algn="l" rtl="0">
              <a:lnSpc>
                <a:spcPct val="100000"/>
              </a:lnSpc>
              <a:spcBef>
                <a:spcPts val="360"/>
              </a:spcBef>
              <a:spcAft>
                <a:spcPts val="0"/>
              </a:spcAft>
              <a:buSzPts val="1800"/>
              <a:buNone/>
            </a:pPr>
            <a:endParaRPr/>
          </a:p>
        </p:txBody>
      </p:sp>
      <p:sp>
        <p:nvSpPr>
          <p:cNvPr id="367" name="Google Shape;367;g8bf0c5e955_0_3"/>
          <p:cNvSpPr txBox="1">
            <a:spLocks noGrp="1"/>
          </p:cNvSpPr>
          <p:nvPr>
            <p:ph type="title"/>
          </p:nvPr>
        </p:nvSpPr>
        <p:spPr>
          <a:xfrm>
            <a:off x="228600" y="198075"/>
            <a:ext cx="8686800" cy="11736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Why Praise Does not Work for Some</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8bf0c5e955_0_16"/>
          <p:cNvSpPr txBox="1">
            <a:spLocks noGrp="1"/>
          </p:cNvSpPr>
          <p:nvPr>
            <p:ph type="body" idx="1"/>
          </p:nvPr>
        </p:nvSpPr>
        <p:spPr>
          <a:xfrm>
            <a:off x="457200" y="1371600"/>
            <a:ext cx="8229600" cy="48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2400"/>
          </a:p>
          <a:p>
            <a:pPr marL="457200" lvl="0" indent="-387350" algn="l" rtl="0">
              <a:lnSpc>
                <a:spcPct val="100000"/>
              </a:lnSpc>
              <a:spcBef>
                <a:spcPts val="0"/>
              </a:spcBef>
              <a:spcAft>
                <a:spcPts val="0"/>
              </a:spcAft>
              <a:buSzPts val="2500"/>
              <a:buFont typeface="Verdana"/>
              <a:buChar char="●"/>
            </a:pPr>
            <a:r>
              <a:rPr lang="en-US" sz="2500"/>
              <a:t>Provide positive feedback on a sticky note and share privately</a:t>
            </a:r>
            <a:endParaRPr sz="2500"/>
          </a:p>
          <a:p>
            <a:pPr marL="457200" lvl="0" indent="-387350" algn="l" rtl="0">
              <a:lnSpc>
                <a:spcPct val="100000"/>
              </a:lnSpc>
              <a:spcBef>
                <a:spcPts val="0"/>
              </a:spcBef>
              <a:spcAft>
                <a:spcPts val="0"/>
              </a:spcAft>
              <a:buSzPts val="2500"/>
              <a:buFont typeface="Verdana"/>
              <a:buChar char="●"/>
            </a:pPr>
            <a:r>
              <a:rPr lang="en-US" sz="2500"/>
              <a:t>Ask the student how they like to receive feedback/praise</a:t>
            </a:r>
            <a:endParaRPr sz="2500"/>
          </a:p>
          <a:p>
            <a:pPr marL="457200" lvl="0" indent="-387350" algn="l" rtl="0">
              <a:lnSpc>
                <a:spcPct val="100000"/>
              </a:lnSpc>
              <a:spcBef>
                <a:spcPts val="0"/>
              </a:spcBef>
              <a:spcAft>
                <a:spcPts val="0"/>
              </a:spcAft>
              <a:buSzPts val="2500"/>
              <a:buFont typeface="Verdana"/>
              <a:buChar char="●"/>
            </a:pPr>
            <a:r>
              <a:rPr lang="en-US" sz="2500"/>
              <a:t>Work with the student to develop affirmations to begin to work on changing their self-concept</a:t>
            </a:r>
            <a:endParaRPr sz="2500"/>
          </a:p>
          <a:p>
            <a:pPr marL="0" lvl="0" indent="0" algn="l" rtl="0">
              <a:lnSpc>
                <a:spcPct val="100000"/>
              </a:lnSpc>
              <a:spcBef>
                <a:spcPts val="0"/>
              </a:spcBef>
              <a:spcAft>
                <a:spcPts val="0"/>
              </a:spcAft>
              <a:buSzPts val="1800"/>
              <a:buNone/>
            </a:pPr>
            <a:endParaRPr sz="2500"/>
          </a:p>
          <a:p>
            <a:pPr marL="0" lvl="0" indent="0" algn="l" rtl="0">
              <a:lnSpc>
                <a:spcPct val="100000"/>
              </a:lnSpc>
              <a:spcBef>
                <a:spcPts val="0"/>
              </a:spcBef>
              <a:spcAft>
                <a:spcPts val="0"/>
              </a:spcAft>
              <a:buSzPts val="1800"/>
              <a:buNone/>
            </a:pPr>
            <a:r>
              <a:rPr lang="en-US" sz="2500"/>
              <a:t>Example: </a:t>
            </a:r>
            <a:endParaRPr sz="2500"/>
          </a:p>
          <a:p>
            <a:pPr marL="0" lvl="0" indent="0" algn="l" rtl="0">
              <a:lnSpc>
                <a:spcPct val="100000"/>
              </a:lnSpc>
              <a:spcBef>
                <a:spcPts val="0"/>
              </a:spcBef>
              <a:spcAft>
                <a:spcPts val="0"/>
              </a:spcAft>
              <a:buSzPts val="1800"/>
              <a:buNone/>
            </a:pPr>
            <a:r>
              <a:rPr lang="en-US" sz="2500"/>
              <a:t>“I refuse to believe I’m stupid any longer. I am smart and I accept that now.”</a:t>
            </a:r>
            <a:endParaRPr sz="2500"/>
          </a:p>
          <a:p>
            <a:pPr marL="0" lvl="0" indent="0" algn="l" rtl="0">
              <a:lnSpc>
                <a:spcPct val="100000"/>
              </a:lnSpc>
              <a:spcBef>
                <a:spcPts val="0"/>
              </a:spcBef>
              <a:spcAft>
                <a:spcPts val="0"/>
              </a:spcAft>
              <a:buSzPts val="1800"/>
              <a:buNone/>
            </a:pPr>
            <a:endParaRPr sz="2500"/>
          </a:p>
          <a:p>
            <a:pPr marL="0" lvl="0" indent="0" algn="l" rtl="0">
              <a:lnSpc>
                <a:spcPct val="100000"/>
              </a:lnSpc>
              <a:spcBef>
                <a:spcPts val="0"/>
              </a:spcBef>
              <a:spcAft>
                <a:spcPts val="0"/>
              </a:spcAft>
              <a:buSzPts val="1800"/>
              <a:buNone/>
            </a:pPr>
            <a:r>
              <a:rPr lang="en-US" sz="2500"/>
              <a:t>They can have this affirmation at their desk to remind them daily.</a:t>
            </a:r>
            <a:endParaRPr sz="2500"/>
          </a:p>
          <a:p>
            <a:pPr marL="0" lvl="0" indent="0" algn="l" rtl="0">
              <a:lnSpc>
                <a:spcPct val="100000"/>
              </a:lnSpc>
              <a:spcBef>
                <a:spcPts val="360"/>
              </a:spcBef>
              <a:spcAft>
                <a:spcPts val="0"/>
              </a:spcAft>
              <a:buSzPts val="1800"/>
              <a:buNone/>
            </a:pPr>
            <a:endParaRPr/>
          </a:p>
        </p:txBody>
      </p:sp>
      <p:sp>
        <p:nvSpPr>
          <p:cNvPr id="374" name="Google Shape;374;g8bf0c5e955_0_1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Alternatives</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85235d429d_0_829"/>
          <p:cNvSpPr txBox="1"/>
          <p:nvPr/>
        </p:nvSpPr>
        <p:spPr>
          <a:xfrm>
            <a:off x="457200" y="1495725"/>
            <a:ext cx="8229600" cy="48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0" i="1" u="none" strike="noStrike" cap="none">
                <a:solidFill>
                  <a:schemeClr val="dk1"/>
                </a:solidFill>
                <a:latin typeface="Verdana"/>
                <a:ea typeface="Verdana"/>
                <a:cs typeface="Verdana"/>
                <a:sym typeface="Verdana"/>
              </a:rPr>
              <a:t>When we engage in individually examining our values and learning to become self-aware within this recognition, research has found we do a better job at regulating our emotions, problem solving, and dealing with stress. It also helps with self-identity and a sense of belonging.</a:t>
            </a:r>
            <a:endParaRPr sz="2400" b="0"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400"/>
              <a:buFont typeface="Verdana"/>
              <a:buNone/>
            </a:pPr>
            <a:endParaRPr sz="2400" b="0" i="1" u="none" strike="noStrike" cap="none">
              <a:solidFill>
                <a:schemeClr val="dk1"/>
              </a:solidFill>
              <a:latin typeface="Verdana"/>
              <a:ea typeface="Verdana"/>
              <a:cs typeface="Verdana"/>
              <a:sym typeface="Verdana"/>
            </a:endParaRPr>
          </a:p>
          <a:p>
            <a:pPr marL="457200" marR="0" lvl="0" indent="-381000"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Improves social/emotional wellness</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chemeClr val="dk1"/>
              </a:solidFill>
              <a:latin typeface="Verdana"/>
              <a:ea typeface="Verdana"/>
              <a:cs typeface="Verdana"/>
              <a:sym typeface="Verdana"/>
            </a:endParaRPr>
          </a:p>
          <a:p>
            <a:pPr marL="457200" marR="0" lvl="0" indent="-381000"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Improves academic achievement</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Please see resources for a </a:t>
            </a:r>
            <a:r>
              <a:rPr lang="en-US" sz="2400" b="0"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Value-Based</a:t>
            </a:r>
            <a:r>
              <a:rPr lang="en-US" sz="2400" b="0" i="0" u="none" strike="noStrike" cap="none">
                <a:solidFill>
                  <a:schemeClr val="dk1"/>
                </a:solidFill>
                <a:latin typeface="Verdana"/>
                <a:ea typeface="Verdana"/>
                <a:cs typeface="Verdana"/>
                <a:sym typeface="Verdana"/>
              </a:rPr>
              <a:t> Activity</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100" b="0" i="0" u="sng" strike="noStrike" cap="none">
                <a:solidFill>
                  <a:srgbClr val="0000FF"/>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https://ed.stanford.edu/sites/default/files/annurev-psych-psychology_of_change_final_e2.pdf</a:t>
            </a:r>
            <a:endParaRPr sz="2400" b="0"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1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https://www.cmu.edu/homepage/health/2013/summer/benefits-of-self-affirmation.shtml</a:t>
            </a:r>
            <a:endParaRPr sz="2400" b="0" i="0" u="none" strike="noStrike" cap="none">
              <a:solidFill>
                <a:schemeClr val="dk1"/>
              </a:solidFill>
              <a:latin typeface="Verdana"/>
              <a:ea typeface="Verdana"/>
              <a:cs typeface="Verdana"/>
              <a:sym typeface="Verdana"/>
            </a:endParaRPr>
          </a:p>
        </p:txBody>
      </p:sp>
      <p:sp>
        <p:nvSpPr>
          <p:cNvPr id="380" name="Google Shape;380;g85235d429d_0_82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Cultural Responsiveness: Value-Based Affirmations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8a19818978_0_198"/>
          <p:cNvSpPr txBox="1"/>
          <p:nvPr/>
        </p:nvSpPr>
        <p:spPr>
          <a:xfrm>
            <a:off x="176825" y="1417650"/>
            <a:ext cx="8739900" cy="51444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700"/>
              </a:spcBef>
              <a:spcAft>
                <a:spcPts val="0"/>
              </a:spcAft>
              <a:buClr>
                <a:schemeClr val="dk1"/>
              </a:buClr>
              <a:buSzPts val="1100"/>
              <a:buFont typeface="Arial"/>
              <a:buNone/>
            </a:pPr>
            <a:r>
              <a:rPr lang="en-US" sz="2400" b="1" i="0" u="none" strike="noStrike" cap="none">
                <a:solidFill>
                  <a:srgbClr val="4D4D4F"/>
                </a:solidFill>
                <a:latin typeface="Verdana"/>
                <a:ea typeface="Verdana"/>
                <a:cs typeface="Verdana"/>
                <a:sym typeface="Verdana"/>
              </a:rPr>
              <a:t>Instructions: </a:t>
            </a:r>
            <a:r>
              <a:rPr lang="en-US" sz="2400" b="0" i="0" u="none" strike="noStrike" cap="none">
                <a:solidFill>
                  <a:srgbClr val="4D4D4F"/>
                </a:solidFill>
                <a:latin typeface="Verdana"/>
                <a:ea typeface="Verdana"/>
                <a:cs typeface="Verdana"/>
                <a:sym typeface="Verdana"/>
              </a:rPr>
              <a:t>Identify one of the strategies we have discussed (or one of your own ideas) that you would like to try. Pick something that will take relatively little effort to implement.</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chemeClr val="dk1"/>
              </a:buClr>
              <a:buSzPts val="1100"/>
              <a:buFont typeface="Arial"/>
              <a:buNone/>
            </a:pPr>
            <a:r>
              <a:rPr lang="en-US" sz="2400" b="0" i="0" u="none" strike="noStrike" cap="none">
                <a:solidFill>
                  <a:srgbClr val="353535"/>
                </a:solidFill>
                <a:latin typeface="Verdana"/>
                <a:ea typeface="Verdana"/>
                <a:cs typeface="Verdana"/>
                <a:sym typeface="Verdana"/>
              </a:rPr>
              <a:t>–</a:t>
            </a:r>
            <a:r>
              <a:rPr lang="en-US" sz="2400" b="0" i="0" u="none" strike="noStrike" cap="none">
                <a:solidFill>
                  <a:srgbClr val="4D4D4F"/>
                </a:solidFill>
                <a:latin typeface="Verdana"/>
                <a:ea typeface="Verdana"/>
                <a:cs typeface="Verdana"/>
                <a:sym typeface="Verdana"/>
              </a:rPr>
              <a:t>Think about particular students you would like to use the strategy with</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1200"/>
              </a:spcBef>
              <a:spcAft>
                <a:spcPts val="0"/>
              </a:spcAft>
              <a:buClr>
                <a:srgbClr val="000000"/>
              </a:buClr>
              <a:buSzPts val="2400"/>
              <a:buFont typeface="Verdana"/>
              <a:buChar char="●"/>
            </a:pPr>
            <a:r>
              <a:rPr lang="en-US" sz="2400" b="0" i="0" u="none" strike="noStrike" cap="none">
                <a:solidFill>
                  <a:srgbClr val="353535"/>
                </a:solidFill>
                <a:latin typeface="Verdana"/>
                <a:ea typeface="Verdana"/>
                <a:cs typeface="Verdana"/>
                <a:sym typeface="Verdana"/>
              </a:rPr>
              <a:t>Why</a:t>
            </a:r>
            <a:r>
              <a:rPr lang="en-US" sz="2400" b="0" i="0" u="none" strike="noStrike" cap="none">
                <a:solidFill>
                  <a:srgbClr val="4D4D4F"/>
                </a:solidFill>
                <a:latin typeface="Verdana"/>
                <a:ea typeface="Verdana"/>
                <a:cs typeface="Verdana"/>
                <a:sym typeface="Verdana"/>
              </a:rPr>
              <a:t> did you pick the strategy you did?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put it in place or get started?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practice it? Or how would your students practice it?</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What will your immediate next steps be?</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387" name="Google Shape;387;g8a19818978_0_19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Practice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b8032d8886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000" b="1">
                <a:solidFill>
                  <a:schemeClr val="dk2"/>
                </a:solidFill>
              </a:rPr>
              <a:t>Team Talk: Review the “How”</a:t>
            </a:r>
            <a:endParaRPr sz="3000" b="1">
              <a:solidFill>
                <a:schemeClr val="dk2"/>
              </a:solidFill>
            </a:endParaRPr>
          </a:p>
        </p:txBody>
      </p:sp>
      <p:sp>
        <p:nvSpPr>
          <p:cNvPr id="394" name="Google Shape;394;gb8032d8886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800">
                <a:solidFill>
                  <a:schemeClr val="dk2"/>
                </a:solidFill>
              </a:rPr>
              <a:t>How will you adjust your practices to support learning for students who have experienced trauma?</a:t>
            </a:r>
            <a:endParaRPr sz="2800">
              <a:solidFill>
                <a:schemeClr val="dk2"/>
              </a:solidFill>
            </a:endParaRPr>
          </a:p>
          <a:p>
            <a:pPr marL="0" lvl="0" indent="0" algn="l" rtl="0">
              <a:lnSpc>
                <a:spcPct val="100000"/>
              </a:lnSpc>
              <a:spcBef>
                <a:spcPts val="360"/>
              </a:spcBef>
              <a:spcAft>
                <a:spcPts val="0"/>
              </a:spcAft>
              <a:buSzPts val="1800"/>
              <a:buNone/>
            </a:pPr>
            <a:endParaRPr sz="2800">
              <a:solidFill>
                <a:schemeClr val="dk2"/>
              </a:solidFill>
            </a:endParaRPr>
          </a:p>
          <a:p>
            <a:pPr marL="0" lvl="0" indent="0" algn="l" rtl="0">
              <a:spcBef>
                <a:spcPts val="360"/>
              </a:spcBef>
              <a:spcAft>
                <a:spcPts val="0"/>
              </a:spcAft>
              <a:buClr>
                <a:schemeClr val="dk1"/>
              </a:buClr>
              <a:buSzPts val="1100"/>
              <a:buFont typeface="Arial"/>
              <a:buNone/>
            </a:pPr>
            <a:r>
              <a:rPr lang="en-US" sz="2800"/>
              <a:t>How will you involve families and students in practices? </a:t>
            </a:r>
            <a:endParaRPr sz="2800">
              <a:solidFill>
                <a:schemeClr val="dk2"/>
              </a:solidFill>
            </a:endParaRPr>
          </a:p>
          <a:p>
            <a:pPr marL="0" lvl="0" indent="0" algn="l" rtl="0">
              <a:lnSpc>
                <a:spcPct val="100000"/>
              </a:lnSpc>
              <a:spcBef>
                <a:spcPts val="360"/>
              </a:spcBef>
              <a:spcAft>
                <a:spcPts val="0"/>
              </a:spcAft>
              <a:buSzPts val="1800"/>
              <a:buNone/>
            </a:pPr>
            <a:endParaRPr sz="2800">
              <a:solidFill>
                <a:schemeClr val="dk2"/>
              </a:solidFill>
            </a:endParaRPr>
          </a:p>
          <a:p>
            <a:pPr marL="0" lvl="0" indent="0" algn="l" rtl="0">
              <a:lnSpc>
                <a:spcPct val="100000"/>
              </a:lnSpc>
              <a:spcBef>
                <a:spcPts val="360"/>
              </a:spcBef>
              <a:spcAft>
                <a:spcPts val="0"/>
              </a:spcAft>
              <a:buSzPts val="1800"/>
              <a:buNone/>
            </a:pPr>
            <a:endParaRPr sz="2800">
              <a:solidFill>
                <a:schemeClr val="dk2"/>
              </a:solidFill>
            </a:endParaRPr>
          </a:p>
          <a:p>
            <a:pPr marL="0" lvl="0" indent="0" algn="ctr" rtl="0">
              <a:lnSpc>
                <a:spcPct val="100000"/>
              </a:lnSpc>
              <a:spcBef>
                <a:spcPts val="360"/>
              </a:spcBef>
              <a:spcAft>
                <a:spcPts val="0"/>
              </a:spcAft>
              <a:buSzPts val="1800"/>
              <a:buNone/>
            </a:pPr>
            <a:r>
              <a:rPr lang="en-US" sz="2800" i="1">
                <a:solidFill>
                  <a:schemeClr val="dk2"/>
                </a:solidFill>
              </a:rPr>
              <a:t>Fill this in on your  Action Plan under “Objectives and Action Planning”</a:t>
            </a:r>
            <a:endParaRPr sz="2800" i="1">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85235d429d_0_1021"/>
          <p:cNvSpPr txBox="1"/>
          <p:nvPr/>
        </p:nvSpPr>
        <p:spPr>
          <a:xfrm>
            <a:off x="519900" y="1572125"/>
            <a:ext cx="7130400" cy="441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3"/>
              </a:rPr>
              <a:t>Casel Core Competencies</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4"/>
              </a:rPr>
              <a:t>What does Self-Awareness Look Like?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5"/>
              </a:rPr>
              <a:t>Be a Hummingbird</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6"/>
              </a:rPr>
              <a:t>Post-it Affirmations</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7"/>
              </a:rPr>
              <a:t>High School Mantra Example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8"/>
              </a:rPr>
              <a:t>Benefits of Self Affirmation</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9"/>
              </a:rPr>
              <a:t>Mantra and Affirmation Resource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10"/>
              </a:rPr>
              <a:t>Value-Based Affirmation</a:t>
            </a:r>
            <a:r>
              <a:rPr lang="en-US" sz="2400" b="0" i="0" u="none" strike="noStrike" cap="none">
                <a:solidFill>
                  <a:srgbClr val="000000"/>
                </a:solidFill>
                <a:latin typeface="Verdana"/>
                <a:ea typeface="Verdana"/>
                <a:cs typeface="Verdana"/>
                <a:sym typeface="Verdana"/>
              </a:rPr>
              <a:t>-Please see adapted resource included in this module.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401" name="Google Shape;401;g85235d429d_0_1021"/>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References/Resources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Google Shape;226;g89e1842b66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27" name="Google Shape;227;g89e1842b66_0_1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32"/>
        <p:cNvGrpSpPr/>
        <p:nvPr/>
      </p:nvGrpSpPr>
      <p:grpSpPr>
        <a:xfrm>
          <a:off x="0" y="0"/>
          <a:ext cx="0" cy="0"/>
          <a:chOff x="0" y="0"/>
          <a:chExt cx="0" cy="0"/>
        </a:xfrm>
      </p:grpSpPr>
      <p:sp>
        <p:nvSpPr>
          <p:cNvPr id="233" name="Google Shape;233;g89e1842b66_0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34" name="Google Shape;234;g89e1842b66_0_1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Google Shape;240;g89e1842b66_0_2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Key Terms in This Module:</a:t>
            </a:r>
            <a:endParaRPr/>
          </a:p>
          <a:p>
            <a:pPr marL="457200" lvl="0" indent="-342900" algn="l" rtl="0">
              <a:lnSpc>
                <a:spcPct val="100000"/>
              </a:lnSpc>
              <a:spcBef>
                <a:spcPts val="360"/>
              </a:spcBef>
              <a:spcAft>
                <a:spcPts val="0"/>
              </a:spcAft>
              <a:buSzPts val="1800"/>
              <a:buChar char="●"/>
            </a:pPr>
            <a:r>
              <a:rPr lang="en-US"/>
              <a:t>Affirmation</a:t>
            </a:r>
            <a:endParaRPr/>
          </a:p>
          <a:p>
            <a:pPr marL="457200" lvl="0" indent="-342900" algn="l" rtl="0">
              <a:lnSpc>
                <a:spcPct val="100000"/>
              </a:lnSpc>
              <a:spcBef>
                <a:spcPts val="0"/>
              </a:spcBef>
              <a:spcAft>
                <a:spcPts val="0"/>
              </a:spcAft>
              <a:buSzPts val="1800"/>
              <a:buChar char="●"/>
            </a:pPr>
            <a:r>
              <a:rPr lang="en-US"/>
              <a:t>Behavior Specific Praise</a:t>
            </a:r>
            <a:endParaRPr/>
          </a:p>
          <a:p>
            <a:pPr marL="457200" lvl="0" indent="-342900" algn="l" rtl="0">
              <a:lnSpc>
                <a:spcPct val="100000"/>
              </a:lnSpc>
              <a:spcBef>
                <a:spcPts val="0"/>
              </a:spcBef>
              <a:spcAft>
                <a:spcPts val="0"/>
              </a:spcAft>
              <a:buSzPts val="1800"/>
              <a:buChar char="●"/>
            </a:pPr>
            <a:r>
              <a:rPr lang="en-US"/>
              <a:t>Mantra</a:t>
            </a:r>
            <a:endParaRPr/>
          </a:p>
          <a:p>
            <a:pPr marL="457200" lvl="0" indent="-342900" algn="l" rtl="0">
              <a:lnSpc>
                <a:spcPct val="100000"/>
              </a:lnSpc>
              <a:spcBef>
                <a:spcPts val="0"/>
              </a:spcBef>
              <a:spcAft>
                <a:spcPts val="0"/>
              </a:spcAft>
              <a:buSzPts val="1800"/>
              <a:buChar char="●"/>
            </a:pPr>
            <a:r>
              <a:rPr lang="en-US"/>
              <a:t>Value Based Affirmations</a:t>
            </a:r>
            <a:endParaRPr/>
          </a:p>
          <a:p>
            <a:pPr marL="457200" lvl="0" indent="-342900" algn="l" rtl="0">
              <a:lnSpc>
                <a:spcPct val="100000"/>
              </a:lnSpc>
              <a:spcBef>
                <a:spcPts val="0"/>
              </a:spcBef>
              <a:spcAft>
                <a:spcPts val="0"/>
              </a:spcAft>
              <a:buSzPts val="1800"/>
              <a:buChar char="●"/>
            </a:pPr>
            <a:r>
              <a:rPr lang="en-US"/>
              <a:t>Self-efficacy</a:t>
            </a:r>
            <a:endParaRPr/>
          </a:p>
          <a:p>
            <a:pPr marL="457200" lvl="0" indent="-342900" algn="l" rtl="0">
              <a:lnSpc>
                <a:spcPct val="100000"/>
              </a:lnSpc>
              <a:spcBef>
                <a:spcPts val="0"/>
              </a:spcBef>
              <a:spcAft>
                <a:spcPts val="0"/>
              </a:spcAft>
              <a:buSzPts val="1800"/>
              <a:buChar char="●"/>
            </a:pPr>
            <a:r>
              <a:rPr lang="en-US"/>
              <a:t>Self-perception</a:t>
            </a:r>
            <a:endParaRPr/>
          </a:p>
          <a:p>
            <a:pPr marL="457200" lvl="0" indent="-342900" algn="l" rtl="0">
              <a:lnSpc>
                <a:spcPct val="100000"/>
              </a:lnSpc>
              <a:spcBef>
                <a:spcPts val="0"/>
              </a:spcBef>
              <a:spcAft>
                <a:spcPts val="0"/>
              </a:spcAft>
              <a:buSzPts val="1800"/>
              <a:buChar char="●"/>
            </a:pPr>
            <a:r>
              <a:rPr lang="en-US"/>
              <a:t>Self-confidence </a:t>
            </a:r>
            <a:endParaRPr/>
          </a:p>
          <a:p>
            <a:pPr marL="0" lvl="0" indent="0" algn="l" rtl="0">
              <a:lnSpc>
                <a:spcPct val="100000"/>
              </a:lnSpc>
              <a:spcBef>
                <a:spcPts val="360"/>
              </a:spcBef>
              <a:spcAft>
                <a:spcPts val="0"/>
              </a:spcAft>
              <a:buSzPts val="1800"/>
              <a:buNone/>
            </a:pPr>
            <a:endParaRPr/>
          </a:p>
        </p:txBody>
      </p:sp>
      <p:sp>
        <p:nvSpPr>
          <p:cNvPr id="241" name="Google Shape;241;g89e1842b66_0_24"/>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Self-Awareness</a:t>
            </a:r>
            <a:endParaRPr sz="4000"/>
          </a:p>
        </p:txBody>
      </p:sp>
      <p:sp>
        <p:nvSpPr>
          <p:cNvPr id="247" name="Google Shape;247;p1"/>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85235d429d_0_0"/>
          <p:cNvSpPr txBox="1"/>
          <p:nvPr/>
        </p:nvSpPr>
        <p:spPr>
          <a:xfrm>
            <a:off x="650750" y="1604775"/>
            <a:ext cx="8229600" cy="44457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0"/>
              </a:spcBef>
              <a:spcAft>
                <a:spcPts val="0"/>
              </a:spcAft>
              <a:buClr>
                <a:srgbClr val="000000"/>
              </a:buClr>
              <a:buSzPts val="3200"/>
              <a:buFont typeface="Verdana"/>
              <a:buChar char="●"/>
            </a:pPr>
            <a:r>
              <a:rPr lang="en-US" sz="3200" b="0" i="0" u="none" strike="noStrike" cap="none">
                <a:solidFill>
                  <a:srgbClr val="000000"/>
                </a:solidFill>
                <a:latin typeface="Verdana"/>
                <a:ea typeface="Verdana"/>
                <a:cs typeface="Verdana"/>
                <a:sym typeface="Verdana"/>
              </a:rPr>
              <a:t>Build an understanding of self-awareness</a:t>
            </a:r>
            <a:endParaRPr sz="32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a:p>
            <a:pPr marL="457200" marR="0" lvl="0" indent="-431800" algn="l" rtl="0">
              <a:lnSpc>
                <a:spcPct val="100000"/>
              </a:lnSpc>
              <a:spcBef>
                <a:spcPts val="0"/>
              </a:spcBef>
              <a:spcAft>
                <a:spcPts val="0"/>
              </a:spcAft>
              <a:buClr>
                <a:srgbClr val="000000"/>
              </a:buClr>
              <a:buSzPts val="3200"/>
              <a:buFont typeface="Verdana"/>
              <a:buChar char="●"/>
            </a:pPr>
            <a:r>
              <a:rPr lang="en-US" sz="3200" b="0" i="0" u="none" strike="noStrike" cap="none">
                <a:solidFill>
                  <a:srgbClr val="000000"/>
                </a:solidFill>
                <a:latin typeface="Verdana"/>
                <a:ea typeface="Verdana"/>
                <a:cs typeface="Verdana"/>
                <a:sym typeface="Verdana"/>
              </a:rPr>
              <a:t>Leave with some strategies or techniques that you could try in the classroom to support your students in developing self-awareness skills</a:t>
            </a:r>
            <a:endParaRPr sz="3200" b="0" i="0" u="none" strike="noStrike" cap="none">
              <a:solidFill>
                <a:srgbClr val="000000"/>
              </a:solidFill>
              <a:latin typeface="Verdana"/>
              <a:ea typeface="Verdana"/>
              <a:cs typeface="Verdana"/>
              <a:sym typeface="Verdana"/>
            </a:endParaRPr>
          </a:p>
        </p:txBody>
      </p:sp>
      <p:sp>
        <p:nvSpPr>
          <p:cNvPr id="254" name="Google Shape;254;g85235d429d_0_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What We Will Know and 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8a19818978_0_0" title="CASEL Social Emotional Competency Wheel"/>
          <p:cNvPicPr preferRelativeResize="0"/>
          <p:nvPr/>
        </p:nvPicPr>
        <p:blipFill rotWithShape="1">
          <a:blip r:embed="rId3">
            <a:alphaModFix/>
          </a:blip>
          <a:srcRect/>
          <a:stretch/>
        </p:blipFill>
        <p:spPr>
          <a:xfrm>
            <a:off x="2235363" y="1570038"/>
            <a:ext cx="4673275" cy="4673275"/>
          </a:xfrm>
          <a:prstGeom prst="rect">
            <a:avLst/>
          </a:prstGeom>
          <a:noFill/>
          <a:ln>
            <a:noFill/>
          </a:ln>
        </p:spPr>
      </p:pic>
      <p:sp>
        <p:nvSpPr>
          <p:cNvPr id="260" name="Google Shape;260;g8a19818978_0_0"/>
          <p:cNvSpPr txBox="1">
            <a:spLocks noGrp="1"/>
          </p:cNvSpPr>
          <p:nvPr>
            <p:ph type="title"/>
          </p:nvPr>
        </p:nvSpPr>
        <p:spPr>
          <a:xfrm>
            <a:off x="457200" y="274638"/>
            <a:ext cx="82296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rPr>
              <a:t>Social Emotional Competencies</a:t>
            </a:r>
            <a:endParaRPr u="none" strike="noStrike" cap="non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g85235d429d_0_392" title="Feelings Chart"/>
          <p:cNvPicPr preferRelativeResize="0"/>
          <p:nvPr/>
        </p:nvPicPr>
        <p:blipFill rotWithShape="1">
          <a:blip r:embed="rId3">
            <a:alphaModFix/>
          </a:blip>
          <a:srcRect/>
          <a:stretch/>
        </p:blipFill>
        <p:spPr>
          <a:xfrm>
            <a:off x="1826775" y="1535475"/>
            <a:ext cx="5794756" cy="5181600"/>
          </a:xfrm>
          <a:prstGeom prst="rect">
            <a:avLst/>
          </a:prstGeom>
          <a:noFill/>
          <a:ln>
            <a:noFill/>
          </a:ln>
        </p:spPr>
      </p:pic>
      <p:sp>
        <p:nvSpPr>
          <p:cNvPr id="267" name="Google Shape;267;g85235d429d_0_39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How Do You Feel? </a:t>
            </a:r>
            <a:endParaRPr>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3117</Words>
  <Application>Microsoft Office PowerPoint</Application>
  <PresentationFormat>On-screen Show (4:3)</PresentationFormat>
  <Paragraphs>271</Paragraphs>
  <Slides>28</Slides>
  <Notes>28</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vt:lpstr>
      <vt:lpstr>Verdana</vt:lpstr>
      <vt:lpstr>Office Theme</vt:lpstr>
      <vt:lpstr>Hidden Slide #1</vt:lpstr>
      <vt:lpstr>Hidden Slide #2</vt:lpstr>
      <vt:lpstr>Hidden Slide #3</vt:lpstr>
      <vt:lpstr>Hidden Slide #4</vt:lpstr>
      <vt:lpstr>Hidden Slide #5</vt:lpstr>
      <vt:lpstr>Self-Awareness</vt:lpstr>
      <vt:lpstr>What We Will Know and Do</vt:lpstr>
      <vt:lpstr>Social Emotional Competencies</vt:lpstr>
      <vt:lpstr>How Do You Feel? </vt:lpstr>
      <vt:lpstr>Self-Awareness</vt:lpstr>
      <vt:lpstr>Self Awareness</vt:lpstr>
      <vt:lpstr>Why This Matters</vt:lpstr>
      <vt:lpstr>What Does this Look Like? </vt:lpstr>
      <vt:lpstr>Be a Hummingbird</vt:lpstr>
      <vt:lpstr>Strategies to Promote Self-Awareness Skills</vt:lpstr>
      <vt:lpstr>Emotional Check-ins</vt:lpstr>
      <vt:lpstr>Teaching Students to Believe in Themselves</vt:lpstr>
      <vt:lpstr>Self-Confidence and Affirmations</vt:lpstr>
      <vt:lpstr>Mantra: High School Setting</vt:lpstr>
      <vt:lpstr>Mantra Elementary Setting</vt:lpstr>
      <vt:lpstr>Discussion</vt:lpstr>
      <vt:lpstr>Why Behavior Specific Praise Supports Students</vt:lpstr>
      <vt:lpstr>Why Praise Does not Work for Some</vt:lpstr>
      <vt:lpstr>Alternatives</vt:lpstr>
      <vt:lpstr>Cultural Responsiveness: Value-Based Affirmations</vt:lpstr>
      <vt:lpstr>Practice</vt:lpstr>
      <vt:lpstr>Team Talk: Review the “How”</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1</cp:revision>
  <dcterms:created xsi:type="dcterms:W3CDTF">2017-04-18T16:38:12Z</dcterms:created>
  <dcterms:modified xsi:type="dcterms:W3CDTF">2021-09-09T15:40:50Z</dcterms:modified>
</cp:coreProperties>
</file>