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NEdGKEH8mu6hst4okNA4vTdld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ft.org/sites/default/files/2017_eqwl_survey_web.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ab.com/insights/blogs/district-leadership/improve-teacher-wellbein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ultofpedagogy.com/teacher-self-ca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hools.au.reachout.com/articles/developing-a-self-care-pla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lgaphoenix.com/wp-content/uploads/2015/05/SelfCare-Wheel-Fina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lgaphoenix.com/wp-content/uploads/2015/05/SelfCare-Wheel-Fin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youtu.be/MqariSXiSv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qPtsP7pBobI"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elf-compassion.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mazon.com/Self-Compassion-Deck-50-Mindfulness-Based-Practices/dp/168373038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enpercent.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witchonnow.com/magazine/brene-browns-surprising-findings-on-gratitude-and-jo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pinterest.com/pin/216595063301787978/?autologin=tru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884e0337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8884e033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Module 1 is divided into several sections. Each section can be completed in 30 minutes or less.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198" name="Google Shape;198;g8884e0337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28456b3fa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728456b3fa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700"/>
              </a:spcBef>
              <a:spcAft>
                <a:spcPts val="0"/>
              </a:spcAft>
              <a:buClr>
                <a:schemeClr val="dk1"/>
              </a:buClr>
              <a:buSzPts val="1100"/>
              <a:buFont typeface="Arial"/>
              <a:buNone/>
            </a:pPr>
            <a:r>
              <a:rPr lang="en-US" b="1">
                <a:solidFill>
                  <a:srgbClr val="222222"/>
                </a:solidFill>
                <a:highlight>
                  <a:schemeClr val="lt1"/>
                </a:highlight>
                <a:latin typeface="Verdana"/>
                <a:ea typeface="Verdana"/>
                <a:cs typeface="Verdana"/>
                <a:sym typeface="Verdana"/>
              </a:rPr>
              <a:t>To Know/To Say:</a:t>
            </a:r>
            <a:r>
              <a:rPr lang="en-US">
                <a:solidFill>
                  <a:srgbClr val="333333"/>
                </a:solidFill>
                <a:latin typeface="Verdana"/>
                <a:ea typeface="Verdana"/>
                <a:cs typeface="Verdana"/>
                <a:sym typeface="Verdana"/>
              </a:rPr>
              <a:t>Teachers who experience higher levels of stress are more likely to be burnt out, less effective in teaching and classroom management, less connected to their students, and less satisfied with their work. To protect yourself, it’s important to understand the impact of compassion fatigue, which can lead to burnout or secondary trauma. Developing strategies to take care of yourself is paramount to maintaining well-being.</a:t>
            </a:r>
            <a:endParaRPr>
              <a:solidFill>
                <a:srgbClr val="333333"/>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28456b3fa_0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728456b3fa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rgbClr val="222222"/>
                </a:solidFill>
                <a:highlight>
                  <a:srgbClr val="FFFFFF"/>
                </a:highlight>
                <a:latin typeface="Verdana"/>
                <a:ea typeface="Verdana"/>
                <a:cs typeface="Verdana"/>
                <a:sym typeface="Verdana"/>
              </a:rPr>
              <a:t>To Know: </a:t>
            </a:r>
            <a:r>
              <a:rPr lang="en-US">
                <a:latin typeface="Verdana"/>
                <a:ea typeface="Verdana"/>
                <a:cs typeface="Verdana"/>
                <a:sym typeface="Verdana"/>
              </a:rPr>
              <a:t>In 2017, the American Federation of Teachers conducted an educator quality of work life survey that revealed the majority of teachers experience poor mental health, high levels of stress, and both mental and emotional exhaustion.</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Resources</a:t>
            </a:r>
            <a:r>
              <a:rPr lang="en-US">
                <a:latin typeface="Verdana"/>
                <a:ea typeface="Verdana"/>
                <a:cs typeface="Verdana"/>
                <a:sym typeface="Verdana"/>
              </a:rPr>
              <a:t>:</a:t>
            </a:r>
            <a:r>
              <a:rPr lang="en-US" u="sng">
                <a:solidFill>
                  <a:schemeClr val="hlink"/>
                </a:solidFill>
                <a:latin typeface="Verdana"/>
                <a:ea typeface="Verdana"/>
                <a:cs typeface="Verdana"/>
                <a:sym typeface="Verdana"/>
                <a:hlinkClick r:id="rId3"/>
              </a:rPr>
              <a:t>https://www.aft.org/sites/default/files/2017_eqwl_survey_web.pdf</a:t>
            </a: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u="sng">
                <a:solidFill>
                  <a:schemeClr val="hlink"/>
                </a:solidFill>
                <a:latin typeface="Verdana"/>
                <a:ea typeface="Verdana"/>
                <a:cs typeface="Verdana"/>
                <a:sym typeface="Verdana"/>
                <a:hlinkClick r:id="rId4"/>
              </a:rPr>
              <a:t>https://eab.com/insights/blogs/district-leadership/improve-teacher-wellbeing/</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b="1">
              <a:solidFill>
                <a:srgbClr val="222222"/>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100"/>
              <a:buNone/>
            </a:pPr>
            <a:r>
              <a:rPr lang="en-US" b="1">
                <a:solidFill>
                  <a:srgbClr val="222222"/>
                </a:solidFill>
                <a:highlight>
                  <a:srgbClr val="FFFFFF"/>
                </a:highlight>
                <a:latin typeface="Verdana"/>
                <a:ea typeface="Verdana"/>
                <a:cs typeface="Verdana"/>
                <a:sym typeface="Verdana"/>
              </a:rPr>
              <a:t>To Say</a:t>
            </a:r>
            <a:r>
              <a:rPr lang="en-US">
                <a:solidFill>
                  <a:srgbClr val="222222"/>
                </a:solidFill>
                <a:highlight>
                  <a:srgbClr val="FFFFFF"/>
                </a:highlight>
                <a:latin typeface="Verdana"/>
                <a:ea typeface="Verdana"/>
                <a:cs typeface="Verdana"/>
                <a:sym typeface="Verdana"/>
              </a:rPr>
              <a:t>: If teachers are stressed out and unhappy, they will possibly struggle with providing instruction to students—regardless of whether the teacher has created a lesson that is differentiated, cross-curricular, and standards-aligned. </a:t>
            </a:r>
            <a:endParaRPr>
              <a:solidFill>
                <a:srgbClr val="222222"/>
              </a:solidFill>
              <a:highlight>
                <a:srgbClr val="FFFFFF"/>
              </a:highlight>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4c609d19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84c609d19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222222"/>
                </a:solidFill>
                <a:highlight>
                  <a:schemeClr val="lt1"/>
                </a:highlight>
                <a:latin typeface="Verdana"/>
                <a:ea typeface="Verdana"/>
                <a:cs typeface="Verdana"/>
                <a:sym typeface="Verdana"/>
              </a:rPr>
              <a:t>To Know/To Say: </a:t>
            </a:r>
            <a:r>
              <a:rPr lang="en-US">
                <a:latin typeface="Verdana"/>
                <a:ea typeface="Verdana"/>
                <a:cs typeface="Verdana"/>
                <a:sym typeface="Verdana"/>
              </a:rPr>
              <a:t>Jennifer Gonzalez in her podcast, Cult of Pedagogy,interviewed Angela Watson, someone who is  committed to helping educators take care of themselves. In the interview Angela shared a few reasons why teachers struggle with self-care.  Can you relate to any of these reasons? What would you add to the list?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Have staff answer the questions:</a:t>
            </a:r>
            <a:r>
              <a:rPr lang="en-US" b="1">
                <a:solidFill>
                  <a:srgbClr val="222222"/>
                </a:solidFill>
                <a:highlight>
                  <a:schemeClr val="lt1"/>
                </a:highlight>
                <a:latin typeface="Verdana"/>
                <a:ea typeface="Verdana"/>
                <a:cs typeface="Verdana"/>
                <a:sym typeface="Verdana"/>
              </a:rPr>
              <a:t> Can you relate to any of these reasons? What would you add to the list? </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r>
              <a:rPr lang="en-US" u="sng">
                <a:solidFill>
                  <a:schemeClr val="hlink"/>
                </a:solidFill>
                <a:latin typeface="Verdana"/>
                <a:ea typeface="Verdana"/>
                <a:cs typeface="Verdana"/>
                <a:sym typeface="Verdana"/>
                <a:hlinkClick r:id="rId3"/>
              </a:rPr>
              <a:t>https://www.cultofpedagogy.com/teacher-self-care/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71" name="Google Shape;271;g84c609d199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4c609d199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84c609d19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222222"/>
                </a:solidFill>
                <a:highlight>
                  <a:schemeClr val="lt1"/>
                </a:highlight>
                <a:latin typeface="Verdana"/>
                <a:ea typeface="Verdana"/>
                <a:cs typeface="Verdana"/>
                <a:sym typeface="Verdana"/>
              </a:rPr>
              <a:t>To Know/To Say: </a:t>
            </a:r>
            <a:r>
              <a:rPr lang="en-US">
                <a:latin typeface="Verdana"/>
                <a:ea typeface="Verdana"/>
                <a:cs typeface="Verdana"/>
                <a:sym typeface="Verdana"/>
              </a:rPr>
              <a:t>What’s the point of self-care?  Let’s think about it! Increased enjoyment in life, cope with stressful events &amp; sadness, achieve goals and potential, maintain positive connections with others, and to benefit ourselves, our families, and those in our care. It’s important to take care of ourselves so we can be in the best possible place to serve others and to create a life worth living that continuously builds the capacity for freedom and joy. No matter what you may be facing in life or going through right now you deserve to make the time to care for yourself.</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 all do.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78" name="Google Shape;278;g84c609d199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222222"/>
                </a:solidFill>
                <a:highlight>
                  <a:schemeClr val="lt1"/>
                </a:highlight>
                <a:latin typeface="Verdana"/>
                <a:ea typeface="Verdana"/>
                <a:cs typeface="Verdana"/>
                <a:sym typeface="Verdana"/>
              </a:rPr>
              <a:t>To Know/To Say: </a:t>
            </a:r>
            <a:r>
              <a:rPr lang="en-US">
                <a:latin typeface="Verdana"/>
                <a:ea typeface="Verdana"/>
                <a:cs typeface="Verdana"/>
                <a:sym typeface="Verdana"/>
              </a:rPr>
              <a:t>Take a step back from your current situation. Imagine yourself looking into your life and way of work. Some things we can’t change. You may be in a season of life that requires a lot of your energy emotionally and physically. You can develop a self-care plan that is right for you, and we first start with evaluating how we cope. What are we doing to care for ourselves right now.</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Go to </a:t>
            </a:r>
            <a:r>
              <a:rPr lang="en-US" u="sng">
                <a:solidFill>
                  <a:schemeClr val="hlink"/>
                </a:solidFill>
                <a:latin typeface="Verdana"/>
                <a:ea typeface="Verdana"/>
                <a:cs typeface="Verdana"/>
                <a:sym typeface="Verdana"/>
                <a:hlinkClick r:id="rId3"/>
              </a:rPr>
              <a:t>https://schools.au.reachout.com/articles/developing-a-self-care-plan</a:t>
            </a:r>
            <a:r>
              <a:rPr lang="en-US">
                <a:latin typeface="Verdana"/>
                <a:ea typeface="Verdana"/>
                <a:cs typeface="Verdana"/>
                <a:sym typeface="Verdana"/>
              </a:rPr>
              <a:t> and take the self-care assessement. Spend time celebrating the areas you are doing well.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284" name="Google Shape;28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4c609d19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84c609d19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222222"/>
                </a:solidFill>
                <a:highlight>
                  <a:schemeClr val="lt1"/>
                </a:highlight>
                <a:latin typeface="Verdana"/>
                <a:ea typeface="Verdana"/>
                <a:cs typeface="Verdana"/>
                <a:sym typeface="Verdana"/>
              </a:rPr>
              <a:t>To Know/To Say</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solidFill>
                  <a:srgbClr val="000000"/>
                </a:solidFill>
                <a:latin typeface="Verdana"/>
                <a:ea typeface="Verdana"/>
                <a:cs typeface="Verdana"/>
                <a:sym typeface="Verdana"/>
              </a:rPr>
              <a:t>Lazarus and Folkman define coping skills as “constantly changing cognitive and behavioral efforts to manage specific external and/or internal demands that are appraised as taxing or exceeding the resources of the person”. Some examples of coping skills are listed. Take a look at some of these positive examples. What coping skills do you use during difficult times? What would you add to the list?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Reference</a:t>
            </a:r>
            <a:r>
              <a:rPr lang="en-US">
                <a:solidFill>
                  <a:srgbClr val="000000"/>
                </a:solidFill>
                <a:latin typeface="Verdana"/>
                <a:ea typeface="Verdana"/>
                <a:cs typeface="Verdana"/>
                <a:sym typeface="Verdana"/>
              </a:rPr>
              <a:t>: Lazarus and Folkman, 1984</a:t>
            </a:r>
            <a:endParaRPr>
              <a:solidFill>
                <a:srgbClr val="000000"/>
              </a:solidFill>
              <a:latin typeface="Verdana"/>
              <a:ea typeface="Verdana"/>
              <a:cs typeface="Verdana"/>
              <a:sym typeface="Verdana"/>
            </a:endParaRPr>
          </a:p>
        </p:txBody>
      </p:sp>
      <p:sp>
        <p:nvSpPr>
          <p:cNvPr id="291" name="Google Shape;291;g84c609d199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74b1ed3fd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Using the self care wheel, we can identify our self-care needs which includes physical, psychological, emotional, spiritual, personal, and professional.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Handout: </a:t>
            </a:r>
            <a:r>
              <a:rPr lang="en-US" sz="1100" u="sng">
                <a:solidFill>
                  <a:schemeClr val="hlink"/>
                </a:solidFill>
                <a:latin typeface="Arial"/>
                <a:ea typeface="Arial"/>
                <a:cs typeface="Arial"/>
                <a:sym typeface="Arial"/>
                <a:hlinkClick r:id="rId3"/>
              </a:rPr>
              <a:t>http://www.olgaphoenix.com/wp-content/uploads/2015/05/SelfCare-Wheel-Final.pdf</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http://www.olgaphoenix.com/wp-content/uploads/2015/05/SelfCare-Wheel-Final.pdf</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98" name="Google Shape;298;g774b1ed3fd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74b1ed3fd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Step 3: After we celebrate areas you are doing well, look at barriers and areas for improvement. Reflect on what is working and what is not working. Examine the barriers to maintaining your self-care. Replace negative coping strategies with positive. Maybe you start with reducing the negative and trying a positive strategy to see if it makes a difference. Think about your “why”. I enjoy my profession because_______. I want to take care of myself because___________.</a:t>
            </a:r>
            <a:endParaRPr>
              <a:latin typeface="Verdana"/>
              <a:ea typeface="Verdana"/>
              <a:cs typeface="Verdana"/>
              <a:sym typeface="Verdana"/>
            </a:endParaRPr>
          </a:p>
        </p:txBody>
      </p:sp>
      <p:sp>
        <p:nvSpPr>
          <p:cNvPr id="304" name="Google Shape;304;g774b1ed3fd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28456b3fa_0_5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728456b3fa_0_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Step 4: Create your personal self-care plan. We would encourage you to pause the learning module to create your plan!  Take the time to pause and reflect. Creating your plan will help you get started ! This template can be found in your resources. Consider using the feedback from the online assessment to create or revise your self-care plan. Putting your self care plan in writing helps to keep us accountable. Feel free to share your plan with someone who knows how special you are.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 </a:t>
            </a:r>
            <a:r>
              <a:rPr lang="en-US" sz="1100" u="sng">
                <a:solidFill>
                  <a:schemeClr val="hlink"/>
                </a:solidFill>
                <a:latin typeface="Arial"/>
                <a:ea typeface="Arial"/>
                <a:cs typeface="Arial"/>
                <a:sym typeface="Arial"/>
                <a:hlinkClick r:id="rId3"/>
              </a:rPr>
              <a:t>http://www.olgaphoenix.com/wp-content/uploads/2015/05/SelfCare-Wheel-Final.pdf</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http://www.olgaphoenix.com/wp-content/uploads/2015/05/SelfCare-Wheel-Final.pdf</a:t>
            </a:r>
            <a:endParaRPr>
              <a:latin typeface="Verdana"/>
              <a:ea typeface="Verdana"/>
              <a:cs typeface="Verdana"/>
              <a:sym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4c609d19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84c609d19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Self-care happens when you make the time for your plan. Look at your calendar and notice what you deliberately schedule. How can you make the time for your the items on your plan?</a:t>
            </a:r>
            <a:endParaRPr>
              <a:latin typeface="Verdana"/>
              <a:ea typeface="Verdana"/>
              <a:cs typeface="Verdana"/>
              <a:sym typeface="Verdana"/>
            </a:endParaRPr>
          </a:p>
        </p:txBody>
      </p:sp>
      <p:sp>
        <p:nvSpPr>
          <p:cNvPr id="318" name="Google Shape;318;g84c609d199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84e0337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8884e0337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05" name="Google Shape;205;g8884e03371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a2ed44e4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8a2ed44e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Self-care is an individual choice. Offering a variety of choices provides the opportunity to select what works for the person reviewing this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You will now be taken through resources and self-care strategies. If you are in leadership, remember to promote choice. As you go through the module select what works for you. Throughout the module you will see a combination of collective self-care and individual self-care strategies. Let’s get started!</a:t>
            </a:r>
            <a:endParaRPr>
              <a:latin typeface="Verdana"/>
              <a:ea typeface="Verdana"/>
              <a:cs typeface="Verdana"/>
              <a:sym typeface="Verdana"/>
            </a:endParaRPr>
          </a:p>
        </p:txBody>
      </p:sp>
      <p:sp>
        <p:nvSpPr>
          <p:cNvPr id="326" name="Google Shape;326;g8a2ed44e4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c387ce2f2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8c387ce2f2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333" name="Google Shape;333;g8c387ce2f2_0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74b1ed3fd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774b1ed3fd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Now that we understand the importance of self-care, let’s take the time to discuss a few strategies. Remember self-care is personal. Every self-care plan will be different. What are some of the strategies you have used?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Have participants talk to each other using the self-care wheel, or do a gallery walk around the room in each category of the self-care wheel and have individuals add their items to the category. </a:t>
            </a:r>
            <a:endParaRPr>
              <a:latin typeface="Verdana"/>
              <a:ea typeface="Verdana"/>
              <a:cs typeface="Verdana"/>
              <a:sym typeface="Verdana"/>
            </a:endParaRPr>
          </a:p>
        </p:txBody>
      </p:sp>
      <p:sp>
        <p:nvSpPr>
          <p:cNvPr id="339" name="Google Shape;339;g774b1ed3fd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6111e956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86111e956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Many of the strategies we will share with you today will be for individuals to consider for their self-care plan. We also know that communities benefit from collective self-care. When we have meaningful school rituals and practices that we share together, we can create a positive school culture for the staff. Consider how you can share some of the strategies in community, too. Here are some examples on collective self-care.  A link is provided on proactive circles. It’s a classroom example that can also be used with adults with a few changes. This can also serve as a model for teachers to potentially take back to the classroom to support students.</a:t>
            </a:r>
            <a:endParaRPr>
              <a:latin typeface="Verdana"/>
              <a:ea typeface="Verdana"/>
              <a:cs typeface="Verdana"/>
              <a:sym typeface="Verdana"/>
            </a:endParaRPr>
          </a:p>
        </p:txBody>
      </p:sp>
      <p:sp>
        <p:nvSpPr>
          <p:cNvPr id="347" name="Google Shape;347;g86111e9569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6111e9569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86111e9569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a:t>
            </a:r>
            <a:r>
              <a:rPr lang="en-US" b="1">
                <a:latin typeface="Verdana"/>
                <a:ea typeface="Verdana"/>
                <a:cs typeface="Verdana"/>
                <a:sym typeface="Verdana"/>
              </a:rPr>
              <a:t>To Say</a:t>
            </a:r>
            <a:r>
              <a:rPr lang="en-US">
                <a:latin typeface="Verdana"/>
                <a:ea typeface="Verdana"/>
                <a:cs typeface="Verdana"/>
                <a:sym typeface="Verdana"/>
              </a:rPr>
              <a:t>: Administrators need to create and maintain a school climate and culture that is physically, mentally, and emotionally safe for all staff, students and families. Self-Care Bingo is a great activity to support collective self care and individual self care.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355" name="Google Shape;355;g86111e9569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32385fc6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832385fc6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Beginning the day or activity acknowledging our feelings helps us to move forward and put the “now” in perspective.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When we name our feelings and practice mindfulness, we potentially provide a way to examine our thoughts and actions. It’s okay to take breaks and say no. As educators we often work beyond the call of duty because we are helpers. Instead of “I have to”, could you consider “not now”, or “I can do this later when I’m feeling better”? How are you feeling can be used as a self-reflection or in community with your staff. Start a meeting off with this activity so there is space to process and re-connect to the present.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You can also use different tools using any online format with your staff, families, and students. </a:t>
            </a:r>
            <a:endParaRPr>
              <a:latin typeface="Verdana"/>
              <a:ea typeface="Verdana"/>
              <a:cs typeface="Verdana"/>
              <a:sym typeface="Verdana"/>
            </a:endParaRPr>
          </a:p>
        </p:txBody>
      </p:sp>
      <p:sp>
        <p:nvSpPr>
          <p:cNvPr id="362" name="Google Shape;362;g832385fc6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4c609d199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84c609d199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There are many breathing meditations available. This one, B.A.R., combines breathing along with acknowledging your feelings, and responding. So often we leave out the last two steps which can be critical when we are in a difficult situation. With any of these strategies, we hope you will pause and practice. Taking the time to practice strategies before the event will ensure that you are ready when the event occurs. The strategy becomes automatic.</a:t>
            </a:r>
            <a:endParaRPr>
              <a:latin typeface="Verdana"/>
              <a:ea typeface="Verdana"/>
              <a:cs typeface="Verdana"/>
              <a:sym typeface="Verdana"/>
            </a:endParaRPr>
          </a:p>
        </p:txBody>
      </p:sp>
      <p:sp>
        <p:nvSpPr>
          <p:cNvPr id="370" name="Google Shape;370;g84c609d199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4c609d199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84c609d199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video is 2.45 minutes </a:t>
            </a:r>
            <a:r>
              <a:rPr lang="en-US">
                <a:solidFill>
                  <a:schemeClr val="hlink"/>
                </a:solidFill>
                <a:uFill>
                  <a:noFill/>
                </a:uFill>
                <a:latin typeface="Verdana"/>
                <a:ea typeface="Verdana"/>
                <a:cs typeface="Verdana"/>
                <a:sym typeface="Verdana"/>
                <a:hlinkClick r:id="rId3"/>
              </a:rPr>
              <a:t>https://youtu.be/MqariSXiSvs</a:t>
            </a:r>
            <a:endParaRPr>
              <a:solidFill>
                <a:schemeClr val="hlink"/>
              </a:solidFill>
              <a:uFill>
                <a:noFill/>
              </a:uFill>
              <a:latin typeface="Verdana"/>
              <a:ea typeface="Verdana"/>
              <a:cs typeface="Verdana"/>
              <a:sym typeface="Verdana"/>
              <a:hlinkClick r:id="rId3"/>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Take 5 is a quick video for you to use as an individual, and we would also like to recommend using the video in professional learning activities or staff meetings. A quick, simple strategy to practice together.</a:t>
            </a:r>
            <a:endParaRPr>
              <a:latin typeface="Verdana"/>
              <a:ea typeface="Verdana"/>
              <a:cs typeface="Verdana"/>
              <a:sym typeface="Verdana"/>
            </a:endParaRPr>
          </a:p>
        </p:txBody>
      </p:sp>
      <p:sp>
        <p:nvSpPr>
          <p:cNvPr id="377" name="Google Shape;377;g84c609d199_0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4c609d199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84c609d199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Cell phones and computers have so many possibilities for us to access our favorite music. We can make a playlist, or a single song that inspires you. Take the time to notice your thoughts, memories and sensations during the song. Remember to incorporate your deep breathing with mindful music.</a:t>
            </a:r>
            <a:endParaRPr>
              <a:latin typeface="Verdana"/>
              <a:ea typeface="Verdana"/>
              <a:cs typeface="Verdana"/>
              <a:sym typeface="Verdana"/>
            </a:endParaRPr>
          </a:p>
        </p:txBody>
      </p:sp>
      <p:sp>
        <p:nvSpPr>
          <p:cNvPr id="384" name="Google Shape;384;g84c609d199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4c609d199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84c609d199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030303"/>
                </a:solidFill>
                <a:highlight>
                  <a:srgbClr val="FFFFFF"/>
                </a:highlight>
                <a:latin typeface="Verdana"/>
                <a:ea typeface="Verdana"/>
                <a:cs typeface="Verdana"/>
                <a:sym typeface="Verdana"/>
              </a:rPr>
              <a:t>To Know: </a:t>
            </a:r>
            <a:r>
              <a:rPr lang="en-US">
                <a:solidFill>
                  <a:srgbClr val="030303"/>
                </a:solidFill>
                <a:highlight>
                  <a:srgbClr val="FFFFFF"/>
                </a:highlight>
                <a:latin typeface="Verdana"/>
                <a:ea typeface="Verdana"/>
                <a:cs typeface="Verdana"/>
                <a:sym typeface="Verdana"/>
              </a:rPr>
              <a:t>This video is under 2 minutes. </a:t>
            </a:r>
            <a:r>
              <a:rPr lang="en-US">
                <a:solidFill>
                  <a:srgbClr val="000000"/>
                </a:solidFill>
                <a:uFill>
                  <a:noFill/>
                </a:u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https://youtu.be/qPtsP7pBo</a:t>
            </a:r>
            <a:endParaRPr>
              <a:solidFill>
                <a:srgbClr val="030303"/>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30303"/>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30303"/>
                </a:solidFill>
                <a:highlight>
                  <a:srgbClr val="FFFFFF"/>
                </a:highlight>
                <a:latin typeface="Verdana"/>
                <a:ea typeface="Verdana"/>
                <a:cs typeface="Verdana"/>
                <a:sym typeface="Verdana"/>
              </a:rPr>
              <a:t>To Say</a:t>
            </a:r>
            <a:r>
              <a:rPr lang="en-US">
                <a:solidFill>
                  <a:srgbClr val="030303"/>
                </a:solidFill>
                <a:highlight>
                  <a:srgbClr val="FFFFFF"/>
                </a:highlight>
                <a:latin typeface="Verdana"/>
                <a:ea typeface="Verdana"/>
                <a:cs typeface="Verdana"/>
                <a:sym typeface="Verdana"/>
              </a:rPr>
              <a:t>: Sometimes teachers need a minute to take a breath and refocus. A tap-in, tap-out strategy allows them to call in support so they can step out of their room. This video explains how to do tap in, tap out by Fall-Hamilton Elementary School, in Nashville, Tennessee. </a:t>
            </a:r>
            <a:endParaRPr/>
          </a:p>
        </p:txBody>
      </p:sp>
      <p:sp>
        <p:nvSpPr>
          <p:cNvPr id="391" name="Google Shape;391;g84c609d199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884e0337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8884e0337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2" name="Google Shape;212;g8884e03371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4c609d199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84c609d199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Kristin Neff is a pioneer in the work of self-compassion. Self-care, in a way, starts with self-compassion--a place of self-worth.  A practice of self-forgiveness and being kind to ourselves verses self critical supports a sense of personal wellbeing and the space to make mistakes. Mistakes can be opportunities. Self-compassion includes the knowledge that everyone suffers in some way. We all have our battles we face every day. How can we support each other and find commonality and validation. We are not alone. Lastly, self-compassion includes mindfulness. We acknowledge the struggle in the context of self-kindness and common humanity along with purposeful actions, like, writing a letter to yourself of self-compassion. What would you say to a friend who is struggling? Write the same letter to yourself.</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r>
              <a:rPr lang="en-US" b="1" u="sng">
                <a:solidFill>
                  <a:schemeClr val="hlink"/>
                </a:solidFill>
                <a:latin typeface="Verdana"/>
                <a:ea typeface="Verdana"/>
                <a:cs typeface="Verdana"/>
                <a:sym typeface="Verdana"/>
                <a:hlinkClick r:id="rId3"/>
              </a:rPr>
              <a:t>https://self-compassion.org/</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398" name="Google Shape;398;g84c609d199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4c609d199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84c609d199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If this is an area you struggle in, invest in you! Here is a self-compassion deck that offers 50 mindfulness-based practices. This deck was created by</a:t>
            </a:r>
            <a:r>
              <a:rPr lang="en-US">
                <a:solidFill>
                  <a:srgbClr val="111111"/>
                </a:solidFill>
                <a:highlight>
                  <a:srgbClr val="FFFFFF"/>
                </a:highlight>
                <a:latin typeface="Verdana"/>
                <a:ea typeface="Verdana"/>
                <a:cs typeface="Verdana"/>
                <a:sym typeface="Verdana"/>
              </a:rPr>
              <a:t> Christopher Willard,  Mitch Abblett  and Tim Desmond.</a:t>
            </a:r>
            <a:endParaRPr>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111111"/>
                </a:solidFill>
                <a:highlight>
                  <a:srgbClr val="FFFFFF"/>
                </a:highlight>
                <a:latin typeface="Verdana"/>
                <a:ea typeface="Verdana"/>
                <a:cs typeface="Verdana"/>
                <a:sym typeface="Verdana"/>
              </a:rPr>
              <a:t>Reference/Resource</a:t>
            </a:r>
            <a:r>
              <a:rPr lang="en-US">
                <a:solidFill>
                  <a:srgbClr val="111111"/>
                </a:solidFill>
                <a:highlight>
                  <a:srgbClr val="FFFFFF"/>
                </a:highlight>
                <a:latin typeface="Verdana"/>
                <a:ea typeface="Verdana"/>
                <a:cs typeface="Verdana"/>
                <a:sym typeface="Verdana"/>
              </a:rPr>
              <a:t>: </a:t>
            </a:r>
            <a:r>
              <a:rPr lang="en-US" sz="1100" u="sng">
                <a:solidFill>
                  <a:schemeClr val="hlink"/>
                </a:solidFill>
                <a:latin typeface="Arial"/>
                <a:ea typeface="Arial"/>
                <a:cs typeface="Arial"/>
                <a:sym typeface="Arial"/>
                <a:hlinkClick r:id="rId3"/>
              </a:rPr>
              <a:t>https://www.amazon.com/Self-Compassion-Deck-50-Mindfulness-Based-Practices/dp/1683730380</a:t>
            </a:r>
            <a:endParaRPr>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05" name="Google Shape;405;g84c609d199_0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4c609d199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84c609d199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There are many apps out there that support mindfulness. Here is one example.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Resource:</a:t>
            </a:r>
            <a:r>
              <a:rPr lang="en-US">
                <a:latin typeface="Verdana"/>
                <a:ea typeface="Verdana"/>
                <a:cs typeface="Verdana"/>
                <a:sym typeface="Verdana"/>
              </a:rPr>
              <a:t> </a:t>
            </a:r>
            <a:r>
              <a:rPr lang="en-US" u="sng">
                <a:solidFill>
                  <a:schemeClr val="hlink"/>
                </a:solidFill>
                <a:latin typeface="Verdana"/>
                <a:ea typeface="Verdana"/>
                <a:cs typeface="Verdana"/>
                <a:sym typeface="Verdana"/>
                <a:hlinkClick r:id="rId3"/>
              </a:rPr>
              <a:t>https://www.tenpercent.com/</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13" name="Google Shape;413;g84c609d199_0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84c609d199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84c609d199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000000"/>
                </a:solidFill>
                <a:highlight>
                  <a:srgbClr val="FFFFFF"/>
                </a:highlight>
                <a:latin typeface="Verdana"/>
                <a:ea typeface="Verdana"/>
                <a:cs typeface="Verdana"/>
                <a:sym typeface="Verdana"/>
              </a:rPr>
              <a:t>To Know</a:t>
            </a:r>
            <a:r>
              <a:rPr lang="en-US">
                <a:solidFill>
                  <a:srgbClr val="000000"/>
                </a:solidFill>
                <a:highlight>
                  <a:srgbClr val="FFFFFF"/>
                </a:highlight>
                <a:latin typeface="Verdana"/>
                <a:ea typeface="Verdana"/>
                <a:cs typeface="Verdana"/>
                <a:sym typeface="Verdana"/>
              </a:rPr>
              <a:t>: </a:t>
            </a:r>
            <a:r>
              <a:rPr lang="en-US">
                <a:solidFill>
                  <a:srgbClr val="000000"/>
                </a:solidFill>
                <a:latin typeface="Verdana"/>
                <a:ea typeface="Verdana"/>
                <a:cs typeface="Verdana"/>
                <a:sym typeface="Verdana"/>
              </a:rPr>
              <a:t>One of the findings that emerged from the research of Brene Brown is that the people who described themselves as joyful all had one thing in common: </a:t>
            </a:r>
            <a:r>
              <a:rPr lang="en-US" b="1">
                <a:solidFill>
                  <a:srgbClr val="000000"/>
                </a:solidFill>
                <a:latin typeface="Verdana"/>
                <a:ea typeface="Verdana"/>
                <a:cs typeface="Verdana"/>
                <a:sym typeface="Verdana"/>
              </a:rPr>
              <a:t>an active gratitude practice</a:t>
            </a:r>
            <a:r>
              <a:rPr lang="en-US">
                <a:solidFill>
                  <a:srgbClr val="000000"/>
                </a:solidFill>
                <a:latin typeface="Verdana"/>
                <a:ea typeface="Verdana"/>
                <a:cs typeface="Verdana"/>
                <a:sym typeface="Verdana"/>
              </a:rPr>
              <a:t>.</a:t>
            </a:r>
            <a:endParaRPr>
              <a:solidFill>
                <a:srgbClr val="000000"/>
              </a:solidFill>
              <a:latin typeface="Verdana"/>
              <a:ea typeface="Verdana"/>
              <a:cs typeface="Verdana"/>
              <a:sym typeface="Verdana"/>
            </a:endParaRPr>
          </a:p>
          <a:p>
            <a:pPr marL="0" lvl="0" indent="0" algn="l" rtl="0">
              <a:lnSpc>
                <a:spcPct val="100000"/>
              </a:lnSpc>
              <a:spcBef>
                <a:spcPts val="2300"/>
              </a:spcBef>
              <a:spcAft>
                <a:spcPts val="0"/>
              </a:spcAft>
              <a:buClr>
                <a:schemeClr val="dk1"/>
              </a:buClr>
              <a:buSzPts val="1100"/>
              <a:buFont typeface="Arial"/>
              <a:buNone/>
            </a:pPr>
            <a:r>
              <a:rPr lang="en-US" b="1">
                <a:solidFill>
                  <a:srgbClr val="000000"/>
                </a:solidFill>
                <a:latin typeface="Verdana"/>
                <a:ea typeface="Verdana"/>
                <a:cs typeface="Verdana"/>
                <a:sym typeface="Verdana"/>
              </a:rPr>
              <a:t>To Say</a:t>
            </a:r>
            <a:r>
              <a:rPr lang="en-US">
                <a:solidFill>
                  <a:srgbClr val="000000"/>
                </a:solidFill>
                <a:latin typeface="Verdana"/>
                <a:ea typeface="Verdana"/>
                <a:cs typeface="Verdana"/>
                <a:sym typeface="Verdana"/>
              </a:rPr>
              <a:t>: T</a:t>
            </a:r>
            <a:r>
              <a:rPr lang="en-US">
                <a:latin typeface="Verdana"/>
                <a:ea typeface="Verdana"/>
                <a:cs typeface="Verdana"/>
                <a:sym typeface="Verdana"/>
              </a:rPr>
              <a:t>he relationship between joy and gratitude actually surprised Brown. While she expected to find that joyful people were grateful for what they had in their lives, the data indicated that it’s in fact gratitude that comes first. In the words of Brother David Steindl-Rast: It is not happiness that makes us grateful, but gratefulness that makes us happy. Brown emphasizes that maintaining an ‘attitude of gratitude’ is insufficient to cultivate joy unless it translates to a behavior. The wholehearted folk whom she interviewed all had a tangible practice of gratitude, whether that was journaling, meditation, or saying grace.</a:t>
            </a:r>
            <a:endParaRPr>
              <a:latin typeface="Verdana"/>
              <a:ea typeface="Verdana"/>
              <a:cs typeface="Verdana"/>
              <a:sym typeface="Verdana"/>
            </a:endParaRPr>
          </a:p>
          <a:p>
            <a:pPr marL="0" lvl="0" indent="0" algn="l" rtl="0">
              <a:lnSpc>
                <a:spcPct val="140000"/>
              </a:lnSpc>
              <a:spcBef>
                <a:spcPts val="2300"/>
              </a:spcBef>
              <a:spcAft>
                <a:spcPts val="0"/>
              </a:spcAft>
              <a:buClr>
                <a:schemeClr val="dk1"/>
              </a:buClr>
              <a:buSzPts val="1100"/>
              <a:buFont typeface="Arial"/>
              <a:buNone/>
            </a:pPr>
            <a:r>
              <a:rPr lang="en-US" b="1">
                <a:solidFill>
                  <a:srgbClr val="000000"/>
                </a:solidFill>
                <a:highlight>
                  <a:srgbClr val="FFFFFF"/>
                </a:highlight>
                <a:latin typeface="Verdana"/>
                <a:ea typeface="Verdana"/>
                <a:cs typeface="Verdana"/>
                <a:sym typeface="Verdana"/>
              </a:rPr>
              <a:t>Reference:</a:t>
            </a:r>
            <a:r>
              <a:rPr lang="en-US">
                <a:solidFill>
                  <a:srgbClr val="000000"/>
                </a:solidFill>
                <a:highlight>
                  <a:srgbClr val="FFFFFF"/>
                </a:highlight>
                <a:latin typeface="Verdana"/>
                <a:ea typeface="Verdana"/>
                <a:cs typeface="Verdana"/>
                <a:sym typeface="Verdana"/>
              </a:rPr>
              <a:t> </a:t>
            </a:r>
            <a:r>
              <a:rPr lang="en-US" u="sng">
                <a:solidFill>
                  <a:srgbClr val="000000"/>
                </a:solidFill>
                <a:highlight>
                  <a:srgbClr val="FFFFFF"/>
                </a:highlight>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https://switchonnow.com/magazine/brene-browns-surprising-findings-on-gratitude-and-joy/</a:t>
            </a:r>
            <a:endParaRPr>
              <a:solidFill>
                <a:srgbClr val="000000"/>
              </a:solidFill>
              <a:highlight>
                <a:srgbClr val="FFFFFF"/>
              </a:highlight>
              <a:latin typeface="Verdana"/>
              <a:ea typeface="Verdana"/>
              <a:cs typeface="Verdana"/>
              <a:sym typeface="Verdana"/>
            </a:endParaRPr>
          </a:p>
          <a:p>
            <a:pPr marL="0" lvl="0" indent="0" algn="l" rtl="0">
              <a:lnSpc>
                <a:spcPct val="140000"/>
              </a:lnSpc>
              <a:spcBef>
                <a:spcPts val="2300"/>
              </a:spcBef>
              <a:spcAft>
                <a:spcPts val="0"/>
              </a:spcAft>
              <a:buClr>
                <a:schemeClr val="dk1"/>
              </a:buClr>
              <a:buSzPts val="1100"/>
              <a:buFont typeface="Arial"/>
              <a:buNone/>
            </a:pP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2300"/>
              </a:spcBef>
              <a:spcAft>
                <a:spcPts val="0"/>
              </a:spcAft>
              <a:buSzPts val="1400"/>
              <a:buNone/>
            </a:pPr>
            <a:endParaRPr>
              <a:latin typeface="Verdana"/>
              <a:ea typeface="Verdana"/>
              <a:cs typeface="Verdana"/>
              <a:sym typeface="Verdana"/>
            </a:endParaRPr>
          </a:p>
        </p:txBody>
      </p:sp>
      <p:sp>
        <p:nvSpPr>
          <p:cNvPr id="421" name="Google Shape;421;g84c609d199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4c609d199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84c609d199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Here are some ideas to practice gratitude! How can you develop a self-care plan that incorporates gratitude? How can you build gratitude practices into your collective self-care as a school? Some teachers have created a space or board for staff to share “shout outs”. Students have created opportunities for other students to write thank you notes to teachers. This is usually done by a club, or group of students, who organize the materials and time, for example, during lunch.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 Surprising Way to Reduce Stress”, Elizabeth Bernstein </a:t>
            </a:r>
            <a:endParaRPr>
              <a:latin typeface="Verdana"/>
              <a:ea typeface="Verdana"/>
              <a:cs typeface="Verdana"/>
              <a:sym typeface="Verdana"/>
            </a:endParaRPr>
          </a:p>
        </p:txBody>
      </p:sp>
      <p:sp>
        <p:nvSpPr>
          <p:cNvPr id="428" name="Google Shape;428;g84c609d199_0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4c609d199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84c609d199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Self-care can be intrinsic practices, too. Over the last decade, our educational system and the world around us have faced many changes. Some of the changes are positive, and others have been collective trauma experiences in which we have had to adjust significantly.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We all face stress and change differently. You may find that it creates a sense of urgency, and you are overworking. For others, stress can paralyze decision making. When you find yourself in analysis paralysis, recognize it, and normalize it. It’s okay. Here are some tips to consider.  Recognition and seeking support are key.  Thinking of collective self-care--How could leadership send the message of support during high stress times, and a process to gain that support when needed? Do you have an open-door policy, or times during the day you schedule for teachers?  Consider department meetings. How can we include time to seek support while also getting our tasks accomplished?</a:t>
            </a:r>
            <a:endParaRPr>
              <a:latin typeface="Verdana"/>
              <a:ea typeface="Verdana"/>
              <a:cs typeface="Verdana"/>
              <a:sym typeface="Verdana"/>
            </a:endParaRPr>
          </a:p>
        </p:txBody>
      </p:sp>
      <p:sp>
        <p:nvSpPr>
          <p:cNvPr id="435" name="Google Shape;435;g84c609d199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84c609d199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84c609d199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In Daniel Pink’s book, </a:t>
            </a:r>
            <a:r>
              <a:rPr lang="en-US" i="1">
                <a:latin typeface="Verdana"/>
                <a:ea typeface="Verdana"/>
                <a:cs typeface="Verdana"/>
                <a:sym typeface="Verdana"/>
              </a:rPr>
              <a:t>When: The Scientific Secrets of Perfect Timing, </a:t>
            </a:r>
            <a:r>
              <a:rPr lang="en-US">
                <a:latin typeface="Verdana"/>
                <a:ea typeface="Verdana"/>
                <a:cs typeface="Verdana"/>
                <a:sym typeface="Verdana"/>
              </a:rPr>
              <a:t>he writes</a:t>
            </a:r>
            <a:r>
              <a:rPr lang="en-US" i="1">
                <a:latin typeface="Verdana"/>
                <a:ea typeface="Verdana"/>
                <a:cs typeface="Verdana"/>
                <a:sym typeface="Verdana"/>
              </a:rPr>
              <a:t> a</a:t>
            </a:r>
            <a:r>
              <a:rPr lang="en-US">
                <a:latin typeface="Verdana"/>
                <a:ea typeface="Verdana"/>
                <a:cs typeface="Verdana"/>
                <a:sym typeface="Verdana"/>
              </a:rPr>
              <a:t>bout the research behind laughter. Here are some ideas to get the laughter going! How can you include humor and laughter into staff events? Can you open with a quick humorous cartoon? A funny question to respond to using polling apps? Maybe a “joke of the day” that highlights the struggles of educators.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Picture source: </a:t>
            </a:r>
            <a:r>
              <a:rPr lang="en-US" sz="1100" u="sng">
                <a:solidFill>
                  <a:schemeClr val="hlink"/>
                </a:solidFill>
                <a:latin typeface="Verdana"/>
                <a:ea typeface="Verdana"/>
                <a:cs typeface="Verdana"/>
                <a:sym typeface="Verdana"/>
                <a:hlinkClick r:id="rId3"/>
              </a:rPr>
              <a:t>https://www.pinterest.com/pin/216595063301787978/?autologin=true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43" name="Google Shape;443;g84c609d199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4c609d199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84c609d199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Continuing with Daniel Pink. Here are some researched based strategies for the workplace. He suggests to create your “quick time-out checklist” and practice them daily. Micro breaks would be a replenishing break that does not need to be lengthy or complex. For 20-20-20 every 20 minutes, look at something 20 feet away, for 20 seconds. Make sure you hydrate often to help your brain and energy. When you are sitting for long periods of time move your body.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r>
              <a:rPr lang="en-US">
                <a:latin typeface="Verdana"/>
                <a:ea typeface="Verdana"/>
                <a:cs typeface="Verdana"/>
                <a:sym typeface="Verdana"/>
              </a:rPr>
              <a:t>Daniel Pink</a:t>
            </a:r>
            <a:endParaRPr>
              <a:latin typeface="Verdana"/>
              <a:ea typeface="Verdana"/>
              <a:cs typeface="Verdana"/>
              <a:sym typeface="Verdana"/>
            </a:endParaRPr>
          </a:p>
        </p:txBody>
      </p:sp>
      <p:sp>
        <p:nvSpPr>
          <p:cNvPr id="452" name="Google Shape;452;g84c609d199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28456b3fa_0_7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728456b3fa_0_7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Know/To Say:</a:t>
            </a:r>
            <a:r>
              <a:rPr lang="en-US">
                <a:latin typeface="Verdana"/>
                <a:ea typeface="Verdana"/>
                <a:cs typeface="Verdana"/>
                <a:sym typeface="Verdana"/>
              </a:rPr>
              <a:t> How about a self-care kit? Many educators are creating a self-care kit with items that bring them comfort. What would be in your self-care kit?</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Do:</a:t>
            </a:r>
            <a:r>
              <a:rPr lang="en-US">
                <a:latin typeface="Verdana"/>
                <a:ea typeface="Verdana"/>
                <a:cs typeface="Verdana"/>
                <a:sym typeface="Verdana"/>
              </a:rPr>
              <a:t> Have participants talk about what they would put in their self-care kit. </a:t>
            </a:r>
            <a:endParaRPr>
              <a:latin typeface="Verdana"/>
              <a:ea typeface="Verdana"/>
              <a:cs typeface="Verdana"/>
              <a:sym typeface="Verdan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8c387ce2f2_0_4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8c387ce2f2_0_4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466" name="Google Shape;466;g8c387ce2f2_0_4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884e03371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8884e0337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9" name="Google Shape;219;g8884e03371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774b1ed3fd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774b1ed3fd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g774b1ed3fd_0_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86111e9569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86111e956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86111e9569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8c387ce2f2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8c387ce2f2_1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g8c387ce2f2_1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884e03371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8884e03371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6" name="Google Shape;226;g8884e03371_0_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Welcome to a practical session on self-care for adults and building resilience. Focusing on resilience and self care provides an understanding of what enables teachers to persist in the face of challenges.</a:t>
            </a:r>
            <a:endParaRPr>
              <a:latin typeface="Verdana"/>
              <a:ea typeface="Verdana"/>
              <a:cs typeface="Verdana"/>
              <a:sym typeface="Verdana"/>
            </a:endParaRPr>
          </a:p>
        </p:txBody>
      </p:sp>
      <p:sp>
        <p:nvSpPr>
          <p:cNvPr id="232" name="Google Shape;23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74b1ed3f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774b1ed3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During this module we hope you will begin to understand the importance of self-care for educators.We also hope to demonstrate some self-care practices to help build resilience. </a:t>
            </a:r>
            <a:endParaRPr>
              <a:latin typeface="Verdana"/>
              <a:ea typeface="Verdana"/>
              <a:cs typeface="Verdana"/>
              <a:sym typeface="Verdana"/>
            </a:endParaRPr>
          </a:p>
        </p:txBody>
      </p:sp>
      <p:sp>
        <p:nvSpPr>
          <p:cNvPr id="238" name="Google Shape;238;g774b1ed3f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28456b3f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728456b3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Verdana"/>
                <a:ea typeface="Verdana"/>
                <a:cs typeface="Verdana"/>
                <a:sym typeface="Verdana"/>
              </a:rPr>
              <a:t>To Know/To Say</a:t>
            </a:r>
            <a:r>
              <a:rPr lang="en-US">
                <a:latin typeface="Verdana"/>
                <a:ea typeface="Verdana"/>
                <a:cs typeface="Verdana"/>
                <a:sym typeface="Verdana"/>
              </a:rPr>
              <a:t>: Self-care in relationship to trauma work is an essential practice when working with schools and systems.  Staff need more than the technical skills to succeed. Think of supporting staff as promoting well-being that helps during difficult situations.  Brunetti, 2006, discovered that resilient teachers tend to maintain job satisfaction and commitment to their profession.  Self-care is a priority and necessity, not a luxury, in the work that we do.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4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                                                    </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                                                                              </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a:latin typeface="Verdana"/>
                <a:ea typeface="Verdana"/>
                <a:cs typeface="Verdana"/>
                <a:sym typeface="Verdana"/>
              </a:rPr>
              <a:t>                          </a:t>
            </a:r>
            <a:r>
              <a:rPr lang="en-US"/>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28456b42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728456b4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Let’s start with a good working definition of self-care. Self-care is any action that you use to improve your health and well-being. According to the National Institute of Mental Illness there are six elements to self care. They include physical, psychological, emotional,  spiritual, social , and professional.  Later in this session, we will encourage you to develop a self-care plan that includes these important elements. </a:t>
            </a:r>
            <a:endParaRPr>
              <a:latin typeface="Verdana"/>
              <a:ea typeface="Verdana"/>
              <a:cs typeface="Verdana"/>
              <a:sym typeface="Verdana"/>
            </a:endParaRPr>
          </a:p>
        </p:txBody>
      </p:sp>
      <p:sp>
        <p:nvSpPr>
          <p:cNvPr id="252" name="Google Shape;252;g728456b42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9" name="Google Shape;8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3" name="Google Shape;93;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4" name="Google Shape;94;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8" name="Google Shape;9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2" name="Google Shape;102;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03" name="Google Shape;103;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7" name="Google Shape;10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1" name="Google Shape;111;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12" name="Google Shape;112;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3" name="Google Shape;123;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5"/>
        <p:cNvGrpSpPr/>
        <p:nvPr/>
      </p:nvGrpSpPr>
      <p:grpSpPr>
        <a:xfrm>
          <a:off x="0" y="0"/>
          <a:ext cx="0" cy="0"/>
          <a:chOff x="0" y="0"/>
          <a:chExt cx="0" cy="0"/>
        </a:xfrm>
      </p:grpSpPr>
      <p:sp>
        <p:nvSpPr>
          <p:cNvPr id="126" name="Google Shape;12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30"/>
        <p:cNvGrpSpPr/>
        <p:nvPr/>
      </p:nvGrpSpPr>
      <p:grpSpPr>
        <a:xfrm>
          <a:off x="0" y="0"/>
          <a:ext cx="0" cy="0"/>
          <a:chOff x="0" y="0"/>
          <a:chExt cx="0" cy="0"/>
        </a:xfrm>
      </p:grpSpPr>
      <p:sp>
        <p:nvSpPr>
          <p:cNvPr id="131" name="Google Shape;1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7" name="Google Shape;137;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8" name="Google Shape;13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2" name="Google Shape;142;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46" name="Google Shape;1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0" name="Google Shape;150;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51" name="Google Shape;151;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2"/>
        <p:cNvGrpSpPr/>
        <p:nvPr/>
      </p:nvGrpSpPr>
      <p:grpSpPr>
        <a:xfrm>
          <a:off x="0" y="0"/>
          <a:ext cx="0" cy="0"/>
          <a:chOff x="0" y="0"/>
          <a:chExt cx="0" cy="0"/>
        </a:xfrm>
      </p:grpSpPr>
      <p:pic>
        <p:nvPicPr>
          <p:cNvPr id="153" name="Google Shape;153;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54" name="Google Shape;154;p3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3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 name="Google Shape;2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9" name="Google Shape;29;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30" name="Google Shape;30;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3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7"/>
        <p:cNvGrpSpPr/>
        <p:nvPr/>
      </p:nvGrpSpPr>
      <p:grpSpPr>
        <a:xfrm>
          <a:off x="0" y="0"/>
          <a:ext cx="0" cy="0"/>
          <a:chOff x="0" y="0"/>
          <a:chExt cx="0" cy="0"/>
        </a:xfrm>
      </p:grpSpPr>
      <p:pic>
        <p:nvPicPr>
          <p:cNvPr id="38" name="Google Shape;38;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9" name="Google Shape;39;p3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1" name="Google Shape;4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pic>
        <p:nvPicPr>
          <p:cNvPr id="46" name="Google Shape;46;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47" name="Google Shape;47;p1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9" name="Google Shape;4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0" name="Google Shape;60;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68" name="Google Shape;68;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76" name="Google Shape;76;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 name="Google Shape;80;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1" name="Google Shape;8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85" name="Google Shape;85;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olgaphoenix.com/wp-content/uploads/2015/05/SelfCare-Wheel-Final.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utopia.org/practice/stw-glenview-practice-dialogue-circles-video"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MqariSXiSv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qPtsP7pBobI"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apps.apple.com/us/developer/10-happier-inc/id89461355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witchonnow.com/magazine/brene-browns-surprising-findings-on-gratitude-and-joy/"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interest.com/pin/216595063301787978/?autologin=true"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amazon.com/Mitch-Abblett/e/B00E1TUCNQ/ref=dp_byline_cont_book_2" TargetMode="External"/><Relationship Id="rId3" Type="http://schemas.openxmlformats.org/officeDocument/2006/relationships/hyperlink" Target="http://www.olgaphoenix.com" TargetMode="External"/><Relationship Id="rId7" Type="http://schemas.openxmlformats.org/officeDocument/2006/relationships/hyperlink" Target="https://www.amazon.com/s/ref=dp_byline_sr_book_1?ie=UTF8&amp;field-author=Christopher+Willard&amp;text=Christopher+Willard&amp;sort=relevancerank&amp;search-alias=book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aft.org/news/survey-shows-need-national-focus-workplace-stress" TargetMode="External"/><Relationship Id="rId5" Type="http://schemas.openxmlformats.org/officeDocument/2006/relationships/hyperlink" Target="https://www.youtube.com/watch?v=MqariSXiSvs" TargetMode="External"/><Relationship Id="rId4" Type="http://schemas.openxmlformats.org/officeDocument/2006/relationships/hyperlink" Target="https://www.nami.org/Home" TargetMode="External"/><Relationship Id="rId9" Type="http://schemas.openxmlformats.org/officeDocument/2006/relationships/hyperlink" Target="https://www.amazon.com/Tim-Desmond/e/B00V2H0AUU/ref=dp_byline_cont_book_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ompassionresiliencetoolkit.org/" TargetMode="External"/><Relationship Id="rId7" Type="http://schemas.openxmlformats.org/officeDocument/2006/relationships/hyperlink" Target="https://www.edutopia.org/practice/stw-glenview-practice-dialogue-circles-video"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edutopia.org/" TargetMode="External"/><Relationship Id="rId5" Type="http://schemas.openxmlformats.org/officeDocument/2006/relationships/hyperlink" Target="https://www.cultofpedagogy.com/teacher-self-care/" TargetMode="External"/><Relationship Id="rId4" Type="http://schemas.openxmlformats.org/officeDocument/2006/relationships/hyperlink" Target="https://www.winona.edu/resilience/toolkit.as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ft.org/sites/default/files/2017_eqwl_survey_web.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eab.com/insights/blogs/district-leadership/improve-teacher-wellbe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g8884e03371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teams, divisions, and family/community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01" name="Google Shape;201;g8884e03371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728456b3fa_0_192"/>
          <p:cNvSpPr txBox="1">
            <a:spLocks noGrp="1"/>
          </p:cNvSpPr>
          <p:nvPr>
            <p:ph type="title"/>
          </p:nvPr>
        </p:nvSpPr>
        <p:spPr>
          <a:xfrm>
            <a:off x="457200" y="274638"/>
            <a:ext cx="8229600" cy="1143000"/>
          </a:xfrm>
          <a:prstGeom prst="rect">
            <a:avLst/>
          </a:prstGeom>
          <a:solidFill>
            <a:srgbClr val="A9DCF2">
              <a:alpha val="67058"/>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a:solidFill>
                  <a:srgbClr val="000000"/>
                </a:solidFill>
                <a:latin typeface="Verdana"/>
                <a:ea typeface="Verdana"/>
                <a:cs typeface="Verdana"/>
                <a:sym typeface="Verdana"/>
              </a:rPr>
              <a:t>THE WHY: Global View</a:t>
            </a:r>
            <a:endParaRPr>
              <a:solidFill>
                <a:srgbClr val="000000"/>
              </a:solidFill>
              <a:latin typeface="Verdana"/>
              <a:ea typeface="Verdana"/>
              <a:cs typeface="Verdana"/>
              <a:sym typeface="Verdana"/>
            </a:endParaRPr>
          </a:p>
        </p:txBody>
      </p:sp>
      <p:sp>
        <p:nvSpPr>
          <p:cNvPr id="261" name="Google Shape;261;g728456b3fa_0_192"/>
          <p:cNvSpPr txBox="1">
            <a:spLocks noGrp="1"/>
          </p:cNvSpPr>
          <p:nvPr>
            <p:ph type="body" idx="4294967295"/>
          </p:nvPr>
        </p:nvSpPr>
        <p:spPr>
          <a:xfrm>
            <a:off x="457200" y="1417639"/>
            <a:ext cx="8229600" cy="51399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rgbClr val="000000"/>
              </a:buClr>
              <a:buSzPts val="2600"/>
              <a:buFont typeface="Verdana"/>
              <a:buChar char="•"/>
            </a:pPr>
            <a:r>
              <a:rPr lang="en-US" sz="2600">
                <a:solidFill>
                  <a:srgbClr val="000000"/>
                </a:solidFill>
                <a:latin typeface="Verdana"/>
                <a:ea typeface="Verdana"/>
                <a:cs typeface="Verdana"/>
                <a:sym typeface="Verdana"/>
              </a:rPr>
              <a:t>Today’s educators are working directly, and over extended periods of time with students and families who deal with significant hardships.</a:t>
            </a:r>
            <a:endParaRPr sz="2600">
              <a:solidFill>
                <a:srgbClr val="000000"/>
              </a:solidFill>
              <a:latin typeface="Verdana"/>
              <a:ea typeface="Verdana"/>
              <a:cs typeface="Verdana"/>
              <a:sym typeface="Verdana"/>
            </a:endParaRPr>
          </a:p>
          <a:p>
            <a:pPr marL="457200" lvl="0" indent="-393700" algn="l" rtl="0">
              <a:lnSpc>
                <a:spcPct val="100000"/>
              </a:lnSpc>
              <a:spcBef>
                <a:spcPts val="0"/>
              </a:spcBef>
              <a:spcAft>
                <a:spcPts val="0"/>
              </a:spcAft>
              <a:buClr>
                <a:srgbClr val="000000"/>
              </a:buClr>
              <a:buSzPts val="2600"/>
              <a:buFont typeface="Verdana"/>
              <a:buChar char="•"/>
            </a:pPr>
            <a:r>
              <a:rPr lang="en-US" sz="2600">
                <a:solidFill>
                  <a:srgbClr val="000000"/>
                </a:solidFill>
                <a:latin typeface="Verdana"/>
                <a:ea typeface="Verdana"/>
                <a:cs typeface="Verdana"/>
                <a:sym typeface="Verdana"/>
              </a:rPr>
              <a:t>Educators are prone to developing compassion fatigue, which can lead to burnout or secondary trauma. </a:t>
            </a:r>
            <a:endParaRPr sz="2600">
              <a:solidFill>
                <a:srgbClr val="000000"/>
              </a:solidFill>
              <a:latin typeface="Verdana"/>
              <a:ea typeface="Verdana"/>
              <a:cs typeface="Verdana"/>
              <a:sym typeface="Verdana"/>
            </a:endParaRPr>
          </a:p>
          <a:p>
            <a:pPr marL="457200" lvl="0" indent="-393700" algn="l" rtl="0">
              <a:lnSpc>
                <a:spcPct val="100000"/>
              </a:lnSpc>
              <a:spcBef>
                <a:spcPts val="0"/>
              </a:spcBef>
              <a:spcAft>
                <a:spcPts val="0"/>
              </a:spcAft>
              <a:buClr>
                <a:srgbClr val="000000"/>
              </a:buClr>
              <a:buSzPts val="2600"/>
              <a:buFont typeface="Verdana"/>
              <a:buChar char="•"/>
            </a:pPr>
            <a:r>
              <a:rPr lang="en-US" sz="2600">
                <a:solidFill>
                  <a:srgbClr val="000000"/>
                </a:solidFill>
                <a:latin typeface="Verdana"/>
                <a:ea typeface="Verdana"/>
                <a:cs typeface="Verdana"/>
                <a:sym typeface="Verdana"/>
              </a:rPr>
              <a:t>To protect yourself, it’s important to understand its impact, recognize its symptoms, and develop strategies to take care of yourself.</a:t>
            </a:r>
            <a:endParaRPr sz="2600">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2400"/>
              <a:buNone/>
            </a:pPr>
            <a:endParaRPr sz="2400" b="1" i="1">
              <a:solidFill>
                <a:srgbClr val="000000"/>
              </a:solidFill>
              <a:latin typeface="Verdana"/>
              <a:ea typeface="Verdana"/>
              <a:cs typeface="Verdana"/>
              <a:sym typeface="Verdana"/>
            </a:endParaRPr>
          </a:p>
          <a:p>
            <a:pPr marL="457200" lvl="0" indent="0" algn="l" rtl="0">
              <a:lnSpc>
                <a:spcPct val="100000"/>
              </a:lnSpc>
              <a:spcBef>
                <a:spcPts val="0"/>
              </a:spcBef>
              <a:spcAft>
                <a:spcPts val="0"/>
              </a:spcAft>
              <a:buClr>
                <a:schemeClr val="dk1"/>
              </a:buClr>
              <a:buSzPts val="2600"/>
              <a:buNone/>
            </a:pPr>
            <a:endParaRPr sz="2600">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3200"/>
              <a:buNone/>
            </a:pPr>
            <a:endParaRPr sz="2400" b="1" i="1">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32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3200"/>
              <a:buNone/>
            </a:pPr>
            <a:endParaRPr sz="1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728456b3fa_0_383"/>
          <p:cNvSpPr txBox="1">
            <a:spLocks noGrp="1"/>
          </p:cNvSpPr>
          <p:nvPr>
            <p:ph type="title"/>
          </p:nvPr>
        </p:nvSpPr>
        <p:spPr>
          <a:xfrm>
            <a:off x="457200" y="274638"/>
            <a:ext cx="8229600" cy="1143000"/>
          </a:xfrm>
          <a:prstGeom prst="rect">
            <a:avLst/>
          </a:prstGeom>
          <a:solidFill>
            <a:srgbClr val="A9DCF2">
              <a:alpha val="67058"/>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THE WHY: Impact in the classroom</a:t>
            </a:r>
            <a:endParaRPr>
              <a:solidFill>
                <a:srgbClr val="000000"/>
              </a:solidFill>
              <a:latin typeface="Verdana"/>
              <a:ea typeface="Verdana"/>
              <a:cs typeface="Verdana"/>
              <a:sym typeface="Verdana"/>
            </a:endParaRPr>
          </a:p>
        </p:txBody>
      </p:sp>
      <p:sp>
        <p:nvSpPr>
          <p:cNvPr id="267" name="Google Shape;267;g728456b3fa_0_383"/>
          <p:cNvSpPr txBox="1">
            <a:spLocks noGrp="1"/>
          </p:cNvSpPr>
          <p:nvPr>
            <p:ph type="body" idx="4294967295"/>
          </p:nvPr>
        </p:nvSpPr>
        <p:spPr>
          <a:xfrm>
            <a:off x="548640" y="1580606"/>
            <a:ext cx="7680900" cy="4591500"/>
          </a:xfrm>
          <a:prstGeom prst="rect">
            <a:avLst/>
          </a:prstGeom>
          <a:noFill/>
          <a:ln>
            <a:noFill/>
          </a:ln>
        </p:spPr>
        <p:txBody>
          <a:bodyPr spcFirstLastPara="1" wrap="square" lIns="91425" tIns="91425" rIns="91425" bIns="91425" anchor="t" anchorCtr="0">
            <a:noAutofit/>
          </a:bodyPr>
          <a:lstStyle/>
          <a:p>
            <a:pPr marL="457200" lvl="0" indent="-431800" algn="l" rtl="0">
              <a:lnSpc>
                <a:spcPct val="100000"/>
              </a:lnSpc>
              <a:spcBef>
                <a:spcPts val="64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78% of teachers express overwhelming levels of stress in a survey. </a:t>
            </a:r>
            <a:endParaRPr sz="1400">
              <a:solidFill>
                <a:srgbClr val="000000"/>
              </a:solidFill>
              <a:latin typeface="Arial"/>
              <a:ea typeface="Arial"/>
              <a:cs typeface="Arial"/>
              <a:sym typeface="Arial"/>
            </a:endParaRPr>
          </a:p>
          <a:p>
            <a:pPr marL="457200" lvl="0" indent="-431800" algn="l" rtl="0">
              <a:lnSpc>
                <a:spcPct val="100000"/>
              </a:lnSpc>
              <a:spcBef>
                <a:spcPts val="64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Impacts relationships and connection</a:t>
            </a:r>
            <a:endParaRPr>
              <a:solidFill>
                <a:srgbClr val="000000"/>
              </a:solidFill>
              <a:latin typeface="Verdana"/>
              <a:ea typeface="Verdana"/>
              <a:cs typeface="Verdana"/>
              <a:sym typeface="Verdana"/>
            </a:endParaRPr>
          </a:p>
          <a:p>
            <a:pPr marL="457200" lvl="0" indent="-431800" algn="l" rtl="0">
              <a:lnSpc>
                <a:spcPct val="100000"/>
              </a:lnSpc>
              <a:spcBef>
                <a:spcPts val="0"/>
              </a:spcBef>
              <a:spcAft>
                <a:spcPts val="0"/>
              </a:spcAft>
              <a:buClr>
                <a:srgbClr val="000000"/>
              </a:buClr>
              <a:buSzPts val="3200"/>
              <a:buFont typeface="Verdana"/>
              <a:buChar char="•"/>
            </a:pPr>
            <a:r>
              <a:rPr lang="en-US">
                <a:solidFill>
                  <a:srgbClr val="000000"/>
                </a:solidFill>
              </a:rPr>
              <a:t>Impacts c</a:t>
            </a:r>
            <a:r>
              <a:rPr lang="en-US">
                <a:solidFill>
                  <a:srgbClr val="000000"/>
                </a:solidFill>
                <a:latin typeface="Verdana"/>
                <a:ea typeface="Verdana"/>
                <a:cs typeface="Verdana"/>
                <a:sym typeface="Verdana"/>
              </a:rPr>
              <a:t>lassroom </a:t>
            </a:r>
            <a:r>
              <a:rPr lang="en-US">
                <a:solidFill>
                  <a:srgbClr val="000000"/>
                </a:solidFill>
              </a:rPr>
              <a:t>i</a:t>
            </a:r>
            <a:r>
              <a:rPr lang="en-US">
                <a:solidFill>
                  <a:srgbClr val="000000"/>
                </a:solidFill>
                <a:latin typeface="Verdana"/>
                <a:ea typeface="Verdana"/>
                <a:cs typeface="Verdana"/>
                <a:sym typeface="Verdana"/>
              </a:rPr>
              <a:t>nstruction and student achievement</a:t>
            </a:r>
            <a:endParaRPr>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g84c609d199_0_1"/>
          <p:cNvSpPr txBox="1"/>
          <p:nvPr/>
        </p:nvSpPr>
        <p:spPr>
          <a:xfrm>
            <a:off x="905450" y="1783500"/>
            <a:ext cx="6750600" cy="3480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We think busy is normal</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We put self-care off--”I will start taking better care of myself when…“</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It’s hard to say no to things we care about</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Can you relate to any of these reasons? What would you add to the list?</a:t>
            </a:r>
            <a:endParaRPr sz="2400" b="0" i="0" u="none" strike="noStrike" cap="none">
              <a:solidFill>
                <a:srgbClr val="000000"/>
              </a:solidFill>
              <a:latin typeface="Verdana"/>
              <a:ea typeface="Verdana"/>
              <a:cs typeface="Verdana"/>
              <a:sym typeface="Verdana"/>
            </a:endParaRPr>
          </a:p>
        </p:txBody>
      </p:sp>
      <p:sp>
        <p:nvSpPr>
          <p:cNvPr id="273" name="Google Shape;273;g84c609d199_0_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Why do teachers struggle with self-care?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g84c609d199_0_28"/>
          <p:cNvSpPr txBox="1"/>
          <p:nvPr/>
        </p:nvSpPr>
        <p:spPr>
          <a:xfrm>
            <a:off x="798025" y="1646600"/>
            <a:ext cx="7129500" cy="4431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●Increased enjoyment in life</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●Cope with stressful events &amp; sadness</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●Achieve goals and potential</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●Maintain positive connections with others</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●To benefit ourselves, our families, and those in our care</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4000"/>
              <a:buFont typeface="Arial"/>
              <a:buNone/>
            </a:pPr>
            <a:r>
              <a:rPr lang="en-US" sz="4000" b="0" i="1" u="none" strike="noStrike" cap="none">
                <a:solidFill>
                  <a:srgbClr val="FFFFFF"/>
                </a:solidFill>
                <a:latin typeface="Arial"/>
                <a:ea typeface="Arial"/>
                <a:cs typeface="Arial"/>
                <a:sym typeface="Arial"/>
              </a:rPr>
              <a:t>*</a:t>
            </a:r>
            <a:r>
              <a:rPr lang="en-US" sz="2400" b="0" i="1" u="none" strike="noStrike" cap="none">
                <a:solidFill>
                  <a:srgbClr val="FFFFFF"/>
                </a:solidFill>
                <a:latin typeface="Arial"/>
                <a:ea typeface="Arial"/>
                <a:cs typeface="Arial"/>
                <a:sym typeface="Arial"/>
              </a:rPr>
              <a:t>We will be better equipped to support the mental health &amp; wellbeing of each child in our service</a:t>
            </a:r>
            <a:endParaRPr sz="2400" b="0" i="1" u="none" strike="noStrike" cap="none">
              <a:solidFill>
                <a:srgbClr val="FFFFFF"/>
              </a:solidFill>
              <a:latin typeface="Arial"/>
              <a:ea typeface="Arial"/>
              <a:cs typeface="Arial"/>
              <a:sym typeface="Arial"/>
            </a:endParaRPr>
          </a:p>
        </p:txBody>
      </p:sp>
      <p:sp>
        <p:nvSpPr>
          <p:cNvPr id="280" name="Google Shape;280;g84c609d199_0_2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What’s the point of self-care?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
          <p:cNvSpPr txBox="1">
            <a:spLocks noGrp="1"/>
          </p:cNvSpPr>
          <p:nvPr>
            <p:ph type="body" idx="1"/>
          </p:nvPr>
        </p:nvSpPr>
        <p:spPr>
          <a:xfrm>
            <a:off x="457200" y="1600199"/>
            <a:ext cx="8229600" cy="4576800"/>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0"/>
              </a:spcBef>
              <a:spcAft>
                <a:spcPts val="0"/>
              </a:spcAft>
              <a:buClr>
                <a:schemeClr val="dk1"/>
              </a:buClr>
              <a:buSzPts val="3200"/>
              <a:buNone/>
            </a:pPr>
            <a:r>
              <a:rPr lang="en-US" sz="2400" i="1">
                <a:highlight>
                  <a:srgbClr val="FFFFFF"/>
                </a:highlight>
              </a:rPr>
              <a:t>“You are not a machine. You can’t just program yourself to perform at optimal levels 24 hours a day. You have to have rest in there, and it doesn’t necessarily mean this hour-long nap in the afternoon. It could just be turning off the lights in your classroom for a few minutes after dismissal.” Angela Watson</a:t>
            </a:r>
            <a:endParaRPr sz="2400" i="1"/>
          </a:p>
        </p:txBody>
      </p:sp>
      <p:sp>
        <p:nvSpPr>
          <p:cNvPr id="287" name="Google Shape;287;p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ct val="116959"/>
              <a:buFont typeface="Verdana"/>
              <a:buNone/>
            </a:pPr>
            <a:endParaRPr sz="3800">
              <a:solidFill>
                <a:srgbClr val="000000"/>
              </a:solidFill>
            </a:endParaRPr>
          </a:p>
          <a:p>
            <a:pPr marL="0" lvl="0" indent="0" algn="ctr" rtl="0">
              <a:lnSpc>
                <a:spcPct val="100000"/>
              </a:lnSpc>
              <a:spcBef>
                <a:spcPts val="0"/>
              </a:spcBef>
              <a:spcAft>
                <a:spcPts val="0"/>
              </a:spcAft>
              <a:buClr>
                <a:srgbClr val="105775"/>
              </a:buClr>
              <a:buSzPct val="116959"/>
              <a:buFont typeface="Verdana"/>
              <a:buNone/>
            </a:pPr>
            <a:r>
              <a:rPr lang="en-US" sz="3800">
                <a:solidFill>
                  <a:srgbClr val="000000"/>
                </a:solidFill>
              </a:rPr>
              <a:t>Building a Self-Care Plan</a:t>
            </a:r>
            <a:endParaRPr sz="3800">
              <a:solidFill>
                <a:srgbClr val="000000"/>
              </a:solidFill>
            </a:endParaRPr>
          </a:p>
          <a:p>
            <a:pPr marL="342900" lvl="0" indent="-139700" algn="ctr" rtl="0">
              <a:lnSpc>
                <a:spcPct val="100000"/>
              </a:lnSpc>
              <a:spcBef>
                <a:spcPts val="0"/>
              </a:spcBef>
              <a:spcAft>
                <a:spcPts val="0"/>
              </a:spcAft>
              <a:buClr>
                <a:schemeClr val="dk1"/>
              </a:buClr>
              <a:buSzPct val="118518"/>
              <a:buFont typeface="Arial"/>
              <a:buNone/>
            </a:pPr>
            <a:r>
              <a:rPr lang="en-US" sz="3000">
                <a:solidFill>
                  <a:schemeClr val="dk1"/>
                </a:solidFill>
              </a:rPr>
              <a:t>Step 1: Evaluate your coping skills</a:t>
            </a:r>
            <a:endParaRPr sz="3000">
              <a:solidFill>
                <a:schemeClr val="dk1"/>
              </a:solidFill>
            </a:endParaRPr>
          </a:p>
          <a:p>
            <a:pPr marL="0" lvl="0" indent="0" algn="ctr" rtl="0">
              <a:lnSpc>
                <a:spcPct val="100000"/>
              </a:lnSpc>
              <a:spcBef>
                <a:spcPts val="0"/>
              </a:spcBef>
              <a:spcAft>
                <a:spcPts val="0"/>
              </a:spcAft>
              <a:buClr>
                <a:srgbClr val="105775"/>
              </a:buClr>
              <a:buSzPct val="116959"/>
              <a:buFont typeface="Verdana"/>
              <a:buNone/>
            </a:pPr>
            <a:endParaRPr sz="3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g84c609d199_0_12"/>
          <p:cNvSpPr txBox="1"/>
          <p:nvPr/>
        </p:nvSpPr>
        <p:spPr>
          <a:xfrm>
            <a:off x="5143800" y="1817449"/>
            <a:ext cx="3700500" cy="4333485"/>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Examples: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Seeking support</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Humor</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Problem solving</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Physical activity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Setting goals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Expressing emotions through writing, painting, music</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293" name="Google Shape;293;g84c609d199_0_12"/>
          <p:cNvSpPr txBox="1">
            <a:spLocks noGrp="1"/>
          </p:cNvSpPr>
          <p:nvPr>
            <p:ph type="body" idx="1"/>
          </p:nvPr>
        </p:nvSpPr>
        <p:spPr>
          <a:xfrm>
            <a:off x="228600" y="1651125"/>
            <a:ext cx="4915200" cy="4817400"/>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1100"/>
              <a:buFont typeface="Arial"/>
              <a:buNone/>
            </a:pPr>
            <a:r>
              <a:rPr lang="en-US" sz="2400" i="1">
                <a:solidFill>
                  <a:srgbClr val="2A2A2A"/>
                </a:solidFill>
                <a:highlight>
                  <a:srgbClr val="FFFFFF"/>
                </a:highlight>
              </a:rPr>
              <a:t>Constantly changing cognitive and behavioral efforts to manage specific external and/or internal demands that are appraised as taxing or exceeding the resources of the person. </a:t>
            </a:r>
            <a:r>
              <a:rPr lang="en-US" sz="2100" i="1">
                <a:solidFill>
                  <a:srgbClr val="2A2A2A"/>
                </a:solidFill>
                <a:highlight>
                  <a:srgbClr val="FFFFFF"/>
                </a:highlight>
              </a:rPr>
              <a:t>(</a:t>
            </a:r>
            <a:r>
              <a:rPr lang="en-US" sz="2100">
                <a:solidFill>
                  <a:srgbClr val="2A2A2A"/>
                </a:solidFill>
                <a:highlight>
                  <a:srgbClr val="FFFFFF"/>
                </a:highlight>
              </a:rPr>
              <a:t>Lazarus and Folkman, 1984)</a:t>
            </a:r>
            <a:endParaRPr sz="2100" i="1">
              <a:solidFill>
                <a:srgbClr val="2A2A2A"/>
              </a:solidFill>
              <a:highlight>
                <a:srgbClr val="FFFFFF"/>
              </a:highlight>
            </a:endParaRPr>
          </a:p>
          <a:p>
            <a:pPr marL="0" lvl="0" indent="0" algn="l" rtl="0">
              <a:lnSpc>
                <a:spcPct val="100000"/>
              </a:lnSpc>
              <a:spcBef>
                <a:spcPts val="1200"/>
              </a:spcBef>
              <a:spcAft>
                <a:spcPts val="0"/>
              </a:spcAft>
              <a:buSzPts val="1800"/>
              <a:buNone/>
            </a:pPr>
            <a:endParaRPr/>
          </a:p>
        </p:txBody>
      </p:sp>
      <p:sp>
        <p:nvSpPr>
          <p:cNvPr id="294" name="Google Shape;294;g84c609d199_0_1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are coping skills?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g774b1ed3fd_0_192" descr="The Self-Care Wheel is a representation of the various of aspects of self care, which are psychological, emotional, spiritual, personal, professional, and physical self care. The wheel is intended to be used to assess and plan self care, not for identifying personal preferences. To be fully healthy, all aspects need to be nurtured." title="Self-Care Wheel"/>
          <p:cNvPicPr preferRelativeResize="0"/>
          <p:nvPr/>
        </p:nvPicPr>
        <p:blipFill rotWithShape="1">
          <a:blip r:embed="rId3">
            <a:alphaModFix/>
          </a:blip>
          <a:srcRect l="6749" t="12623" r="5599" b="17747"/>
          <a:stretch/>
        </p:blipFill>
        <p:spPr>
          <a:xfrm>
            <a:off x="2316850" y="1664775"/>
            <a:ext cx="4325800" cy="4112424"/>
          </a:xfrm>
          <a:prstGeom prst="rect">
            <a:avLst/>
          </a:prstGeom>
          <a:noFill/>
          <a:ln>
            <a:noFill/>
          </a:ln>
        </p:spPr>
      </p:pic>
      <p:sp>
        <p:nvSpPr>
          <p:cNvPr id="300" name="Google Shape;300;g774b1ed3fd_0_192"/>
          <p:cNvSpPr txBox="1">
            <a:spLocks noGrp="1"/>
          </p:cNvSpPr>
          <p:nvPr>
            <p:ph type="title"/>
          </p:nvPr>
        </p:nvSpPr>
        <p:spPr>
          <a:xfrm>
            <a:off x="228600" y="228600"/>
            <a:ext cx="8686800" cy="12756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105775"/>
              </a:buClr>
              <a:buSzPts val="4000"/>
              <a:buFont typeface="Verdana"/>
              <a:buNone/>
            </a:pPr>
            <a:r>
              <a:rPr lang="en-US" sz="3800">
                <a:solidFill>
                  <a:srgbClr val="000000"/>
                </a:solidFill>
              </a:rPr>
              <a:t>Step 2: Identify your self care needs</a:t>
            </a:r>
            <a:endParaRPr sz="3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774b1ed3fd_0_199"/>
          <p:cNvSpPr txBox="1">
            <a:spLocks noGrp="1"/>
          </p:cNvSpPr>
          <p:nvPr>
            <p:ph type="body" idx="1"/>
          </p:nvPr>
        </p:nvSpPr>
        <p:spPr>
          <a:xfrm>
            <a:off x="457200" y="1600199"/>
            <a:ext cx="8229600" cy="45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a:p>
            <a:pPr marL="457200" lvl="0" indent="-342900" algn="l" rtl="0">
              <a:lnSpc>
                <a:spcPct val="100000"/>
              </a:lnSpc>
              <a:spcBef>
                <a:spcPts val="0"/>
              </a:spcBef>
              <a:spcAft>
                <a:spcPts val="0"/>
              </a:spcAft>
              <a:buSzPts val="1800"/>
              <a:buChar char="•"/>
            </a:pPr>
            <a:r>
              <a:rPr lang="en-US"/>
              <a:t>Reflect - What's working? What’s not working?</a:t>
            </a:r>
            <a:endParaRPr/>
          </a:p>
          <a:p>
            <a:pPr marL="457200" lvl="0" indent="-342900" algn="l" rtl="0">
              <a:lnSpc>
                <a:spcPct val="100000"/>
              </a:lnSpc>
              <a:spcBef>
                <a:spcPts val="0"/>
              </a:spcBef>
              <a:spcAft>
                <a:spcPts val="0"/>
              </a:spcAft>
              <a:buSzPts val="1800"/>
              <a:buChar char="•"/>
            </a:pPr>
            <a:r>
              <a:rPr lang="en-US"/>
              <a:t>Examine - Are there barriers to maintaining your self-care?</a:t>
            </a:r>
            <a:endParaRPr/>
          </a:p>
          <a:p>
            <a:pPr marL="457200" lvl="0" indent="-342900" algn="l" rtl="0">
              <a:lnSpc>
                <a:spcPct val="100000"/>
              </a:lnSpc>
              <a:spcBef>
                <a:spcPts val="0"/>
              </a:spcBef>
              <a:spcAft>
                <a:spcPts val="0"/>
              </a:spcAft>
              <a:buSzPts val="1800"/>
              <a:buChar char="•"/>
            </a:pPr>
            <a:r>
              <a:rPr lang="en-US"/>
              <a:t>Replace - Work on reducing, and then eliminating, negative coping strategies</a:t>
            </a:r>
            <a:endParaRPr/>
          </a:p>
        </p:txBody>
      </p:sp>
      <p:sp>
        <p:nvSpPr>
          <p:cNvPr id="307" name="Google Shape;307;g774b1ed3fd_0_19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endParaRPr sz="340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sz="3400">
                <a:solidFill>
                  <a:srgbClr val="000000"/>
                </a:solidFill>
              </a:rPr>
              <a:t>Step 3: Look at barriers and areas for </a:t>
            </a:r>
            <a:endParaRPr sz="340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sz="3400">
                <a:solidFill>
                  <a:srgbClr val="000000"/>
                </a:solidFill>
              </a:rPr>
              <a:t>improvement </a:t>
            </a:r>
            <a:endParaRPr sz="3400">
              <a:solidFill>
                <a:srgbClr val="000000"/>
              </a:solidFill>
            </a:endParaRPr>
          </a:p>
          <a:p>
            <a:pPr marL="0" lvl="0" indent="0" algn="ctr" rtl="0">
              <a:lnSpc>
                <a:spcPct val="100000"/>
              </a:lnSpc>
              <a:spcBef>
                <a:spcPts val="0"/>
              </a:spcBef>
              <a:spcAft>
                <a:spcPts val="0"/>
              </a:spcAft>
              <a:buClr>
                <a:srgbClr val="105775"/>
              </a:buClr>
              <a:buSzPts val="4000"/>
              <a:buFont typeface="Verdana"/>
              <a:buNone/>
            </a:pP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4" name="Google Shape;314;g728456b3fa_0_581"/>
          <p:cNvSpPr txBox="1"/>
          <p:nvPr/>
        </p:nvSpPr>
        <p:spPr>
          <a:xfrm>
            <a:off x="201975" y="5952775"/>
            <a:ext cx="30000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Verdana"/>
                <a:ea typeface="Verdana"/>
                <a:cs typeface="Verdana"/>
                <a:sym typeface="Verdana"/>
              </a:rPr>
              <a:t> </a:t>
            </a:r>
            <a:r>
              <a:rPr lang="en-US" sz="1100" b="0" i="0" u="sng" strike="noStrike" cap="none">
                <a:solidFill>
                  <a:schemeClr val="hlink"/>
                </a:solidFill>
                <a:latin typeface="Arial"/>
                <a:ea typeface="Arial"/>
                <a:cs typeface="Arial"/>
                <a:sym typeface="Arial"/>
                <a:hlinkClick r:id="rId3"/>
              </a:rPr>
              <a:t>http://www.olgaphoenix.com/wp-content/uploads/2015/05/SelfCare-Wheel-Final.pdf</a:t>
            </a:r>
            <a:endParaRPr sz="1200" b="0" i="0" u="none" strike="noStrike" cap="none">
              <a:solidFill>
                <a:schemeClr val="dk1"/>
              </a:solidFill>
              <a:latin typeface="Verdana"/>
              <a:ea typeface="Verdana"/>
              <a:cs typeface="Verdana"/>
              <a:sym typeface="Verdana"/>
            </a:endParaRPr>
          </a:p>
        </p:txBody>
      </p:sp>
      <p:pic>
        <p:nvPicPr>
          <p:cNvPr id="313" name="Google Shape;313;g728456b3fa_0_581" descr="This is a blank template of the self-care wheel. " title="Self-Care Blank Template"/>
          <p:cNvPicPr preferRelativeResize="0"/>
          <p:nvPr/>
        </p:nvPicPr>
        <p:blipFill rotWithShape="1">
          <a:blip r:embed="rId4">
            <a:alphaModFix/>
          </a:blip>
          <a:srcRect l="2993" t="2403" r="4034" b="1857"/>
          <a:stretch/>
        </p:blipFill>
        <p:spPr>
          <a:xfrm>
            <a:off x="2262550" y="1591300"/>
            <a:ext cx="4451200" cy="4878049"/>
          </a:xfrm>
          <a:prstGeom prst="rect">
            <a:avLst/>
          </a:prstGeom>
          <a:noFill/>
          <a:ln>
            <a:noFill/>
          </a:ln>
        </p:spPr>
      </p:pic>
      <p:sp>
        <p:nvSpPr>
          <p:cNvPr id="312" name="Google Shape;312;g728456b3fa_0_581"/>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Step 4: Develop </a:t>
            </a:r>
            <a:r>
              <a:rPr lang="en-US">
                <a:solidFill>
                  <a:srgbClr val="000000"/>
                </a:solidFill>
                <a:latin typeface="Verdana"/>
                <a:ea typeface="Verdana"/>
                <a:cs typeface="Verdana"/>
                <a:sym typeface="Verdana"/>
              </a:rPr>
              <a:t>Self-Care</a:t>
            </a:r>
            <a:r>
              <a:rPr lang="en-US">
                <a:solidFill>
                  <a:srgbClr val="000000"/>
                </a:solidFill>
              </a:rPr>
              <a:t> Plan</a:t>
            </a:r>
            <a:endParaRPr>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2" name="Google Shape;322;g84c609d199_0_21" title="Graphic"/>
          <p:cNvPicPr preferRelativeResize="0"/>
          <p:nvPr/>
        </p:nvPicPr>
        <p:blipFill rotWithShape="1">
          <a:blip r:embed="rId3">
            <a:alphaModFix/>
          </a:blip>
          <a:srcRect/>
          <a:stretch/>
        </p:blipFill>
        <p:spPr>
          <a:xfrm>
            <a:off x="5975175" y="2152100"/>
            <a:ext cx="2761800" cy="2073936"/>
          </a:xfrm>
          <a:prstGeom prst="rect">
            <a:avLst/>
          </a:prstGeom>
          <a:noFill/>
          <a:ln>
            <a:noFill/>
          </a:ln>
        </p:spPr>
      </p:pic>
      <p:sp>
        <p:nvSpPr>
          <p:cNvPr id="320" name="Google Shape;320;g84c609d199_0_21"/>
          <p:cNvSpPr txBox="1">
            <a:spLocks noGrp="1"/>
          </p:cNvSpPr>
          <p:nvPr>
            <p:ph type="body" idx="1"/>
          </p:nvPr>
        </p:nvSpPr>
        <p:spPr>
          <a:xfrm>
            <a:off x="457200" y="1600200"/>
            <a:ext cx="56202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a:t>Self-care just doesn’t happen because we </a:t>
            </a:r>
            <a:r>
              <a:rPr lang="en-US" sz="2400" i="1"/>
              <a:t>wish </a:t>
            </a:r>
            <a:r>
              <a:rPr lang="en-US" sz="2400"/>
              <a:t>to take better care of ourselves. </a:t>
            </a:r>
            <a:endParaRPr sz="2400"/>
          </a:p>
          <a:p>
            <a:pPr marL="0" lvl="0" indent="0" algn="l" rtl="0">
              <a:lnSpc>
                <a:spcPct val="100000"/>
              </a:lnSpc>
              <a:spcBef>
                <a:spcPts val="360"/>
              </a:spcBef>
              <a:spcAft>
                <a:spcPts val="0"/>
              </a:spcAft>
              <a:buSzPts val="1800"/>
              <a:buNone/>
            </a:pPr>
            <a:endParaRPr sz="2400"/>
          </a:p>
          <a:p>
            <a:pPr marL="0" lvl="0" indent="0" algn="l" rtl="0">
              <a:lnSpc>
                <a:spcPct val="100000"/>
              </a:lnSpc>
              <a:spcBef>
                <a:spcPts val="360"/>
              </a:spcBef>
              <a:spcAft>
                <a:spcPts val="0"/>
              </a:spcAft>
              <a:buSzPts val="1800"/>
              <a:buNone/>
            </a:pPr>
            <a:r>
              <a:rPr lang="en-US" sz="2400"/>
              <a:t>Look at your calendar and notice what you’ve </a:t>
            </a:r>
            <a:r>
              <a:rPr lang="en-US" sz="2400" i="1"/>
              <a:t>deliberately</a:t>
            </a:r>
            <a:r>
              <a:rPr lang="en-US" sz="2400"/>
              <a:t> planned. </a:t>
            </a:r>
            <a:endParaRPr sz="2400"/>
          </a:p>
          <a:p>
            <a:pPr marL="0" lvl="0" indent="0" algn="l" rtl="0">
              <a:lnSpc>
                <a:spcPct val="100000"/>
              </a:lnSpc>
              <a:spcBef>
                <a:spcPts val="360"/>
              </a:spcBef>
              <a:spcAft>
                <a:spcPts val="0"/>
              </a:spcAft>
              <a:buSzPts val="1800"/>
              <a:buNone/>
            </a:pPr>
            <a:endParaRPr sz="2400"/>
          </a:p>
          <a:p>
            <a:pPr marL="0" lvl="0" indent="0" algn="l" rtl="0">
              <a:lnSpc>
                <a:spcPct val="100000"/>
              </a:lnSpc>
              <a:spcBef>
                <a:spcPts val="360"/>
              </a:spcBef>
              <a:spcAft>
                <a:spcPts val="0"/>
              </a:spcAft>
              <a:buSzPts val="1800"/>
              <a:buNone/>
            </a:pPr>
            <a:r>
              <a:rPr lang="en-US" sz="2400"/>
              <a:t>How can you </a:t>
            </a:r>
            <a:r>
              <a:rPr lang="en-US" sz="2400" i="1"/>
              <a:t>make</a:t>
            </a:r>
            <a:r>
              <a:rPr lang="en-US" sz="2400"/>
              <a:t> the time for your self-care plan?</a:t>
            </a:r>
            <a:endParaRPr sz="2400"/>
          </a:p>
        </p:txBody>
      </p:sp>
      <p:sp>
        <p:nvSpPr>
          <p:cNvPr id="321" name="Google Shape;321;g84c609d199_0_2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Step 5: Make the Time</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g8884e03371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08" name="Google Shape;208;g8884e03371_0_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9" name="Google Shape;329;g8a2ed44e45_0_0" descr="You always have a choice" title="Graphic"/>
          <p:cNvPicPr preferRelativeResize="0"/>
          <p:nvPr/>
        </p:nvPicPr>
        <p:blipFill rotWithShape="1">
          <a:blip r:embed="rId3">
            <a:alphaModFix/>
          </a:blip>
          <a:srcRect/>
          <a:stretch/>
        </p:blipFill>
        <p:spPr>
          <a:xfrm>
            <a:off x="1113550" y="1963200"/>
            <a:ext cx="7260000" cy="4247100"/>
          </a:xfrm>
          <a:prstGeom prst="rect">
            <a:avLst/>
          </a:prstGeom>
          <a:noFill/>
          <a:ln>
            <a:noFill/>
          </a:ln>
        </p:spPr>
      </p:pic>
      <p:sp>
        <p:nvSpPr>
          <p:cNvPr id="328" name="Google Shape;328;g8a2ed44e45_0_0"/>
          <p:cNvSpPr txBox="1">
            <a:spLocks noGrp="1"/>
          </p:cNvSpPr>
          <p:nvPr>
            <p:ph type="title"/>
          </p:nvPr>
        </p:nvSpPr>
        <p:spPr>
          <a:xfrm>
            <a:off x="228600" y="228600"/>
            <a:ext cx="8686800" cy="14436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Self-Care Toolkit: YOU decide what goes in your toolbox!</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8c387ce2f2_0_217"/>
          <p:cNvSpPr txBox="1">
            <a:spLocks noGrp="1"/>
          </p:cNvSpPr>
          <p:nvPr>
            <p:ph type="ctrTitle"/>
          </p:nvPr>
        </p:nvSpPr>
        <p:spPr>
          <a:xfrm>
            <a:off x="953250" y="3671148"/>
            <a:ext cx="7240500" cy="20685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Promote Self-Care</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3" name="Google Shape;343;g774b1ed3fd_0_204" descr="Turn and Talk" title="Graphic"/>
          <p:cNvPicPr preferRelativeResize="0"/>
          <p:nvPr/>
        </p:nvPicPr>
        <p:blipFill rotWithShape="1">
          <a:blip r:embed="rId3">
            <a:alphaModFix/>
          </a:blip>
          <a:srcRect/>
          <a:stretch/>
        </p:blipFill>
        <p:spPr>
          <a:xfrm>
            <a:off x="3276863" y="3825750"/>
            <a:ext cx="2818875" cy="2111425"/>
          </a:xfrm>
          <a:prstGeom prst="rect">
            <a:avLst/>
          </a:prstGeom>
          <a:noFill/>
          <a:ln>
            <a:noFill/>
          </a:ln>
        </p:spPr>
      </p:pic>
      <p:sp>
        <p:nvSpPr>
          <p:cNvPr id="342" name="Google Shape;342;g774b1ed3fd_0_204"/>
          <p:cNvSpPr txBox="1"/>
          <p:nvPr/>
        </p:nvSpPr>
        <p:spPr>
          <a:xfrm>
            <a:off x="902400" y="2119700"/>
            <a:ext cx="73392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0" i="0" u="none" strike="noStrike" cap="none">
                <a:solidFill>
                  <a:srgbClr val="000000"/>
                </a:solidFill>
                <a:latin typeface="Verdana"/>
                <a:ea typeface="Verdana"/>
                <a:cs typeface="Verdana"/>
                <a:sym typeface="Verdana"/>
              </a:rPr>
              <a:t>What are some self-care strategies you have used? </a:t>
            </a:r>
            <a:endParaRPr sz="4200" b="0" i="0" u="none" strike="noStrike" cap="none">
              <a:solidFill>
                <a:srgbClr val="000000"/>
              </a:solidFill>
              <a:latin typeface="Verdana"/>
              <a:ea typeface="Verdana"/>
              <a:cs typeface="Verdana"/>
              <a:sym typeface="Verdana"/>
            </a:endParaRPr>
          </a:p>
        </p:txBody>
      </p:sp>
      <p:sp>
        <p:nvSpPr>
          <p:cNvPr id="341" name="Google Shape;341;g774b1ed3fd_0_20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Pause and Reflect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g86111e9569_0_10"/>
          <p:cNvSpPr txBox="1"/>
          <p:nvPr/>
        </p:nvSpPr>
        <p:spPr>
          <a:xfrm>
            <a:off x="3771507" y="1480650"/>
            <a:ext cx="5257200" cy="496268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Meaningful school rituals (school chant, celebrations, secret-pals, gratitude boards, self-care bingo)</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After-school exercise classes, like yoga or walking</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Practicing self-care strategies together and sharing tips with each other</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Space to share (begin staff meetings in a </a:t>
            </a:r>
            <a:r>
              <a:rPr lang="en-US" sz="2400" b="0" i="0" u="sng" strike="noStrike" cap="none" dirty="0">
                <a:solidFill>
                  <a:schemeClr val="hlink"/>
                </a:solidFill>
                <a:latin typeface="Verdana"/>
                <a:ea typeface="Verdana"/>
                <a:cs typeface="Verdana"/>
                <a:sym typeface="Verdana"/>
                <a:hlinkClick r:id="rId3"/>
              </a:rPr>
              <a:t>dialogue circle </a:t>
            </a:r>
            <a:r>
              <a:rPr lang="en-US" sz="2400" b="0" i="0" u="none" strike="noStrike" cap="none" dirty="0">
                <a:solidFill>
                  <a:srgbClr val="000000"/>
                </a:solidFill>
                <a:latin typeface="Verdana"/>
                <a:ea typeface="Verdana"/>
                <a:cs typeface="Verdana"/>
                <a:sym typeface="Verdana"/>
              </a:rPr>
              <a:t>that includes a question posed and a process</a:t>
            </a:r>
            <a:endParaRPr sz="2400" b="0" i="0" u="none" strike="noStrike" cap="none" dirty="0">
              <a:solidFill>
                <a:srgbClr val="000000"/>
              </a:solidFill>
              <a:latin typeface="Verdana"/>
              <a:ea typeface="Verdana"/>
              <a:cs typeface="Verdana"/>
              <a:sym typeface="Verdana"/>
            </a:endParaRPr>
          </a:p>
        </p:txBody>
      </p:sp>
      <p:sp>
        <p:nvSpPr>
          <p:cNvPr id="350" name="Google Shape;350;g86111e9569_0_10"/>
          <p:cNvSpPr txBox="1"/>
          <p:nvPr/>
        </p:nvSpPr>
        <p:spPr>
          <a:xfrm>
            <a:off x="-122825" y="1602925"/>
            <a:ext cx="3991800" cy="43293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Collective self-care is the intentional practices we do together in community to create a sense of belonging and community wellbeing.</a:t>
            </a:r>
            <a:endParaRPr sz="2400" b="0" i="0" u="none" strike="noStrike" cap="none">
              <a:solidFill>
                <a:srgbClr val="000000"/>
              </a:solidFill>
              <a:latin typeface="Verdana"/>
              <a:ea typeface="Verdana"/>
              <a:cs typeface="Verdana"/>
              <a:sym typeface="Verdana"/>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91440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Verdana"/>
                <a:ea typeface="Verdana"/>
                <a:cs typeface="Verdana"/>
                <a:sym typeface="Verdana"/>
              </a:rPr>
              <a:t>How does your division promote a culture of wellness?</a:t>
            </a:r>
            <a:endParaRPr sz="2400" b="0" i="1" u="none" strike="noStrike" cap="none">
              <a:solidFill>
                <a:srgbClr val="000000"/>
              </a:solidFill>
              <a:latin typeface="Verdana"/>
              <a:ea typeface="Verdana"/>
              <a:cs typeface="Verdana"/>
              <a:sym typeface="Verdana"/>
            </a:endParaRPr>
          </a:p>
        </p:txBody>
      </p:sp>
      <p:sp>
        <p:nvSpPr>
          <p:cNvPr id="349" name="Google Shape;349;g86111e9569_0_1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is collective self-care?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g86111e9569_0_36"/>
          <p:cNvSpPr txBox="1"/>
          <p:nvPr/>
        </p:nvSpPr>
        <p:spPr>
          <a:xfrm>
            <a:off x="533575" y="1836125"/>
            <a:ext cx="7344600" cy="4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Create a simple bingo card for staff to write in items from their self-care plan.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Decide as a staff if you have to fill the entire card or a row in order to receive recognition or a small incentive from leadership.</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This activity incorporates self-care for individuals with collective care.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*A bingo card template can be found in your resources.</a:t>
            </a:r>
            <a:endParaRPr sz="2400" b="0" i="0" u="none" strike="noStrike" cap="none">
              <a:solidFill>
                <a:srgbClr val="000000"/>
              </a:solidFill>
              <a:latin typeface="Verdana"/>
              <a:ea typeface="Verdana"/>
              <a:cs typeface="Verdana"/>
              <a:sym typeface="Verdana"/>
            </a:endParaRPr>
          </a:p>
        </p:txBody>
      </p:sp>
      <p:sp>
        <p:nvSpPr>
          <p:cNvPr id="357" name="Google Shape;357;g86111e9569_0_3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Self-Care Bingo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6" name="Google Shape;366;g832385fc6b_0_0" descr="How are you feeling today? This poster has emoji's with feelings/expressions.&#10;"/>
          <p:cNvPicPr preferRelativeResize="0"/>
          <p:nvPr/>
        </p:nvPicPr>
        <p:blipFill rotWithShape="1">
          <a:blip r:embed="rId3">
            <a:alphaModFix/>
          </a:blip>
          <a:srcRect/>
          <a:stretch/>
        </p:blipFill>
        <p:spPr>
          <a:xfrm>
            <a:off x="5522625" y="1766488"/>
            <a:ext cx="2958275" cy="3816125"/>
          </a:xfrm>
          <a:prstGeom prst="rect">
            <a:avLst/>
          </a:prstGeom>
          <a:noFill/>
          <a:ln>
            <a:noFill/>
          </a:ln>
        </p:spPr>
      </p:pic>
      <p:sp>
        <p:nvSpPr>
          <p:cNvPr id="365" name="Google Shape;365;g832385fc6b_0_0"/>
          <p:cNvSpPr txBox="1"/>
          <p:nvPr/>
        </p:nvSpPr>
        <p:spPr>
          <a:xfrm>
            <a:off x="379500" y="1700850"/>
            <a:ext cx="4883100" cy="39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Pick 1-2 words that describe how you are feeling.</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This activity can be done at any time. The purpose is to notice our thoughts, practice mindfulness, and re-connect to the present. </a:t>
            </a:r>
            <a:endParaRPr sz="2400" b="0" i="0" u="none" strike="noStrike" cap="none">
              <a:solidFill>
                <a:srgbClr val="000000"/>
              </a:solidFill>
              <a:latin typeface="Verdana"/>
              <a:ea typeface="Verdana"/>
              <a:cs typeface="Verdana"/>
              <a:sym typeface="Verdana"/>
            </a:endParaRPr>
          </a:p>
        </p:txBody>
      </p:sp>
      <p:sp>
        <p:nvSpPr>
          <p:cNvPr id="364" name="Google Shape;364;g832385fc6b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How are you feeling?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g84c609d199_0_36"/>
          <p:cNvSpPr txBox="1"/>
          <p:nvPr/>
        </p:nvSpPr>
        <p:spPr>
          <a:xfrm>
            <a:off x="611300" y="1630725"/>
            <a:ext cx="7347000" cy="470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Breathe</a:t>
            </a:r>
            <a:r>
              <a:rPr lang="en-US" sz="2400" b="0" i="0" u="none" strike="noStrike" cap="none">
                <a:solidFill>
                  <a:srgbClr val="000000"/>
                </a:solidFill>
                <a:latin typeface="Verdana"/>
                <a:ea typeface="Verdana"/>
                <a:cs typeface="Verdana"/>
                <a:sym typeface="Verdana"/>
              </a:rPr>
              <a:t>--Take a deep breath, breathe in for 4 counts, hold for 4 counts, breathe out for 4 counts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Acknowledge</a:t>
            </a:r>
            <a:r>
              <a:rPr lang="en-US" sz="2400" b="0" i="0" u="none" strike="noStrike" cap="none">
                <a:solidFill>
                  <a:srgbClr val="000000"/>
                </a:solidFill>
                <a:latin typeface="Verdana"/>
                <a:ea typeface="Verdana"/>
                <a:cs typeface="Verdana"/>
                <a:sym typeface="Verdana"/>
              </a:rPr>
              <a:t>-- Acknowledge what you are feeling, and actively listen or observe what is going on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Respond</a:t>
            </a:r>
            <a:r>
              <a:rPr lang="en-US" sz="2400" b="0" i="0" u="none" strike="noStrike" cap="none">
                <a:solidFill>
                  <a:srgbClr val="000000"/>
                </a:solidFill>
                <a:latin typeface="Verdana"/>
                <a:ea typeface="Verdana"/>
                <a:cs typeface="Verdana"/>
                <a:sym typeface="Verdana"/>
              </a:rPr>
              <a:t>-- Instead of reacting, your deep breath and pause will help you to ask more questions, to consider solutions, or to table the situation for later if needed</a:t>
            </a:r>
            <a:endParaRPr sz="2400" b="0" i="0" u="none" strike="noStrike" cap="none">
              <a:solidFill>
                <a:srgbClr val="000000"/>
              </a:solidFill>
              <a:latin typeface="Verdana"/>
              <a:ea typeface="Verdana"/>
              <a:cs typeface="Verdana"/>
              <a:sym typeface="Verdana"/>
            </a:endParaRPr>
          </a:p>
        </p:txBody>
      </p:sp>
      <p:sp>
        <p:nvSpPr>
          <p:cNvPr id="372" name="Google Shape;372;g84c609d199_0_3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B.A.R.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80" name="Google Shape;380;g84c609d199_0_42" descr="Take 5 is a great mindfulness and relaxation exercise to use with kids, adults, and anyone in between. I teach it in education, healthcare, and corporate settings and people love it. Try it out!&#10;&#10;Cory Muscara is the founder of the Long Island Center for Mindfulness. He serves as faculty at Columbia Teachers College and the University of Pennsylvania, where he teaches mindfulness and positive psychology, and in 2012 spent six months in silence living as a monk in Asia.  You can learn more about his teachings at www.LImindfulness.com" title="Simple Mindfulness Strategy -- Take 5">
            <a:hlinkClick r:id="rId3"/>
          </p:cNvPr>
          <p:cNvPicPr preferRelativeResize="0"/>
          <p:nvPr/>
        </p:nvPicPr>
        <p:blipFill rotWithShape="1">
          <a:blip r:embed="rId4">
            <a:alphaModFix/>
          </a:blip>
          <a:srcRect/>
          <a:stretch/>
        </p:blipFill>
        <p:spPr>
          <a:xfrm>
            <a:off x="1242300" y="1510801"/>
            <a:ext cx="6006325" cy="4504750"/>
          </a:xfrm>
          <a:prstGeom prst="rect">
            <a:avLst/>
          </a:prstGeom>
          <a:noFill/>
          <a:ln>
            <a:noFill/>
          </a:ln>
        </p:spPr>
      </p:pic>
      <p:sp>
        <p:nvSpPr>
          <p:cNvPr id="379" name="Google Shape;379;g84c609d199_0_4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Take 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g84c609d199_0_48"/>
          <p:cNvSpPr txBox="1"/>
          <p:nvPr/>
        </p:nvSpPr>
        <p:spPr>
          <a:xfrm>
            <a:off x="594325" y="1749550"/>
            <a:ext cx="8092500" cy="271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000000"/>
                </a:solidFill>
                <a:latin typeface="Verdana"/>
                <a:ea typeface="Verdana"/>
                <a:cs typeface="Verdana"/>
                <a:sym typeface="Verdana"/>
              </a:rPr>
              <a:t>Choose a playlist or a song that relaxes or inspires you.</a:t>
            </a:r>
            <a:endParaRPr sz="3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000000"/>
                </a:solidFill>
                <a:latin typeface="Verdana"/>
                <a:ea typeface="Verdana"/>
                <a:cs typeface="Verdana"/>
                <a:sym typeface="Verdana"/>
              </a:rPr>
              <a:t>Notice the thoughts, memories, sensations, and emotions you have during the song.</a:t>
            </a:r>
            <a:endParaRPr sz="3100" b="0" i="0" u="none" strike="noStrike" cap="none">
              <a:solidFill>
                <a:srgbClr val="000000"/>
              </a:solidFill>
              <a:latin typeface="Verdana"/>
              <a:ea typeface="Verdana"/>
              <a:cs typeface="Verdana"/>
              <a:sym typeface="Verdana"/>
            </a:endParaRPr>
          </a:p>
        </p:txBody>
      </p:sp>
      <p:sp>
        <p:nvSpPr>
          <p:cNvPr id="386" name="Google Shape;386;g84c609d199_0_4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Mindful Music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4" name="Google Shape;394;g84c609d199_0_56" descr="Sometimes teachers need a minute to take a breath and refocus. A tap-in, tap-out strategy allows them to call in support so they can step out of their room.&#10;&#10;Fall-Hamilton Elementary School&#10;GRADES PK - 4 | NASHVILLE, TN&#10;&#10;Explore more resources from Edutopia's coverage of integrated social, emotional, and academic learning in Nashville: http://www.edutopia.org/package/how-district-integrates-sel-academics" title="Tap-In / Tap-Out: Giving Teachers Time to Recharge">
            <a:hlinkClick r:id="rId3"/>
          </p:cNvPr>
          <p:cNvPicPr preferRelativeResize="0"/>
          <p:nvPr/>
        </p:nvPicPr>
        <p:blipFill rotWithShape="1">
          <a:blip r:embed="rId4">
            <a:alphaModFix/>
          </a:blip>
          <a:srcRect/>
          <a:stretch/>
        </p:blipFill>
        <p:spPr>
          <a:xfrm>
            <a:off x="1035675" y="1578680"/>
            <a:ext cx="6370800" cy="4778100"/>
          </a:xfrm>
          <a:prstGeom prst="rect">
            <a:avLst/>
          </a:prstGeom>
          <a:noFill/>
          <a:ln>
            <a:noFill/>
          </a:ln>
        </p:spPr>
      </p:pic>
      <p:sp>
        <p:nvSpPr>
          <p:cNvPr id="393" name="Google Shape;393;g84c609d199_0_5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Tap in, Tap 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8884e03371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15" name="Google Shape;215;g8884e03371_0_1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g84c609d199_0_62"/>
          <p:cNvSpPr txBox="1"/>
          <p:nvPr/>
        </p:nvSpPr>
        <p:spPr>
          <a:xfrm>
            <a:off x="457200" y="1521175"/>
            <a:ext cx="8081400" cy="378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Self Kindness: </a:t>
            </a:r>
            <a:r>
              <a:rPr lang="en-US" sz="2400" b="0" i="0" u="none" strike="noStrike" cap="none">
                <a:solidFill>
                  <a:srgbClr val="000000"/>
                </a:solidFill>
                <a:latin typeface="Verdana"/>
                <a:ea typeface="Verdana"/>
                <a:cs typeface="Verdana"/>
                <a:sym typeface="Verdana"/>
              </a:rPr>
              <a:t>Be loving towards ourselves instead of self critical. What would you say to a friend who is hurting? Say the same things to yourself.</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Common Humanity:</a:t>
            </a:r>
            <a:r>
              <a:rPr lang="en-US" sz="2400" b="0" i="0" u="none" strike="noStrike" cap="none">
                <a:solidFill>
                  <a:srgbClr val="000000"/>
                </a:solidFill>
                <a:latin typeface="Verdana"/>
                <a:ea typeface="Verdana"/>
                <a:cs typeface="Verdana"/>
                <a:sym typeface="Verdana"/>
              </a:rPr>
              <a:t> Everyone suffers. You are not alone, and no one is perfect. We can support each other.</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Mindfulness:</a:t>
            </a:r>
            <a:r>
              <a:rPr lang="en-US" sz="2400" b="0" i="0" u="none" strike="noStrike" cap="none">
                <a:solidFill>
                  <a:srgbClr val="000000"/>
                </a:solidFill>
                <a:latin typeface="Verdana"/>
                <a:ea typeface="Verdana"/>
                <a:cs typeface="Verdana"/>
                <a:sym typeface="Verdana"/>
              </a:rPr>
              <a:t> Notice our struggle. Avoid self-judgement or overreaction.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Kristin Neff</a:t>
            </a:r>
            <a:endParaRPr sz="2400" b="0" i="0" u="none" strike="noStrike" cap="none">
              <a:solidFill>
                <a:srgbClr val="000000"/>
              </a:solidFill>
              <a:latin typeface="Verdana"/>
              <a:ea typeface="Verdana"/>
              <a:cs typeface="Verdana"/>
              <a:sym typeface="Verdana"/>
            </a:endParaRPr>
          </a:p>
        </p:txBody>
      </p:sp>
      <p:sp>
        <p:nvSpPr>
          <p:cNvPr id="400" name="Google Shape;400;g84c609d199_0_6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 Self-Compassion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9" name="Google Shape;409;g84c609d199_0_90"/>
          <p:cNvSpPr txBox="1"/>
          <p:nvPr/>
        </p:nvSpPr>
        <p:spPr>
          <a:xfrm>
            <a:off x="3630850" y="1586849"/>
            <a:ext cx="4924800" cy="44896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33333"/>
                </a:solidFill>
                <a:highlight>
                  <a:srgbClr val="FFFFFF"/>
                </a:highlight>
                <a:latin typeface="Verdana"/>
                <a:ea typeface="Verdana"/>
                <a:cs typeface="Verdana"/>
                <a:sym typeface="Verdana"/>
              </a:rPr>
              <a:t>The Self-Compassion Deck offers 50 mindfulness-based practices for use at home or in the classroom. </a:t>
            </a:r>
            <a:endParaRPr sz="24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33333"/>
                </a:solidFill>
                <a:highlight>
                  <a:srgbClr val="FFFFFF"/>
                </a:highlight>
                <a:latin typeface="Verdana"/>
                <a:ea typeface="Verdana"/>
                <a:cs typeface="Verdana"/>
                <a:sym typeface="Verdana"/>
              </a:rPr>
              <a:t>The practice of self-compassion has been proven to:</a:t>
            </a:r>
            <a:endParaRPr sz="2400" b="0" i="0" u="none" strike="noStrike" cap="none" dirty="0">
              <a:solidFill>
                <a:srgbClr val="333333"/>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33333"/>
                </a:solidFill>
                <a:highlight>
                  <a:srgbClr val="FFFFFF"/>
                </a:highlight>
                <a:latin typeface="Verdana"/>
                <a:ea typeface="Verdana"/>
                <a:cs typeface="Verdana"/>
                <a:sym typeface="Verdana"/>
              </a:rPr>
              <a:t>- Improve well-being</a:t>
            </a:r>
            <a:endParaRPr sz="2400" b="0" i="0" u="none" strike="noStrike" cap="none" dirty="0">
              <a:solidFill>
                <a:srgbClr val="333333"/>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33333"/>
                </a:solidFill>
                <a:highlight>
                  <a:srgbClr val="FFFFFF"/>
                </a:highlight>
                <a:latin typeface="Verdana"/>
                <a:ea typeface="Verdana"/>
                <a:cs typeface="Verdana"/>
                <a:sym typeface="Verdana"/>
              </a:rPr>
              <a:t>- Regulate emotions</a:t>
            </a:r>
            <a:endParaRPr sz="2400" b="0" i="0" u="none" strike="noStrike" cap="none" dirty="0">
              <a:solidFill>
                <a:srgbClr val="333333"/>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33333"/>
                </a:solidFill>
                <a:highlight>
                  <a:srgbClr val="FFFFFF"/>
                </a:highlight>
                <a:latin typeface="Verdana"/>
                <a:ea typeface="Verdana"/>
                <a:cs typeface="Verdana"/>
                <a:sym typeface="Verdana"/>
              </a:rPr>
              <a:t>- Reduce depression and anxiety</a:t>
            </a:r>
            <a:endParaRPr sz="2400" b="0" i="0" u="none" strike="noStrike" cap="none" dirty="0">
              <a:solidFill>
                <a:srgbClr val="333333"/>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333333"/>
                </a:solidFill>
                <a:highlight>
                  <a:srgbClr val="FFFFFF"/>
                </a:highlight>
                <a:latin typeface="Verdana"/>
                <a:ea typeface="Verdana"/>
                <a:cs typeface="Verdana"/>
                <a:sym typeface="Verdana"/>
              </a:rPr>
              <a:t>Christopher Willard,  Mitch </a:t>
            </a:r>
            <a:r>
              <a:rPr lang="en-US" sz="1100" b="0" i="0" u="none" strike="noStrike" cap="none" dirty="0" err="1">
                <a:solidFill>
                  <a:srgbClr val="333333"/>
                </a:solidFill>
                <a:highlight>
                  <a:srgbClr val="FFFFFF"/>
                </a:highlight>
                <a:latin typeface="Verdana"/>
                <a:ea typeface="Verdana"/>
                <a:cs typeface="Verdana"/>
                <a:sym typeface="Verdana"/>
              </a:rPr>
              <a:t>Abblett</a:t>
            </a:r>
            <a:r>
              <a:rPr lang="en-US" sz="1100" b="0" i="0" u="none" strike="noStrike" cap="none" dirty="0">
                <a:solidFill>
                  <a:srgbClr val="333333"/>
                </a:solidFill>
                <a:highlight>
                  <a:srgbClr val="FFFFFF"/>
                </a:highlight>
                <a:latin typeface="Verdana"/>
                <a:ea typeface="Verdana"/>
                <a:cs typeface="Verdana"/>
                <a:sym typeface="Verdana"/>
              </a:rPr>
              <a:t>,  and Tim Desmond  </a:t>
            </a:r>
            <a:endParaRPr sz="1100" b="0" i="0" u="none" strike="noStrike" cap="none" dirty="0">
              <a:solidFill>
                <a:srgbClr val="333333"/>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33333"/>
              </a:solidFill>
              <a:highlight>
                <a:srgbClr val="FFFFFF"/>
              </a:highlight>
              <a:latin typeface="Verdana"/>
              <a:ea typeface="Verdana"/>
              <a:cs typeface="Verdana"/>
              <a:sym typeface="Verdana"/>
            </a:endParaRPr>
          </a:p>
        </p:txBody>
      </p:sp>
      <p:pic>
        <p:nvPicPr>
          <p:cNvPr id="408" name="Google Shape;408;g84c609d199_0_90" title="Graphic"/>
          <p:cNvPicPr preferRelativeResize="0"/>
          <p:nvPr/>
        </p:nvPicPr>
        <p:blipFill rotWithShape="1">
          <a:blip r:embed="rId3">
            <a:alphaModFix/>
          </a:blip>
          <a:srcRect/>
          <a:stretch/>
        </p:blipFill>
        <p:spPr>
          <a:xfrm>
            <a:off x="457200" y="1586838"/>
            <a:ext cx="2857500" cy="4752975"/>
          </a:xfrm>
          <a:prstGeom prst="rect">
            <a:avLst/>
          </a:prstGeom>
          <a:noFill/>
          <a:ln>
            <a:noFill/>
          </a:ln>
        </p:spPr>
      </p:pic>
      <p:sp>
        <p:nvSpPr>
          <p:cNvPr id="407" name="Google Shape;407;g84c609d199_0_9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Investing in you...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7" name="Google Shape;417;g84c609d199_0_99" title="Graphic"/>
          <p:cNvPicPr preferRelativeResize="0"/>
          <p:nvPr/>
        </p:nvPicPr>
        <p:blipFill rotWithShape="1">
          <a:blip r:embed="rId3">
            <a:alphaModFix/>
          </a:blip>
          <a:srcRect/>
          <a:stretch/>
        </p:blipFill>
        <p:spPr>
          <a:xfrm>
            <a:off x="1379450" y="1680863"/>
            <a:ext cx="2400300" cy="2571750"/>
          </a:xfrm>
          <a:prstGeom prst="rect">
            <a:avLst/>
          </a:prstGeom>
          <a:noFill/>
          <a:ln>
            <a:noFill/>
          </a:ln>
        </p:spPr>
      </p:pic>
      <p:sp>
        <p:nvSpPr>
          <p:cNvPr id="416" name="Google Shape;416;g84c609d199_0_99"/>
          <p:cNvSpPr txBox="1"/>
          <p:nvPr/>
        </p:nvSpPr>
        <p:spPr>
          <a:xfrm>
            <a:off x="5025850" y="1680875"/>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1" i="0" u="none" strike="noStrike" cap="none">
                <a:solidFill>
                  <a:srgbClr val="000000"/>
                </a:solidFill>
                <a:highlight>
                  <a:srgbClr val="FFFFFF"/>
                </a:highlight>
                <a:latin typeface="Verdana"/>
                <a:ea typeface="Verdana"/>
                <a:cs typeface="Verdana"/>
                <a:sym typeface="Verdana"/>
              </a:rPr>
              <a:t>Ten Percent Happier Meditation 4+</a:t>
            </a:r>
            <a:endParaRPr sz="2400" b="1" i="0" u="none" strike="noStrike" cap="none">
              <a:solidFill>
                <a:srgbClr val="000000"/>
              </a:solidFill>
              <a:highlight>
                <a:srgbClr val="FFFFFF"/>
              </a:highlight>
              <a:latin typeface="Verdana"/>
              <a:ea typeface="Verdana"/>
              <a:cs typeface="Verdana"/>
              <a:sym typeface="Verdana"/>
            </a:endParaRPr>
          </a:p>
          <a:p>
            <a:pPr marL="0" marR="0" lvl="0" indent="0" algn="l" rtl="0">
              <a:lnSpc>
                <a:spcPct val="122226"/>
              </a:lnSpc>
              <a:spcBef>
                <a:spcPts val="0"/>
              </a:spcBef>
              <a:spcAft>
                <a:spcPts val="0"/>
              </a:spcAft>
              <a:buClr>
                <a:srgbClr val="000000"/>
              </a:buClr>
              <a:buSzPts val="2400"/>
              <a:buFont typeface="Arial"/>
              <a:buNone/>
            </a:pPr>
            <a:r>
              <a:rPr lang="en-US" sz="2400" b="0" i="0" u="none" strike="noStrike" cap="none">
                <a:solidFill>
                  <a:srgbClr val="000000"/>
                </a:solidFill>
                <a:highlight>
                  <a:srgbClr val="FFFFFF"/>
                </a:highlight>
                <a:latin typeface="Verdana"/>
                <a:ea typeface="Verdana"/>
                <a:cs typeface="Verdana"/>
                <a:sym typeface="Verdana"/>
              </a:rPr>
              <a:t>Find calm, insight, and sleep</a:t>
            </a:r>
            <a:endParaRPr sz="2400" b="0" i="0" u="none" strike="noStrike" cap="none">
              <a:solidFill>
                <a:srgbClr val="000000"/>
              </a:solidFill>
              <a:highlight>
                <a:srgbClr val="FFFFFF"/>
              </a:highlight>
              <a:latin typeface="Verdana"/>
              <a:ea typeface="Verdana"/>
              <a:cs typeface="Verdana"/>
              <a:sym typeface="Verdana"/>
            </a:endParaRPr>
          </a:p>
          <a:p>
            <a:pPr marL="0" marR="0" lvl="0" indent="0" algn="l" rtl="0">
              <a:lnSpc>
                <a:spcPct val="122226"/>
              </a:lnSpc>
              <a:spcBef>
                <a:spcPts val="200"/>
              </a:spcBef>
              <a:spcAft>
                <a:spcPts val="0"/>
              </a:spcAft>
              <a:buClr>
                <a:srgbClr val="000000"/>
              </a:buClr>
              <a:buSzPts val="2400"/>
              <a:buFont typeface="Arial"/>
              <a:buNone/>
            </a:pPr>
            <a:r>
              <a:rPr lang="en-US" sz="2400" b="0" i="0" u="none" strike="noStrike" cap="none">
                <a:solidFill>
                  <a:srgbClr val="000000"/>
                </a:solidFill>
                <a:highlight>
                  <a:srgbClr val="FFFFFF"/>
                </a:highlight>
                <a:uFill>
                  <a:noFill/>
                </a:uFill>
                <a:latin typeface="Verdana"/>
                <a:ea typeface="Verdana"/>
                <a:cs typeface="Verdana"/>
                <a:sym typeface="Verdana"/>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10% Happier Inc.</a:t>
            </a:r>
            <a:endParaRPr sz="2400" b="0" i="0" u="none" strike="noStrike" cap="none">
              <a:solidFill>
                <a:srgbClr val="000000"/>
              </a:solidFill>
              <a:highlight>
                <a:srgbClr val="FFFFFF"/>
              </a:highlight>
              <a:latin typeface="Verdana"/>
              <a:ea typeface="Verdana"/>
              <a:cs typeface="Verdana"/>
              <a:sym typeface="Verdana"/>
            </a:endParaRPr>
          </a:p>
        </p:txBody>
      </p:sp>
      <p:sp>
        <p:nvSpPr>
          <p:cNvPr id="415" name="Google Shape;415;g84c609d199_0_9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Apps for your phone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g84c609d199_0_69"/>
          <p:cNvSpPr txBox="1"/>
          <p:nvPr/>
        </p:nvSpPr>
        <p:spPr>
          <a:xfrm>
            <a:off x="630900" y="1665200"/>
            <a:ext cx="8055900" cy="4084500"/>
          </a:xfrm>
          <a:prstGeom prst="rect">
            <a:avLst/>
          </a:prstGeom>
          <a:noFill/>
          <a:ln>
            <a:noFill/>
          </a:ln>
        </p:spPr>
        <p:txBody>
          <a:bodyPr spcFirstLastPara="1" wrap="square" lIns="91425" tIns="91425" rIns="91425" bIns="91425" anchor="t" anchorCtr="0">
            <a:no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505050"/>
                </a:solidFill>
                <a:highlight>
                  <a:srgbClr val="FFFFFF"/>
                </a:highlight>
                <a:latin typeface="Verdana"/>
                <a:ea typeface="Verdana"/>
                <a:cs typeface="Verdana"/>
                <a:sym typeface="Verdana"/>
              </a:rPr>
              <a:t>“Brene Brown, researcher and author, emphasizes that maintaining an ‘attitude of gratitude’ is insufficient to cultivate joy unless it translates to a behavior--</a:t>
            </a:r>
            <a:r>
              <a:rPr lang="en-US" sz="2600" b="1" i="0" u="none" strike="noStrike" cap="none">
                <a:solidFill>
                  <a:srgbClr val="505050"/>
                </a:solidFill>
                <a:highlight>
                  <a:srgbClr val="FFFFFF"/>
                </a:highlight>
                <a:latin typeface="Verdana"/>
                <a:ea typeface="Verdana"/>
                <a:cs typeface="Verdana"/>
                <a:sym typeface="Verdana"/>
              </a:rPr>
              <a:t>a tangible practice of gratitude.”</a:t>
            </a:r>
            <a:endParaRPr sz="2600" b="1" i="0" u="none" strike="noStrike" cap="none">
              <a:solidFill>
                <a:srgbClr val="505050"/>
              </a:solidFill>
              <a:highlight>
                <a:srgbClr val="FFFFFF"/>
              </a:highlight>
              <a:latin typeface="Verdana"/>
              <a:ea typeface="Verdana"/>
              <a:cs typeface="Verdana"/>
              <a:sym typeface="Verdana"/>
            </a:endParaRPr>
          </a:p>
          <a:p>
            <a:pPr marL="0" marR="0" lvl="0" indent="0" algn="l" rtl="0">
              <a:lnSpc>
                <a:spcPct val="140000"/>
              </a:lnSpc>
              <a:spcBef>
                <a:spcPts val="2300"/>
              </a:spcBef>
              <a:spcAft>
                <a:spcPts val="2300"/>
              </a:spcAft>
              <a:buClr>
                <a:srgbClr val="000000"/>
              </a:buClr>
              <a:buSzPts val="1600"/>
              <a:buFont typeface="Arial"/>
              <a:buNone/>
            </a:pPr>
            <a:r>
              <a:rPr lang="en-US" sz="1600" b="1" i="0" u="sng" strike="noStrike" cap="none">
                <a:solidFill>
                  <a:schemeClr val="hlink"/>
                </a:solidFill>
                <a:highlight>
                  <a:srgbClr val="FFFFFF"/>
                </a:highlight>
                <a:latin typeface="Verdana"/>
                <a:ea typeface="Verdana"/>
                <a:cs typeface="Verdana"/>
                <a:sym typeface="Verdana"/>
                <a:hlinkClick r:id="rId3"/>
              </a:rPr>
              <a:t>Article, Nick Jankel</a:t>
            </a:r>
            <a:endParaRPr sz="1600" b="1" i="0" u="none" strike="noStrike" cap="none">
              <a:solidFill>
                <a:srgbClr val="505050"/>
              </a:solidFill>
              <a:highlight>
                <a:srgbClr val="FFFFFF"/>
              </a:highlight>
              <a:latin typeface="Verdana"/>
              <a:ea typeface="Verdana"/>
              <a:cs typeface="Verdana"/>
              <a:sym typeface="Verdana"/>
            </a:endParaRPr>
          </a:p>
        </p:txBody>
      </p:sp>
      <p:sp>
        <p:nvSpPr>
          <p:cNvPr id="423" name="Google Shape;423;g84c609d199_0_6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Gratitude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g84c609d199_0_78"/>
          <p:cNvSpPr txBox="1"/>
          <p:nvPr/>
        </p:nvSpPr>
        <p:spPr>
          <a:xfrm>
            <a:off x="240000" y="1000050"/>
            <a:ext cx="8656500" cy="5547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Notice your surroundings: nature, play music, comforting smells and sounds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Keep a gratitude journal: Write down things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Recall how you overcame past experiences and be grateful for what you learned</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Practice thankful words like abundance, blessings, gifts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Write a letter of gratitude to a friend or loved one; text someone an encouraging message (Doing this at the end of the workday helps you leave on a positive note!)</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Verdana"/>
              <a:ea typeface="Verdana"/>
              <a:cs typeface="Verdana"/>
              <a:sym typeface="Verdana"/>
            </a:endParaRPr>
          </a:p>
        </p:txBody>
      </p:sp>
      <p:sp>
        <p:nvSpPr>
          <p:cNvPr id="430" name="Google Shape;430;g84c609d199_0_78"/>
          <p:cNvSpPr txBox="1">
            <a:spLocks noGrp="1"/>
          </p:cNvSpPr>
          <p:nvPr>
            <p:ph type="title"/>
          </p:nvPr>
        </p:nvSpPr>
        <p:spPr>
          <a:xfrm>
            <a:off x="457200" y="189773"/>
            <a:ext cx="8229600" cy="9318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How to practice gratitude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9" name="Google Shape;439;g84c609d199_0_108"/>
          <p:cNvSpPr txBox="1"/>
          <p:nvPr/>
        </p:nvSpPr>
        <p:spPr>
          <a:xfrm>
            <a:off x="4252800" y="1529600"/>
            <a:ext cx="4269300" cy="440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What to do?</a:t>
            </a:r>
            <a:endParaRPr sz="2400" b="1"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Recognize when it’s setting in</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Practice making a decision quickly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Employ one of your self-care </a:t>
            </a:r>
            <a:r>
              <a:rPr lang="en-US" sz="24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strategies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Seek support</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Practice self compassion--It’s okay to not be perfect</a:t>
            </a:r>
            <a:endParaRPr sz="2400" b="0" i="0" u="none" strike="noStrike" cap="none">
              <a:solidFill>
                <a:srgbClr val="000000"/>
              </a:solidFill>
              <a:latin typeface="Verdana"/>
              <a:ea typeface="Verdana"/>
              <a:cs typeface="Verdana"/>
              <a:sym typeface="Verdana"/>
            </a:endParaRPr>
          </a:p>
        </p:txBody>
      </p:sp>
      <p:sp>
        <p:nvSpPr>
          <p:cNvPr id="438" name="Google Shape;438;g84c609d199_0_108"/>
          <p:cNvSpPr txBox="1"/>
          <p:nvPr/>
        </p:nvSpPr>
        <p:spPr>
          <a:xfrm>
            <a:off x="457200" y="1529600"/>
            <a:ext cx="3560400" cy="361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C2D30"/>
                </a:solidFill>
                <a:highlight>
                  <a:srgbClr val="FFFFFF"/>
                </a:highlight>
                <a:latin typeface="Verdana"/>
                <a:ea typeface="Verdana"/>
                <a:cs typeface="Verdana"/>
                <a:sym typeface="Verdana"/>
              </a:rPr>
              <a:t>When all decisions are equal and all require lots of careful thought. We worry, awfulize, and make a list of all the “what if’s?” We become anxious and can’t make a decision.</a:t>
            </a:r>
            <a:endParaRPr sz="2400" b="0" i="0" u="none" strike="noStrike" cap="none">
              <a:solidFill>
                <a:srgbClr val="000000"/>
              </a:solidFill>
              <a:latin typeface="Verdana"/>
              <a:ea typeface="Verdana"/>
              <a:cs typeface="Verdana"/>
              <a:sym typeface="Verdana"/>
            </a:endParaRPr>
          </a:p>
        </p:txBody>
      </p:sp>
      <p:sp>
        <p:nvSpPr>
          <p:cNvPr id="437" name="Google Shape;437;g84c609d199_0_10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Stress and Analysis Paralysis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g84c609d199_0_117"/>
          <p:cNvSpPr txBox="1"/>
          <p:nvPr/>
        </p:nvSpPr>
        <p:spPr>
          <a:xfrm>
            <a:off x="543400" y="1767050"/>
            <a:ext cx="4872000" cy="3937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Listen to comedy podcast</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Read a joke book</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Listen to music that makes you smile/laugh</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There’s even evidence from one study on the replenishing effects of watching animal videos, and videos of children laughing  </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Verdana"/>
                <a:ea typeface="Verdana"/>
                <a:cs typeface="Verdana"/>
                <a:sym typeface="Verdana"/>
              </a:rPr>
              <a:t>Daniel Pink</a:t>
            </a:r>
            <a:endParaRPr sz="1900" b="0" i="1" u="none" strike="noStrike" cap="none">
              <a:solidFill>
                <a:srgbClr val="000000"/>
              </a:solidFill>
              <a:latin typeface="Verdana"/>
              <a:ea typeface="Verdana"/>
              <a:cs typeface="Verdana"/>
              <a:sym typeface="Verdana"/>
            </a:endParaRPr>
          </a:p>
        </p:txBody>
      </p:sp>
      <p:sp>
        <p:nvSpPr>
          <p:cNvPr id="448" name="Google Shape;448;g84c609d199_0_117"/>
          <p:cNvSpPr txBox="1"/>
          <p:nvPr/>
        </p:nvSpPr>
        <p:spPr>
          <a:xfrm>
            <a:off x="5873349" y="5331272"/>
            <a:ext cx="2558269" cy="93662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Picture source: </a:t>
            </a:r>
            <a:r>
              <a:rPr lang="en-US" sz="1100" b="0" i="0" u="sng" strike="noStrike" cap="none" dirty="0">
                <a:solidFill>
                  <a:schemeClr val="hlink"/>
                </a:solidFill>
                <a:latin typeface="Arial"/>
                <a:ea typeface="Arial"/>
                <a:cs typeface="Arial"/>
                <a:sym typeface="Arial"/>
                <a:hlinkClick r:id="rId3"/>
              </a:rPr>
              <a:t>https://www.pinterest.com/pin/216595063301787978/?autologin=true</a:t>
            </a:r>
            <a:endParaRPr sz="1200" b="0" i="0" u="none" strike="noStrike" cap="none" dirty="0">
              <a:solidFill>
                <a:schemeClr val="dk1"/>
              </a:solidFill>
              <a:latin typeface="Calibri"/>
              <a:ea typeface="Calibri"/>
              <a:cs typeface="Calibri"/>
              <a:sym typeface="Calibri"/>
            </a:endParaRPr>
          </a:p>
        </p:txBody>
      </p:sp>
      <p:pic>
        <p:nvPicPr>
          <p:cNvPr id="447" name="Google Shape;447;g84c609d199_0_117" title="Graphic"/>
          <p:cNvPicPr preferRelativeResize="0"/>
          <p:nvPr/>
        </p:nvPicPr>
        <p:blipFill rotWithShape="1">
          <a:blip r:embed="rId4">
            <a:alphaModFix/>
          </a:blip>
          <a:srcRect/>
          <a:stretch/>
        </p:blipFill>
        <p:spPr>
          <a:xfrm>
            <a:off x="5873350" y="1767047"/>
            <a:ext cx="2376150" cy="3564225"/>
          </a:xfrm>
          <a:prstGeom prst="rect">
            <a:avLst/>
          </a:prstGeom>
          <a:noFill/>
          <a:ln>
            <a:noFill/>
          </a:ln>
        </p:spPr>
      </p:pic>
      <p:sp>
        <p:nvSpPr>
          <p:cNvPr id="445" name="Google Shape;445;g84c609d199_0_117"/>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The power of laughter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g84c609d199_0_122"/>
          <p:cNvSpPr txBox="1"/>
          <p:nvPr/>
        </p:nvSpPr>
        <p:spPr>
          <a:xfrm>
            <a:off x="344550" y="1172250"/>
            <a:ext cx="8454900" cy="5483100"/>
          </a:xfrm>
          <a:prstGeom prst="rect">
            <a:avLst/>
          </a:prstGeom>
          <a:noFill/>
          <a:ln>
            <a:noFill/>
          </a:ln>
        </p:spPr>
        <p:txBody>
          <a:bodyPr spcFirstLastPara="1" wrap="square" lIns="91425" tIns="91425" rIns="91425" bIns="91425" anchor="t" anchorCtr="0">
            <a:noAutofit/>
          </a:bodyPr>
          <a:lstStyle/>
          <a:p>
            <a:pPr marL="457200" marR="0" lvl="0" indent="-438150" algn="l" rtl="0">
              <a:lnSpc>
                <a:spcPct val="100000"/>
              </a:lnSpc>
              <a:spcBef>
                <a:spcPts val="0"/>
              </a:spcBef>
              <a:spcAft>
                <a:spcPts val="0"/>
              </a:spcAft>
              <a:buClr>
                <a:srgbClr val="000000"/>
              </a:buClr>
              <a:buSzPts val="3300"/>
              <a:buFont typeface="Verdana"/>
              <a:buChar char="●"/>
            </a:pPr>
            <a:r>
              <a:rPr lang="en-US" sz="3300" b="0" i="0" u="none" strike="noStrike" cap="none">
                <a:solidFill>
                  <a:srgbClr val="000000"/>
                </a:solidFill>
                <a:latin typeface="Verdana"/>
                <a:ea typeface="Verdana"/>
                <a:cs typeface="Verdana"/>
                <a:sym typeface="Verdana"/>
              </a:rPr>
              <a:t>Micro-breaks</a:t>
            </a:r>
            <a:endParaRPr sz="3300" b="0" i="0" u="none" strike="noStrike" cap="none">
              <a:solidFill>
                <a:srgbClr val="000000"/>
              </a:solidFill>
              <a:latin typeface="Verdana"/>
              <a:ea typeface="Verdana"/>
              <a:cs typeface="Verdana"/>
              <a:sym typeface="Verdana"/>
            </a:endParaRPr>
          </a:p>
          <a:p>
            <a:pPr marL="457200" marR="0" lvl="0" indent="-438150" algn="l" rtl="0">
              <a:lnSpc>
                <a:spcPct val="100000"/>
              </a:lnSpc>
              <a:spcBef>
                <a:spcPts val="0"/>
              </a:spcBef>
              <a:spcAft>
                <a:spcPts val="0"/>
              </a:spcAft>
              <a:buClr>
                <a:srgbClr val="000000"/>
              </a:buClr>
              <a:buSzPts val="3300"/>
              <a:buFont typeface="Verdana"/>
              <a:buChar char="●"/>
            </a:pPr>
            <a:r>
              <a:rPr lang="en-US" sz="3300" b="0" i="0" u="none" strike="noStrike" cap="none">
                <a:solidFill>
                  <a:srgbClr val="000000"/>
                </a:solidFill>
                <a:latin typeface="Verdana"/>
                <a:ea typeface="Verdana"/>
                <a:cs typeface="Verdana"/>
                <a:sym typeface="Verdana"/>
              </a:rPr>
              <a:t>20-20-20</a:t>
            </a:r>
            <a:endParaRPr sz="3300" b="0" i="0" u="none" strike="noStrike" cap="none">
              <a:solidFill>
                <a:srgbClr val="000000"/>
              </a:solidFill>
              <a:latin typeface="Verdana"/>
              <a:ea typeface="Verdana"/>
              <a:cs typeface="Verdana"/>
              <a:sym typeface="Verdana"/>
            </a:endParaRPr>
          </a:p>
          <a:p>
            <a:pPr marL="457200" marR="0" lvl="0" indent="-438150" algn="l" rtl="0">
              <a:lnSpc>
                <a:spcPct val="100000"/>
              </a:lnSpc>
              <a:spcBef>
                <a:spcPts val="0"/>
              </a:spcBef>
              <a:spcAft>
                <a:spcPts val="0"/>
              </a:spcAft>
              <a:buClr>
                <a:srgbClr val="000000"/>
              </a:buClr>
              <a:buSzPts val="3300"/>
              <a:buFont typeface="Verdana"/>
              <a:buChar char="●"/>
            </a:pPr>
            <a:r>
              <a:rPr lang="en-US" sz="3300" b="0" i="0" u="none" strike="noStrike" cap="none">
                <a:solidFill>
                  <a:srgbClr val="000000"/>
                </a:solidFill>
                <a:latin typeface="Verdana"/>
                <a:ea typeface="Verdana"/>
                <a:cs typeface="Verdana"/>
                <a:sym typeface="Verdana"/>
              </a:rPr>
              <a:t>Hydrate</a:t>
            </a:r>
            <a:endParaRPr sz="3300" b="0" i="0" u="none" strike="noStrike" cap="none">
              <a:solidFill>
                <a:srgbClr val="000000"/>
              </a:solidFill>
              <a:latin typeface="Verdana"/>
              <a:ea typeface="Verdana"/>
              <a:cs typeface="Verdana"/>
              <a:sym typeface="Verdana"/>
            </a:endParaRPr>
          </a:p>
          <a:p>
            <a:pPr marL="457200" marR="0" lvl="0" indent="-438150" algn="l" rtl="0">
              <a:lnSpc>
                <a:spcPct val="100000"/>
              </a:lnSpc>
              <a:spcBef>
                <a:spcPts val="0"/>
              </a:spcBef>
              <a:spcAft>
                <a:spcPts val="0"/>
              </a:spcAft>
              <a:buClr>
                <a:srgbClr val="000000"/>
              </a:buClr>
              <a:buSzPts val="3300"/>
              <a:buFont typeface="Verdana"/>
              <a:buChar char="●"/>
            </a:pPr>
            <a:r>
              <a:rPr lang="en-US" sz="3300" b="0" i="0" u="none" strike="noStrike" cap="none">
                <a:solidFill>
                  <a:srgbClr val="000000"/>
                </a:solidFill>
                <a:latin typeface="Verdana"/>
                <a:ea typeface="Verdana"/>
                <a:cs typeface="Verdana"/>
                <a:sym typeface="Verdana"/>
              </a:rPr>
              <a:t>Wiggle your body to reset your mind (shake arms and legs, flex your muscles)</a:t>
            </a:r>
            <a:endParaRPr sz="3300" b="0" i="0" u="none" strike="noStrike" cap="none">
              <a:solidFill>
                <a:srgbClr val="000000"/>
              </a:solidFill>
              <a:latin typeface="Verdana"/>
              <a:ea typeface="Verdana"/>
              <a:cs typeface="Verdana"/>
              <a:sym typeface="Verdana"/>
            </a:endParaRPr>
          </a:p>
          <a:p>
            <a:pPr marL="457200" marR="0" lvl="0" indent="-438150" algn="l" rtl="0">
              <a:lnSpc>
                <a:spcPct val="100000"/>
              </a:lnSpc>
              <a:spcBef>
                <a:spcPts val="0"/>
              </a:spcBef>
              <a:spcAft>
                <a:spcPts val="0"/>
              </a:spcAft>
              <a:buClr>
                <a:srgbClr val="000000"/>
              </a:buClr>
              <a:buSzPts val="3300"/>
              <a:buFont typeface="Verdana"/>
              <a:buChar char="●"/>
            </a:pPr>
            <a:r>
              <a:rPr lang="en-US" sz="3300" b="0" i="0" u="none" strike="noStrike" cap="none">
                <a:solidFill>
                  <a:srgbClr val="000000"/>
                </a:solidFill>
                <a:latin typeface="Verdana"/>
                <a:ea typeface="Verdana"/>
                <a:cs typeface="Verdana"/>
                <a:sym typeface="Verdana"/>
              </a:rPr>
              <a:t>Yoga in the moment</a:t>
            </a:r>
            <a:endParaRPr sz="3300" b="0" i="0" u="none" strike="noStrike" cap="none">
              <a:solidFill>
                <a:srgbClr val="000000"/>
              </a:solidFill>
              <a:latin typeface="Verdana"/>
              <a:ea typeface="Verdana"/>
              <a:cs typeface="Verdana"/>
              <a:sym typeface="Verdana"/>
            </a:endParaRPr>
          </a:p>
          <a:p>
            <a:pPr marL="457200" marR="0" lvl="0" indent="-438150" algn="l" rtl="0">
              <a:lnSpc>
                <a:spcPct val="100000"/>
              </a:lnSpc>
              <a:spcBef>
                <a:spcPts val="0"/>
              </a:spcBef>
              <a:spcAft>
                <a:spcPts val="0"/>
              </a:spcAft>
              <a:buClr>
                <a:srgbClr val="000000"/>
              </a:buClr>
              <a:buSzPts val="3300"/>
              <a:buFont typeface="Verdana"/>
              <a:buChar char="●"/>
            </a:pPr>
            <a:r>
              <a:rPr lang="en-US" sz="3300" b="0" i="0" u="none" strike="noStrike" cap="none">
                <a:solidFill>
                  <a:srgbClr val="000000"/>
                </a:solidFill>
                <a:latin typeface="Verdana"/>
                <a:ea typeface="Verdana"/>
                <a:cs typeface="Verdana"/>
                <a:sym typeface="Verdana"/>
              </a:rPr>
              <a:t>Create your quick time-out checklist </a:t>
            </a:r>
            <a:endParaRPr sz="33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000000"/>
                </a:solidFill>
                <a:latin typeface="Verdana"/>
                <a:ea typeface="Verdana"/>
                <a:cs typeface="Verdana"/>
                <a:sym typeface="Verdana"/>
              </a:rPr>
              <a:t>and practice them daily  </a:t>
            </a:r>
            <a:endParaRPr sz="3300" b="0" i="0" u="none" strike="noStrike" cap="none">
              <a:solidFill>
                <a:srgbClr val="000000"/>
              </a:solidFill>
              <a:latin typeface="Verdana"/>
              <a:ea typeface="Verdana"/>
              <a:cs typeface="Verdana"/>
              <a:sym typeface="Verdana"/>
            </a:endParaRPr>
          </a:p>
        </p:txBody>
      </p:sp>
      <p:sp>
        <p:nvSpPr>
          <p:cNvPr id="454" name="Google Shape;454;g84c609d199_0_122"/>
          <p:cNvSpPr txBox="1">
            <a:spLocks noGrp="1"/>
          </p:cNvSpPr>
          <p:nvPr>
            <p:ph type="title"/>
          </p:nvPr>
        </p:nvSpPr>
        <p:spPr>
          <a:xfrm>
            <a:off x="457200" y="274647"/>
            <a:ext cx="8229600" cy="8976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Quick Tips for the Workplace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2" name="Google Shape;462;g728456b3fa_0_774" descr="This is a picture of a basket with self-care items."/>
          <p:cNvPicPr preferRelativeResize="0"/>
          <p:nvPr/>
        </p:nvPicPr>
        <p:blipFill rotWithShape="1">
          <a:blip r:embed="rId3">
            <a:alphaModFix/>
          </a:blip>
          <a:srcRect/>
          <a:stretch/>
        </p:blipFill>
        <p:spPr>
          <a:xfrm>
            <a:off x="5732875" y="1417650"/>
            <a:ext cx="2618878" cy="4269900"/>
          </a:xfrm>
          <a:prstGeom prst="rect">
            <a:avLst/>
          </a:prstGeom>
          <a:noFill/>
          <a:ln>
            <a:noFill/>
          </a:ln>
        </p:spPr>
      </p:pic>
      <p:sp>
        <p:nvSpPr>
          <p:cNvPr id="461" name="Google Shape;461;g728456b3fa_0_774"/>
          <p:cNvSpPr txBox="1"/>
          <p:nvPr/>
        </p:nvSpPr>
        <p:spPr>
          <a:xfrm>
            <a:off x="231175" y="1751250"/>
            <a:ext cx="5501700" cy="4269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Intentionally place items that bring you comfort in a box (remember your 5 senses)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Choose a theme song to calm and have it at the ready on your phone to play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Remember the many self-care and mindful apps that are available to you to download </a:t>
            </a:r>
            <a:endParaRPr sz="2400" b="0" i="0" u="none" strike="noStrike" cap="none">
              <a:solidFill>
                <a:srgbClr val="000000"/>
              </a:solidFill>
              <a:latin typeface="Verdana"/>
              <a:ea typeface="Verdana"/>
              <a:cs typeface="Verdana"/>
              <a:sym typeface="Verdana"/>
            </a:endParaRPr>
          </a:p>
        </p:txBody>
      </p:sp>
      <p:sp>
        <p:nvSpPr>
          <p:cNvPr id="460" name="Google Shape;460;g728456b3fa_0_77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Make a self-care kit </a:t>
            </a:r>
            <a:endParaRPr>
              <a:solidFill>
                <a:srgbClr val="000000"/>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g8c387ce2f2_0_429"/>
          <p:cNvSpPr txBox="1"/>
          <p:nvPr/>
        </p:nvSpPr>
        <p:spPr>
          <a:xfrm>
            <a:off x="176825" y="1417650"/>
            <a:ext cx="8739900" cy="51444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700"/>
              </a:spcBef>
              <a:spcAft>
                <a:spcPts val="0"/>
              </a:spcAft>
              <a:buClr>
                <a:schemeClr val="dk1"/>
              </a:buClr>
              <a:buSzPts val="1100"/>
              <a:buFont typeface="Arial"/>
              <a:buNone/>
            </a:pPr>
            <a:r>
              <a:rPr lang="en-US" sz="2400" b="1" i="0" u="none" strike="noStrike" cap="none">
                <a:solidFill>
                  <a:srgbClr val="4D4D4F"/>
                </a:solidFill>
                <a:latin typeface="Verdana"/>
                <a:ea typeface="Verdana"/>
                <a:cs typeface="Verdana"/>
                <a:sym typeface="Verdana"/>
              </a:rPr>
              <a:t>Instructions: </a:t>
            </a:r>
            <a:r>
              <a:rPr lang="en-US" sz="2400" b="0" i="0" u="none" strike="noStrike" cap="none">
                <a:solidFill>
                  <a:srgbClr val="4D4D4F"/>
                </a:solidFill>
                <a:latin typeface="Verdana"/>
                <a:ea typeface="Verdana"/>
                <a:cs typeface="Verdana"/>
                <a:sym typeface="Verdana"/>
              </a:rPr>
              <a:t>Identify one of the strategies we have discussed (or one of your own ideas) that you would like to try. Pick something that will take relatively little effort to implement.</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chemeClr val="dk1"/>
              </a:buClr>
              <a:buSzPts val="1100"/>
              <a:buFont typeface="Arial"/>
              <a:buNone/>
            </a:pPr>
            <a:r>
              <a:rPr lang="en-US" sz="2400" b="0" i="0" u="none" strike="noStrike" cap="none">
                <a:solidFill>
                  <a:srgbClr val="353535"/>
                </a:solidFill>
                <a:latin typeface="Verdana"/>
                <a:ea typeface="Verdana"/>
                <a:cs typeface="Verdana"/>
                <a:sym typeface="Verdana"/>
              </a:rPr>
              <a:t>–</a:t>
            </a:r>
            <a:r>
              <a:rPr lang="en-US" sz="2400" b="0" i="0" u="none" strike="noStrike" cap="none">
                <a:solidFill>
                  <a:srgbClr val="4D4D4F"/>
                </a:solidFill>
                <a:latin typeface="Verdana"/>
                <a:ea typeface="Verdana"/>
                <a:cs typeface="Verdana"/>
                <a:sym typeface="Verdana"/>
              </a:rPr>
              <a:t>Think about particular students you would like to use the strategy with</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1200"/>
              </a:spcBef>
              <a:spcAft>
                <a:spcPts val="0"/>
              </a:spcAft>
              <a:buClr>
                <a:srgbClr val="000000"/>
              </a:buClr>
              <a:buSzPts val="2400"/>
              <a:buFont typeface="Verdana"/>
              <a:buChar char="●"/>
            </a:pPr>
            <a:r>
              <a:rPr lang="en-US" sz="2400" b="0" i="0" u="none" strike="noStrike" cap="none">
                <a:solidFill>
                  <a:srgbClr val="353535"/>
                </a:solidFill>
                <a:latin typeface="Verdana"/>
                <a:ea typeface="Verdana"/>
                <a:cs typeface="Verdana"/>
                <a:sym typeface="Verdana"/>
              </a:rPr>
              <a:t>Why</a:t>
            </a:r>
            <a:r>
              <a:rPr lang="en-US" sz="2400" b="0" i="0" u="none" strike="noStrike" cap="none">
                <a:solidFill>
                  <a:srgbClr val="4D4D4F"/>
                </a:solidFill>
                <a:latin typeface="Verdana"/>
                <a:ea typeface="Verdana"/>
                <a:cs typeface="Verdana"/>
                <a:sym typeface="Verdana"/>
              </a:rPr>
              <a:t> did you pick the strategy you did?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put it in place or get started?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practice it? Or, how would your students practice it?</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What will your immediate next steps be?</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468" name="Google Shape;468;g8c387ce2f2_0_4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Action Plan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g8884e03371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22" name="Google Shape;222;g8884e03371_0_1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6" name="Google Shape;476;g774b1ed3fd_0_210"/>
          <p:cNvSpPr txBox="1"/>
          <p:nvPr/>
        </p:nvSpPr>
        <p:spPr>
          <a:xfrm>
            <a:off x="253175" y="769049"/>
            <a:ext cx="8158500" cy="57965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Self-Care Plan: </a:t>
            </a:r>
            <a:r>
              <a:rPr lang="en-US" sz="2400" b="0" i="0" u="sng" strike="noStrike" cap="none">
                <a:solidFill>
                  <a:schemeClr val="hlink"/>
                </a:solidFill>
                <a:latin typeface="Verdana"/>
                <a:ea typeface="Verdana"/>
                <a:cs typeface="Verdana"/>
                <a:sym typeface="Verdana"/>
                <a:hlinkClick r:id="rId3"/>
              </a:rPr>
              <a:t>www.OlgaPhoenix.com</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NAMI: </a:t>
            </a:r>
            <a:r>
              <a:rPr lang="en-US" sz="2400" b="0" i="0" u="sng" strike="noStrike" cap="none">
                <a:solidFill>
                  <a:schemeClr val="hlink"/>
                </a:solidFill>
                <a:latin typeface="Verdana"/>
                <a:ea typeface="Verdana"/>
                <a:cs typeface="Verdana"/>
                <a:sym typeface="Verdana"/>
                <a:hlinkClick r:id="rId4"/>
              </a:rPr>
              <a:t>https://www.nami.org/Home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Take 5 Video Cory </a:t>
            </a:r>
            <a:r>
              <a:rPr lang="en-US" sz="2400" b="0" i="0" u="none" strike="noStrike" cap="none">
                <a:solidFill>
                  <a:srgbClr val="030303"/>
                </a:solidFill>
                <a:highlight>
                  <a:srgbClr val="F9F9F9"/>
                </a:highlight>
                <a:latin typeface="Verdana"/>
                <a:ea typeface="Verdana"/>
                <a:cs typeface="Verdana"/>
                <a:sym typeface="Verdana"/>
              </a:rPr>
              <a:t>Muscara</a:t>
            </a:r>
            <a:r>
              <a:rPr lang="en-US" sz="2400" b="0" i="0" u="none" strike="noStrike" cap="none">
                <a:solidFill>
                  <a:srgbClr val="000000"/>
                </a:solidFill>
                <a:latin typeface="Verdana"/>
                <a:ea typeface="Verdana"/>
                <a:cs typeface="Verdana"/>
                <a:sym typeface="Verdana"/>
              </a:rPr>
              <a:t>: </a:t>
            </a:r>
            <a:r>
              <a:rPr lang="en-US" sz="2400" b="0" i="0" u="sng" strike="noStrike" cap="none">
                <a:solidFill>
                  <a:schemeClr val="hlink"/>
                </a:solidFill>
                <a:latin typeface="Verdana"/>
                <a:ea typeface="Verdana"/>
                <a:cs typeface="Verdana"/>
                <a:sym typeface="Verdana"/>
                <a:hlinkClick r:id="rId5"/>
              </a:rPr>
              <a:t>https://www.youtube.com/watch?v=MqariSXiSvs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400" b="0" i="0" u="none" strike="noStrike" cap="none">
                <a:solidFill>
                  <a:schemeClr val="dk1"/>
                </a:solidFill>
                <a:latin typeface="Verdana"/>
                <a:ea typeface="Verdana"/>
                <a:cs typeface="Verdana"/>
                <a:sym typeface="Verdana"/>
              </a:rPr>
              <a:t>Survey shows need for national focus on workplace stress:</a:t>
            </a:r>
            <a:endParaRPr sz="24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400" b="0" i="0" u="sng" strike="noStrike" cap="none">
                <a:solidFill>
                  <a:srgbClr val="1155CC"/>
                </a:solidFill>
                <a:latin typeface="Verdana"/>
                <a:ea typeface="Verdana"/>
                <a:cs typeface="Verdana"/>
                <a:sym typeface="Verdan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https://www.aft.org/news/survey-shows-need-national-focus-workplace-stress</a:t>
            </a:r>
            <a:endParaRPr sz="24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400" b="0" i="0" u="none" strike="noStrike" cap="none">
                <a:solidFill>
                  <a:schemeClr val="dk1"/>
                </a:solidFill>
                <a:latin typeface="Verdana"/>
                <a:ea typeface="Verdana"/>
                <a:cs typeface="Verdana"/>
                <a:sym typeface="Verdana"/>
              </a:rPr>
              <a:t>Self-Compassion Deck: </a:t>
            </a:r>
            <a:r>
              <a:rPr lang="en-US" sz="2400" b="0" i="0" u="none" strike="noStrike" cap="none">
                <a:solidFill>
                  <a:schemeClr val="dk1"/>
                </a:solidFill>
                <a:highlight>
                  <a:srgbClr val="FFFFFF"/>
                </a:highlight>
                <a:uFill>
                  <a:noFill/>
                </a:uFill>
                <a:latin typeface="Verdana"/>
                <a:ea typeface="Verdana"/>
                <a:cs typeface="Verdana"/>
                <a:sym typeface="Verdana"/>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Christopher Willard</a:t>
            </a:r>
            <a:r>
              <a:rPr lang="en-US" sz="2400" b="0" i="0" u="none" strike="noStrike" cap="none">
                <a:solidFill>
                  <a:schemeClr val="dk1"/>
                </a:solidFill>
                <a:highlight>
                  <a:srgbClr val="FFFFFF"/>
                </a:highlight>
                <a:latin typeface="Verdana"/>
                <a:ea typeface="Verdana"/>
                <a:cs typeface="Verdana"/>
                <a:sym typeface="Verdana"/>
              </a:rPr>
              <a:t>, </a:t>
            </a:r>
            <a:r>
              <a:rPr lang="en-US" sz="2400" b="0" i="0" u="none" strike="noStrike" cap="none">
                <a:solidFill>
                  <a:schemeClr val="dk1"/>
                </a:solidFill>
                <a:highlight>
                  <a:srgbClr val="FFFFFF"/>
                </a:highlight>
                <a:uFill>
                  <a:noFill/>
                </a:uFill>
                <a:latin typeface="Verdana"/>
                <a:ea typeface="Verdana"/>
                <a:cs typeface="Verdana"/>
                <a:sym typeface="Verdana"/>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Mitch Abblett</a:t>
            </a:r>
            <a:r>
              <a:rPr lang="en-US" sz="2400" b="0" i="0" u="none" strike="noStrike" cap="none">
                <a:solidFill>
                  <a:schemeClr val="dk1"/>
                </a:solidFill>
                <a:highlight>
                  <a:srgbClr val="FFFFFF"/>
                </a:highlight>
                <a:latin typeface="Verdana"/>
                <a:ea typeface="Verdana"/>
                <a:cs typeface="Verdana"/>
                <a:sym typeface="Verdana"/>
              </a:rPr>
              <a:t>  and </a:t>
            </a:r>
            <a:r>
              <a:rPr lang="en-US" sz="2400" b="0" i="0" u="none" strike="noStrike" cap="none">
                <a:solidFill>
                  <a:schemeClr val="dk1"/>
                </a:solidFill>
                <a:highlight>
                  <a:srgbClr val="FFFFFF"/>
                </a:highlight>
                <a:uFill>
                  <a:noFill/>
                </a:uFill>
                <a:latin typeface="Verdana"/>
                <a:ea typeface="Verdana"/>
                <a:cs typeface="Verdana"/>
                <a:sym typeface="Verdana"/>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Tim Desmond</a:t>
            </a:r>
            <a:endParaRPr sz="2400" b="0" i="0" u="none" strike="noStrike" cap="none">
              <a:solidFill>
                <a:schemeClr val="dk1"/>
              </a:solidFill>
              <a:highlight>
                <a:srgbClr val="FFFFFF"/>
              </a:highlight>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475" name="Google Shape;475;g774b1ed3fd_0_210"/>
          <p:cNvSpPr txBox="1">
            <a:spLocks noGrp="1"/>
          </p:cNvSpPr>
          <p:nvPr>
            <p:ph type="title"/>
          </p:nvPr>
        </p:nvSpPr>
        <p:spPr>
          <a:xfrm>
            <a:off x="363025" y="70645"/>
            <a:ext cx="8229600" cy="6984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Resources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g86111e9569_0_28"/>
          <p:cNvSpPr txBox="1"/>
          <p:nvPr/>
        </p:nvSpPr>
        <p:spPr>
          <a:xfrm>
            <a:off x="201450" y="612025"/>
            <a:ext cx="8942400" cy="436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Verdana"/>
                <a:ea typeface="Verdana"/>
                <a:cs typeface="Verdana"/>
                <a:sym typeface="Verdana"/>
              </a:rPr>
              <a:t>Compassion Resilience Toolkit: </a:t>
            </a:r>
            <a:r>
              <a:rPr lang="en-US" sz="2100" b="0" i="0" u="sng" strike="noStrike" cap="none">
                <a:solidFill>
                  <a:schemeClr val="hlink"/>
                </a:solidFill>
                <a:latin typeface="Verdana"/>
                <a:ea typeface="Verdana"/>
                <a:cs typeface="Verdana"/>
                <a:sym typeface="Verdana"/>
                <a:hlinkClick r:id="rId3"/>
              </a:rPr>
              <a:t>https://compassionresiliencetoolkit.org/</a:t>
            </a: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Verdana"/>
                <a:ea typeface="Verdana"/>
                <a:cs typeface="Verdana"/>
                <a:sym typeface="Verdana"/>
              </a:rPr>
              <a:t>Resilience Toolkit: </a:t>
            </a:r>
            <a:r>
              <a:rPr lang="en-US" sz="2100" b="0" i="0" u="sng" strike="noStrike" cap="none">
                <a:solidFill>
                  <a:schemeClr val="hlink"/>
                </a:solidFill>
                <a:latin typeface="Verdana"/>
                <a:ea typeface="Verdana"/>
                <a:cs typeface="Verdana"/>
                <a:sym typeface="Verdana"/>
                <a:hlinkClick r:id="rId4"/>
              </a:rPr>
              <a:t>https://www.winona.edu/resilience/toolkit.asp</a:t>
            </a: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100" b="0" i="0" u="none" strike="noStrike" cap="none">
                <a:solidFill>
                  <a:schemeClr val="dk1"/>
                </a:solidFill>
                <a:latin typeface="Verdana"/>
                <a:ea typeface="Verdana"/>
                <a:cs typeface="Verdana"/>
                <a:sym typeface="Verdana"/>
              </a:rPr>
              <a:t>Why is it so hard for teachers to take care of themselves (and 4 Ways to Start):</a:t>
            </a:r>
            <a:endParaRPr sz="21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100" b="0" i="0" u="sng" strike="noStrike" cap="none">
                <a:solidFill>
                  <a:srgbClr val="1155CC"/>
                </a:solidFill>
                <a:latin typeface="Verdana"/>
                <a:ea typeface="Verdana"/>
                <a:cs typeface="Verdana"/>
                <a:sym typeface="Verdana"/>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https://www.cultofpedagogy.com/teacher-self-care/</a:t>
            </a:r>
            <a:endParaRPr sz="21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21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100" b="0" i="0" u="none" strike="noStrike" cap="none">
                <a:solidFill>
                  <a:schemeClr val="dk1"/>
                </a:solidFill>
                <a:latin typeface="Verdana"/>
                <a:ea typeface="Verdana"/>
                <a:cs typeface="Verdana"/>
                <a:sym typeface="Verdana"/>
              </a:rPr>
              <a:t>Edutopia: </a:t>
            </a:r>
            <a:r>
              <a:rPr lang="en-US" sz="2100" b="0" i="0" u="sng" strike="noStrike" cap="none">
                <a:solidFill>
                  <a:schemeClr val="hlink"/>
                </a:solidFill>
                <a:latin typeface="Verdana"/>
                <a:ea typeface="Verdana"/>
                <a:cs typeface="Verdana"/>
                <a:sym typeface="Verdana"/>
                <a:hlinkClick r:id="rId6"/>
              </a:rPr>
              <a:t>https://www.edutopia.org/</a:t>
            </a:r>
            <a:endParaRPr sz="21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21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100" b="0" i="0" u="none" strike="noStrike" cap="none">
                <a:solidFill>
                  <a:schemeClr val="dk1"/>
                </a:solidFill>
                <a:latin typeface="Verdana"/>
                <a:ea typeface="Verdana"/>
                <a:cs typeface="Verdana"/>
                <a:sym typeface="Verdana"/>
              </a:rPr>
              <a:t>Pink, D. (2018). </a:t>
            </a:r>
            <a:r>
              <a:rPr lang="en-US" sz="2100" b="0" i="1" u="none" strike="noStrike" cap="none">
                <a:solidFill>
                  <a:schemeClr val="dk1"/>
                </a:solidFill>
                <a:latin typeface="Verdana"/>
                <a:ea typeface="Verdana"/>
                <a:cs typeface="Verdana"/>
                <a:sym typeface="Verdana"/>
              </a:rPr>
              <a:t>When: The scientific secrets of perfect timing</a:t>
            </a:r>
            <a:r>
              <a:rPr lang="en-US" sz="2100" b="0" i="0" u="none" strike="noStrike" cap="none">
                <a:solidFill>
                  <a:schemeClr val="dk1"/>
                </a:solidFill>
                <a:latin typeface="Verdana"/>
                <a:ea typeface="Verdana"/>
                <a:cs typeface="Verdana"/>
                <a:sym typeface="Verdana"/>
              </a:rPr>
              <a:t>. New York, New York: Riverhead Books.</a:t>
            </a:r>
            <a:endParaRPr sz="21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1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100" b="0" i="0" u="none" strike="noStrike" cap="none">
                <a:solidFill>
                  <a:schemeClr val="dk1"/>
                </a:solidFill>
                <a:latin typeface="Verdana"/>
                <a:ea typeface="Verdana"/>
                <a:cs typeface="Verdana"/>
                <a:sym typeface="Verdana"/>
              </a:rPr>
              <a:t>Dialogue Circles: </a:t>
            </a:r>
            <a:r>
              <a:rPr lang="en-US" sz="2100" b="0" i="0" u="sng" strike="noStrike" cap="none">
                <a:solidFill>
                  <a:schemeClr val="hlink"/>
                </a:solidFill>
                <a:latin typeface="Verdana"/>
                <a:ea typeface="Verdana"/>
                <a:cs typeface="Verdana"/>
                <a:sym typeface="Verdana"/>
                <a:hlinkClick r:id="rId7"/>
              </a:rPr>
              <a:t>https://www.edutopia.org/practice/stw-glenview-practice-dialogue-circles-video</a:t>
            </a:r>
            <a:endParaRPr sz="21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Verdana"/>
              <a:ea typeface="Verdana"/>
              <a:cs typeface="Verdana"/>
              <a:sym typeface="Verdana"/>
            </a:endParaRPr>
          </a:p>
        </p:txBody>
      </p:sp>
      <p:sp>
        <p:nvSpPr>
          <p:cNvPr id="482" name="Google Shape;482;g86111e9569_0_28"/>
          <p:cNvSpPr txBox="1">
            <a:spLocks noGrp="1"/>
          </p:cNvSpPr>
          <p:nvPr>
            <p:ph type="title"/>
          </p:nvPr>
        </p:nvSpPr>
        <p:spPr>
          <a:xfrm>
            <a:off x="331650" y="-5"/>
            <a:ext cx="8229600" cy="714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Resources Continued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g8c387ce2f2_1_4"/>
          <p:cNvSpPr txBox="1"/>
          <p:nvPr/>
        </p:nvSpPr>
        <p:spPr>
          <a:xfrm>
            <a:off x="714100" y="1953650"/>
            <a:ext cx="7340400" cy="309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Brunetti, G. J. (2006). Resilience under fire: Perspectives on the work of experienced, inner city high school teachers in the United States. Teaching and Teacher Education, 22(7), 812-825.</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3"/>
              </a:rPr>
              <a:t>Research on teacher stress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4"/>
              </a:rPr>
              <a:t>Teacher stress with resources</a:t>
            </a:r>
            <a:endParaRPr sz="2400" b="0" i="0" u="none" strike="noStrike" cap="none">
              <a:solidFill>
                <a:srgbClr val="000000"/>
              </a:solidFill>
              <a:latin typeface="Verdana"/>
              <a:ea typeface="Verdana"/>
              <a:cs typeface="Verdana"/>
              <a:sym typeface="Verdana"/>
            </a:endParaRPr>
          </a:p>
        </p:txBody>
      </p:sp>
      <p:sp>
        <p:nvSpPr>
          <p:cNvPr id="489" name="Google Shape;489;g8c387ce2f2_1_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Resources Continued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g8884e03371_0_21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 </a:t>
            </a:r>
            <a:endParaRPr/>
          </a:p>
          <a:p>
            <a:pPr marL="0" lvl="0" indent="0" algn="ctr"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Self-Care</a:t>
            </a:r>
            <a:endParaRPr/>
          </a:p>
          <a:p>
            <a:pPr marL="457200" lvl="0" indent="-342900" algn="l" rtl="0">
              <a:lnSpc>
                <a:spcPct val="100000"/>
              </a:lnSpc>
              <a:spcBef>
                <a:spcPts val="0"/>
              </a:spcBef>
              <a:spcAft>
                <a:spcPts val="0"/>
              </a:spcAft>
              <a:buSzPts val="1800"/>
              <a:buChar char="●"/>
            </a:pPr>
            <a:r>
              <a:rPr lang="en-US"/>
              <a:t>Self-Compassion</a:t>
            </a:r>
            <a:endParaRPr/>
          </a:p>
          <a:p>
            <a:pPr marL="457200" lvl="0" indent="-342900" algn="l" rtl="0">
              <a:lnSpc>
                <a:spcPct val="100000"/>
              </a:lnSpc>
              <a:spcBef>
                <a:spcPts val="0"/>
              </a:spcBef>
              <a:spcAft>
                <a:spcPts val="0"/>
              </a:spcAft>
              <a:buSzPts val="1800"/>
              <a:buChar char="●"/>
            </a:pPr>
            <a:r>
              <a:rPr lang="en-US"/>
              <a:t>Mindfulness </a:t>
            </a:r>
            <a:endParaRPr/>
          </a:p>
          <a:p>
            <a:pPr marL="457200" lvl="0" indent="-342900" algn="l" rtl="0">
              <a:lnSpc>
                <a:spcPct val="100000"/>
              </a:lnSpc>
              <a:spcBef>
                <a:spcPts val="0"/>
              </a:spcBef>
              <a:spcAft>
                <a:spcPts val="0"/>
              </a:spcAft>
              <a:buSzPts val="1800"/>
              <a:buChar char="●"/>
            </a:pPr>
            <a:r>
              <a:rPr lang="en-US"/>
              <a:t>Gratitude</a:t>
            </a:r>
            <a:endParaRPr/>
          </a:p>
          <a:p>
            <a:pPr marL="457200" lvl="0" indent="-342900" algn="l" rtl="0">
              <a:lnSpc>
                <a:spcPct val="100000"/>
              </a:lnSpc>
              <a:spcBef>
                <a:spcPts val="0"/>
              </a:spcBef>
              <a:spcAft>
                <a:spcPts val="0"/>
              </a:spcAft>
              <a:buSzPts val="1800"/>
              <a:buChar char="●"/>
            </a:pPr>
            <a:r>
              <a:rPr lang="en-US"/>
              <a:t>Analysis Paralysis </a:t>
            </a:r>
            <a:endParaRPr/>
          </a:p>
          <a:p>
            <a:pPr marL="457200" lvl="0" indent="-342900" algn="l" rtl="0">
              <a:lnSpc>
                <a:spcPct val="100000"/>
              </a:lnSpc>
              <a:spcBef>
                <a:spcPts val="0"/>
              </a:spcBef>
              <a:spcAft>
                <a:spcPts val="0"/>
              </a:spcAft>
              <a:buSzPts val="1800"/>
              <a:buChar char="●"/>
            </a:pPr>
            <a:r>
              <a:rPr lang="en-US"/>
              <a:t>Stress</a:t>
            </a:r>
            <a:endParaRPr/>
          </a:p>
        </p:txBody>
      </p:sp>
      <p:sp>
        <p:nvSpPr>
          <p:cNvPr id="229" name="Google Shape;229;g8884e03371_0_21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title"/>
          </p:nvPr>
        </p:nvSpPr>
        <p:spPr>
          <a:xfrm>
            <a:off x="790213" y="3846725"/>
            <a:ext cx="7772400" cy="1362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Self-Care for Adults</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g774b1ed3fd_0_0"/>
          <p:cNvSpPr txBox="1"/>
          <p:nvPr/>
        </p:nvSpPr>
        <p:spPr>
          <a:xfrm>
            <a:off x="611550" y="1620475"/>
            <a:ext cx="8229600" cy="4445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Understand the importance of self-care for educators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Demonstrate self-care practices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240" name="Google Shape;240;g774b1ed3fd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We Will Know and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7" name="Google Shape;247;g728456b3fa_0_0" title="Graphic"/>
          <p:cNvPicPr preferRelativeResize="0"/>
          <p:nvPr/>
        </p:nvPicPr>
        <p:blipFill rotWithShape="1">
          <a:blip r:embed="rId3">
            <a:alphaModFix/>
          </a:blip>
          <a:srcRect b="27770"/>
          <a:stretch/>
        </p:blipFill>
        <p:spPr>
          <a:xfrm>
            <a:off x="5368700" y="2586013"/>
            <a:ext cx="3197701" cy="2331250"/>
          </a:xfrm>
          <a:prstGeom prst="rect">
            <a:avLst/>
          </a:prstGeom>
          <a:noFill/>
          <a:ln>
            <a:noFill/>
          </a:ln>
        </p:spPr>
      </p:pic>
      <p:sp>
        <p:nvSpPr>
          <p:cNvPr id="248" name="Google Shape;248;g728456b3fa_0_0"/>
          <p:cNvSpPr txBox="1"/>
          <p:nvPr/>
        </p:nvSpPr>
        <p:spPr>
          <a:xfrm>
            <a:off x="180475" y="2797350"/>
            <a:ext cx="4669800" cy="1908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Self-care is a priority and necessity</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-not a luxury-</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in the work that we do.</a:t>
            </a:r>
            <a:endParaRPr sz="2800" b="0" i="0" u="none" strike="noStrike" cap="none">
              <a:solidFill>
                <a:srgbClr val="000000"/>
              </a:solidFill>
              <a:latin typeface="Verdana"/>
              <a:ea typeface="Verdana"/>
              <a:cs typeface="Verdana"/>
              <a:sym typeface="Verdana"/>
            </a:endParaRPr>
          </a:p>
        </p:txBody>
      </p:sp>
      <p:sp>
        <p:nvSpPr>
          <p:cNvPr id="246" name="Google Shape;246;g728456b3fa_0_0"/>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System: Supporting Staff</a:t>
            </a:r>
            <a:endParaRPr sz="4000">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g728456b428_0_0"/>
          <p:cNvSpPr txBox="1"/>
          <p:nvPr/>
        </p:nvSpPr>
        <p:spPr>
          <a:xfrm>
            <a:off x="269550" y="1596975"/>
            <a:ext cx="8417100" cy="459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2400" b="0" i="0" u="none" strike="noStrike" cap="none">
                <a:solidFill>
                  <a:srgbClr val="000000"/>
                </a:solidFill>
                <a:latin typeface="Verdana"/>
                <a:ea typeface="Verdana"/>
                <a:cs typeface="Verdana"/>
                <a:sym typeface="Verdana"/>
              </a:rPr>
              <a:t>The definition of self-care is any action that you use to improve your health and well-being. According to the National Institute of Mental Illness (NAMI), there are six elements to self-care:</a:t>
            </a:r>
            <a:endParaRPr sz="2400" b="0" i="0" u="none" strike="noStrike" cap="none">
              <a:solidFill>
                <a:srgbClr val="000000"/>
              </a:solidFill>
              <a:latin typeface="Verdana"/>
              <a:ea typeface="Verdana"/>
              <a:cs typeface="Verdana"/>
              <a:sym typeface="Verdana"/>
            </a:endParaRPr>
          </a:p>
          <a:p>
            <a:pPr marL="457200" marR="0" lvl="0" indent="-381000" algn="l" rtl="0">
              <a:lnSpc>
                <a:spcPct val="115000"/>
              </a:lnSpc>
              <a:spcBef>
                <a:spcPts val="120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Physical</a:t>
            </a:r>
            <a:endParaRPr sz="2400" b="0" i="0" u="none" strike="noStrike" cap="none">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Psychological</a:t>
            </a:r>
            <a:endParaRPr sz="2400" b="0" i="0" u="none" strike="noStrike" cap="none">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Emotional</a:t>
            </a:r>
            <a:endParaRPr sz="2400" b="0" i="0" u="none" strike="noStrike" cap="none">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Spiritual</a:t>
            </a:r>
            <a:endParaRPr sz="2400" b="0" i="0" u="none" strike="noStrike" cap="none">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Social</a:t>
            </a:r>
            <a:endParaRPr sz="2400" b="0" i="0" u="none" strike="noStrike" cap="none">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Professional</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54" name="Google Shape;254;g728456b428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Self-Care</a:t>
            </a:r>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4914</Words>
  <Application>Microsoft Office PowerPoint</Application>
  <PresentationFormat>On-screen Show (4:3)</PresentationFormat>
  <Paragraphs>399</Paragraphs>
  <Slides>42</Slides>
  <Notes>42</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Verdana</vt:lpstr>
      <vt:lpstr>Office Theme</vt:lpstr>
      <vt:lpstr>Hidden Slide #1</vt:lpstr>
      <vt:lpstr>Hidden Slide #2</vt:lpstr>
      <vt:lpstr>Hidden Slide #3</vt:lpstr>
      <vt:lpstr>Hidden Slide #4</vt:lpstr>
      <vt:lpstr>Hidden Slide #5</vt:lpstr>
      <vt:lpstr>Self-Care for Adults</vt:lpstr>
      <vt:lpstr>What We Will Know and Do</vt:lpstr>
      <vt:lpstr>System: Supporting Staff</vt:lpstr>
      <vt:lpstr>Self-Care</vt:lpstr>
      <vt:lpstr>THE WHY: Global View</vt:lpstr>
      <vt:lpstr>THE WHY: Impact in the classroom</vt:lpstr>
      <vt:lpstr>Why do teachers struggle with self-care?</vt:lpstr>
      <vt:lpstr>What’s the point of self-care?</vt:lpstr>
      <vt:lpstr> Building a Self-Care Plan Step 1: Evaluate your coping skills </vt:lpstr>
      <vt:lpstr>What are coping skills?</vt:lpstr>
      <vt:lpstr>Step 2: Identify your self care needs</vt:lpstr>
      <vt:lpstr> Step 3: Look at barriers and areas for  improvement  </vt:lpstr>
      <vt:lpstr>Step 4: Develop Self-Care Plan</vt:lpstr>
      <vt:lpstr>Step 5: Make the Time</vt:lpstr>
      <vt:lpstr>Self-Care Toolkit: YOU decide what goes in your toolbox!</vt:lpstr>
      <vt:lpstr>Strategies to Promote Self-Care</vt:lpstr>
      <vt:lpstr>Pause and Reflect</vt:lpstr>
      <vt:lpstr>What is collective self-care?</vt:lpstr>
      <vt:lpstr>Self-Care Bingo </vt:lpstr>
      <vt:lpstr>How are you feeling? </vt:lpstr>
      <vt:lpstr>B.A.R.</vt:lpstr>
      <vt:lpstr>Take 5</vt:lpstr>
      <vt:lpstr>Mindful Music</vt:lpstr>
      <vt:lpstr>Tap in, Tap Out</vt:lpstr>
      <vt:lpstr>Practice Self-Compassion</vt:lpstr>
      <vt:lpstr>Investing in you...</vt:lpstr>
      <vt:lpstr>Apps for your phone</vt:lpstr>
      <vt:lpstr>Gratitude</vt:lpstr>
      <vt:lpstr>How to practice gratitude</vt:lpstr>
      <vt:lpstr>Stress and Analysis Paralysis</vt:lpstr>
      <vt:lpstr>The power of laughter</vt:lpstr>
      <vt:lpstr>Quick Tips for the Workplace</vt:lpstr>
      <vt:lpstr>Make a self-care kit </vt:lpstr>
      <vt:lpstr>Action Plan</vt:lpstr>
      <vt:lpstr>Resources</vt:lpstr>
      <vt:lpstr>Resources Continued</vt:lpstr>
      <vt:lpstr>Resources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76607711-EC70-45C5-8C42-D5BED4E511F9</vt:lpwstr>
  </property>
  <property fmtid="{D5CDD505-2E9C-101B-9397-08002B2CF9AE}" pid="3" name="ArticulatePath">
    <vt:lpwstr>Self-Care Adults</vt:lpwstr>
  </property>
</Properties>
</file>