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i9zMR6eQbgIH4+ZyySv4lvsTGc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450" y="67"/>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transformingeducation.org/wp-content/uploads/2019/04/Introduction_to_Self-Management_Handout_Final_CC.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youtu.be/QX_oy9614HQ"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psychbytes.com/woop-goal-setting/"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casel.org/what-is-sel/approaches/"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casel.org/core-competencies/" TargetMode="External"/><Relationship Id="rId5" Type="http://schemas.openxmlformats.org/officeDocument/2006/relationships/hyperlink" Target="https://casel.org/assessment-work-group/" TargetMode="External"/><Relationship Id="rId4" Type="http://schemas.openxmlformats.org/officeDocument/2006/relationships/hyperlink" Target="https://casel.org/in-action/"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89f3b040a0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9" name="Google Shape;209;g89f3b040a0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100">
                <a:latin typeface="Verdana"/>
                <a:ea typeface="Verdana"/>
                <a:cs typeface="Verdana"/>
                <a:sym typeface="Verdana"/>
              </a:rPr>
              <a:t>Module 1 is divided into several sections. Each section can be completed in 30 minutes or less. </a:t>
            </a:r>
            <a:endParaRPr sz="1100">
              <a:latin typeface="Verdana"/>
              <a:ea typeface="Verdana"/>
              <a:cs typeface="Verdana"/>
              <a:sym typeface="Verdana"/>
            </a:endParaRPr>
          </a:p>
          <a:p>
            <a:pPr marL="0" lvl="0" indent="0" algn="l" rtl="0">
              <a:lnSpc>
                <a:spcPct val="115000"/>
              </a:lnSpc>
              <a:spcBef>
                <a:spcPts val="0"/>
              </a:spcBef>
              <a:spcAft>
                <a:spcPts val="0"/>
              </a:spcAft>
              <a:buClr>
                <a:schemeClr val="dk1"/>
              </a:buClr>
              <a:buSzPts val="1100"/>
              <a:buFont typeface="Arial"/>
              <a:buNone/>
            </a:pPr>
            <a:endParaRPr>
              <a:latin typeface="Verdana"/>
              <a:ea typeface="Verdana"/>
              <a:cs typeface="Verdana"/>
              <a:sym typeface="Verdana"/>
            </a:endParaRPr>
          </a:p>
          <a:p>
            <a:pPr marL="0" lvl="0" indent="0" algn="l" rtl="0">
              <a:lnSpc>
                <a:spcPct val="100000"/>
              </a:lnSpc>
              <a:spcBef>
                <a:spcPts val="0"/>
              </a:spcBef>
              <a:spcAft>
                <a:spcPts val="0"/>
              </a:spcAft>
              <a:buSzPts val="1400"/>
              <a:buNone/>
            </a:pPr>
            <a:endParaRPr>
              <a:latin typeface="Verdana"/>
              <a:ea typeface="Verdana"/>
              <a:cs typeface="Verdana"/>
              <a:sym typeface="Verdana"/>
            </a:endParaRPr>
          </a:p>
        </p:txBody>
      </p:sp>
      <p:sp>
        <p:nvSpPr>
          <p:cNvPr id="210" name="Google Shape;210;g89f3b040a0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73aa463fff_1_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g73aa463fff_1_3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b="1">
                <a:latin typeface="Verdana"/>
                <a:ea typeface="Verdana"/>
                <a:cs typeface="Verdana"/>
                <a:sym typeface="Verdana"/>
              </a:rPr>
              <a:t>To Know: </a:t>
            </a:r>
            <a:r>
              <a:rPr lang="en-US">
                <a:latin typeface="Verdana"/>
                <a:ea typeface="Verdana"/>
                <a:cs typeface="Verdana"/>
                <a:sym typeface="Verdana"/>
              </a:rPr>
              <a:t>Self-management is a key enabler for all learning. </a:t>
            </a:r>
            <a:endParaRPr>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endParaRPr>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r>
              <a:rPr lang="en-US" b="1">
                <a:latin typeface="Verdana"/>
                <a:ea typeface="Verdana"/>
                <a:cs typeface="Verdana"/>
                <a:sym typeface="Verdana"/>
              </a:rPr>
              <a:t>To Say:</a:t>
            </a:r>
            <a:r>
              <a:rPr lang="en-US">
                <a:latin typeface="Verdana"/>
                <a:ea typeface="Verdana"/>
                <a:cs typeface="Verdana"/>
                <a:sym typeface="Verdana"/>
              </a:rPr>
              <a:t> Self-management refers to a variety of behaviors that focus on how people manage themselves at school and in life. These skills include: managing your emotions, delaying gratification, motivating yourself, focusing your attention, and setting and working towards goals. </a:t>
            </a:r>
            <a:endParaRPr/>
          </a:p>
        </p:txBody>
      </p:sp>
      <p:sp>
        <p:nvSpPr>
          <p:cNvPr id="269" name="Google Shape;269;g73aa463fff_1_3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73aa463fff_1_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5" name="Google Shape;275;g73aa463fff_1_6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b="1">
                <a:latin typeface="Verdana"/>
                <a:ea typeface="Verdana"/>
                <a:cs typeface="Verdana"/>
                <a:sym typeface="Verdana"/>
              </a:rPr>
              <a:t>To Know/To Say:</a:t>
            </a:r>
            <a:r>
              <a:rPr lang="en-US">
                <a:latin typeface="Verdana"/>
                <a:ea typeface="Verdana"/>
                <a:cs typeface="Verdana"/>
                <a:sym typeface="Verdana"/>
              </a:rPr>
              <a:t> Strong self-management skills may contribute to better outcomes in school and beyond. One report demonstrated that, controlling for academic achievement, children with better self-management at age 4 were almost 40% more like to complete college by 25. a landmark study showed that children’s self-management between ages 3-11 predicted key adult outcomes, such as physical health, substance dependence, personal finances, and criminal offenses. </a:t>
            </a:r>
            <a:endParaRPr>
              <a:latin typeface="Verdana"/>
              <a:ea typeface="Verdana"/>
              <a:cs typeface="Verdana"/>
              <a:sym typeface="Verdana"/>
            </a:endParaRPr>
          </a:p>
          <a:p>
            <a:pPr marL="0" lvl="0" indent="0" algn="l" rtl="0">
              <a:lnSpc>
                <a:spcPct val="100000"/>
              </a:lnSpc>
              <a:spcBef>
                <a:spcPts val="0"/>
              </a:spcBef>
              <a:spcAft>
                <a:spcPts val="0"/>
              </a:spcAft>
              <a:buSzPts val="1400"/>
              <a:buNone/>
            </a:pPr>
            <a:endParaRPr>
              <a:latin typeface="Verdana"/>
              <a:ea typeface="Verdana"/>
              <a:cs typeface="Verdana"/>
              <a:sym typeface="Verdana"/>
            </a:endParaRPr>
          </a:p>
          <a:p>
            <a:pPr marL="0" lvl="0" indent="0" algn="l" rtl="0">
              <a:lnSpc>
                <a:spcPct val="100000"/>
              </a:lnSpc>
              <a:spcBef>
                <a:spcPts val="0"/>
              </a:spcBef>
              <a:spcAft>
                <a:spcPts val="0"/>
              </a:spcAft>
              <a:buSzPts val="1400"/>
              <a:buNone/>
            </a:pPr>
            <a:endParaRPr>
              <a:latin typeface="Verdana"/>
              <a:ea typeface="Verdana"/>
              <a:cs typeface="Verdana"/>
              <a:sym typeface="Verdana"/>
            </a:endParaRPr>
          </a:p>
          <a:p>
            <a:pPr marL="0" lvl="0" indent="0" algn="l" rtl="0">
              <a:lnSpc>
                <a:spcPct val="100000"/>
              </a:lnSpc>
              <a:spcBef>
                <a:spcPts val="0"/>
              </a:spcBef>
              <a:spcAft>
                <a:spcPts val="0"/>
              </a:spcAft>
              <a:buSzPts val="1400"/>
              <a:buNone/>
            </a:pPr>
            <a:r>
              <a:rPr lang="en-US" b="1">
                <a:latin typeface="Verdana"/>
                <a:ea typeface="Verdana"/>
                <a:cs typeface="Verdana"/>
                <a:sym typeface="Verdana"/>
              </a:rPr>
              <a:t>Reference</a:t>
            </a:r>
            <a:r>
              <a:rPr lang="en-US">
                <a:latin typeface="Verdana"/>
                <a:ea typeface="Verdana"/>
                <a:cs typeface="Verdana"/>
                <a:sym typeface="Verdana"/>
              </a:rPr>
              <a:t>: </a:t>
            </a:r>
            <a:r>
              <a:rPr lang="en-US" u="sng">
                <a:solidFill>
                  <a:schemeClr val="hlink"/>
                </a:solidFill>
                <a:latin typeface="Verdana"/>
                <a:ea typeface="Verdana"/>
                <a:cs typeface="Verdana"/>
                <a:sym typeface="Verdana"/>
                <a:hlinkClick r:id="rId3"/>
              </a:rPr>
              <a:t>https://www.transformingeducation.org/wp-content/uploads/2019/04/Introduction_to_Self-Management_Handout_Final_CC.pdf</a:t>
            </a:r>
            <a:endParaRPr>
              <a:latin typeface="Verdana"/>
              <a:ea typeface="Verdana"/>
              <a:cs typeface="Verdana"/>
              <a:sym typeface="Verdana"/>
            </a:endParaRPr>
          </a:p>
          <a:p>
            <a:pPr marL="0" lvl="0" indent="0" algn="l" rtl="0">
              <a:lnSpc>
                <a:spcPct val="100000"/>
              </a:lnSpc>
              <a:spcBef>
                <a:spcPts val="0"/>
              </a:spcBef>
              <a:spcAft>
                <a:spcPts val="0"/>
              </a:spcAft>
              <a:buSzPts val="1400"/>
              <a:buNone/>
            </a:pPr>
            <a:endParaRPr>
              <a:latin typeface="Verdana"/>
              <a:ea typeface="Verdana"/>
              <a:cs typeface="Verdana"/>
              <a:sym typeface="Verdana"/>
            </a:endParaRPr>
          </a:p>
          <a:p>
            <a:pPr marL="0" lvl="0" indent="0" algn="l" rtl="0">
              <a:lnSpc>
                <a:spcPct val="100000"/>
              </a:lnSpc>
              <a:spcBef>
                <a:spcPts val="0"/>
              </a:spcBef>
              <a:spcAft>
                <a:spcPts val="0"/>
              </a:spcAft>
              <a:buSzPts val="1400"/>
              <a:buNone/>
            </a:pPr>
            <a:r>
              <a:rPr lang="en-US">
                <a:latin typeface="Verdana"/>
                <a:ea typeface="Verdana"/>
                <a:cs typeface="Verdana"/>
                <a:sym typeface="Verdana"/>
              </a:rPr>
              <a:t>Moffitt, T. E., Arseneault, L., Belsky, D., Dickson, N., Hancox, R. J., Harrington, H., Houtes, R., Poulton, R., Roberts, B., Ross, S., Sears, M., Thomson, W.M., &amp; Caspi, A. (2011). A gradient of childhood self-control predicts health, wealth, and public safety. Proceedings of the National Academy of Sciences, 108(7), 2693-2698.); Knudsen, E. I., Heckman, J. J., Cameron, J. L., &amp; Shonkoff, J. P. (2006). Economic, neurobiological, and behavioral perspectives on building America’s future workforce. Proceedings of the National Academy of Sciences, 103(27), 10155-10162</a:t>
            </a:r>
            <a:endParaRPr>
              <a:latin typeface="Verdana"/>
              <a:ea typeface="Verdana"/>
              <a:cs typeface="Verdana"/>
              <a:sym typeface="Verdana"/>
            </a:endParaRPr>
          </a:p>
          <a:p>
            <a:pPr marL="0" lvl="0" indent="0" algn="l" rtl="0">
              <a:lnSpc>
                <a:spcPct val="100000"/>
              </a:lnSpc>
              <a:spcBef>
                <a:spcPts val="0"/>
              </a:spcBef>
              <a:spcAft>
                <a:spcPts val="0"/>
              </a:spcAft>
              <a:buSzPts val="1400"/>
              <a:buNone/>
            </a:pPr>
            <a:endParaRPr>
              <a:latin typeface="Verdana"/>
              <a:ea typeface="Verdana"/>
              <a:cs typeface="Verdana"/>
              <a:sym typeface="Verdana"/>
            </a:endParaRPr>
          </a:p>
          <a:p>
            <a:pPr marL="0" lvl="0" indent="0" algn="l" rtl="0">
              <a:lnSpc>
                <a:spcPct val="100000"/>
              </a:lnSpc>
              <a:spcBef>
                <a:spcPts val="0"/>
              </a:spcBef>
              <a:spcAft>
                <a:spcPts val="0"/>
              </a:spcAft>
              <a:buSzPts val="1400"/>
              <a:buNone/>
            </a:pPr>
            <a:r>
              <a:rPr lang="en-US">
                <a:latin typeface="Verdana"/>
                <a:ea typeface="Verdana"/>
                <a:cs typeface="Verdana"/>
                <a:sym typeface="Verdana"/>
              </a:rPr>
              <a:t>McClelland, Piccinin, Acock &amp; Stallings (2011) Relations between preschool attention and later school achievement and educational outcomes</a:t>
            </a:r>
            <a:endParaRPr>
              <a:latin typeface="Verdana"/>
              <a:ea typeface="Verdana"/>
              <a:cs typeface="Verdana"/>
              <a:sym typeface="Verdana"/>
            </a:endParaRPr>
          </a:p>
        </p:txBody>
      </p:sp>
      <p:sp>
        <p:nvSpPr>
          <p:cNvPr id="276" name="Google Shape;276;g73aa463fff_1_6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73aa463fff_1_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2" name="Google Shape;282;g73aa463fff_1_3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b="1">
                <a:latin typeface="Verdana"/>
                <a:ea typeface="Verdana"/>
                <a:cs typeface="Verdana"/>
                <a:sym typeface="Verdana"/>
              </a:rPr>
              <a:t>To Know</a:t>
            </a:r>
            <a:r>
              <a:rPr lang="en-US">
                <a:latin typeface="Verdana"/>
                <a:ea typeface="Verdana"/>
                <a:cs typeface="Verdana"/>
                <a:sym typeface="Verdana"/>
              </a:rPr>
              <a:t>: Video is 3 minutes - https://youtu.be/4p5286T_kn0</a:t>
            </a:r>
            <a:endParaRPr>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endParaRPr>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endParaRPr>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r>
              <a:rPr lang="en-US" b="1">
                <a:latin typeface="Verdana"/>
                <a:ea typeface="Verdana"/>
                <a:cs typeface="Verdana"/>
                <a:sym typeface="Verdana"/>
              </a:rPr>
              <a:t>To Say:</a:t>
            </a:r>
            <a:r>
              <a:rPr lang="en-US">
                <a:latin typeface="Verdana"/>
                <a:ea typeface="Verdana"/>
                <a:cs typeface="Verdana"/>
                <a:sym typeface="Verdana"/>
              </a:rPr>
              <a:t> This is a great example of moving towards seeing students as solutions and not problems. </a:t>
            </a:r>
            <a:endParaRPr>
              <a:latin typeface="Verdana"/>
              <a:ea typeface="Verdana"/>
              <a:cs typeface="Verdana"/>
              <a:sym typeface="Verdana"/>
            </a:endParaRPr>
          </a:p>
          <a:p>
            <a:pPr marL="0" lvl="0" indent="0" algn="l" rtl="0">
              <a:lnSpc>
                <a:spcPct val="100000"/>
              </a:lnSpc>
              <a:spcBef>
                <a:spcPts val="0"/>
              </a:spcBef>
              <a:spcAft>
                <a:spcPts val="0"/>
              </a:spcAft>
              <a:buSzPts val="1400"/>
              <a:buNone/>
            </a:pPr>
            <a:endParaRPr/>
          </a:p>
        </p:txBody>
      </p:sp>
      <p:sp>
        <p:nvSpPr>
          <p:cNvPr id="283" name="Google Shape;283;g73aa463fff_1_3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73aa463fff_1_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9" name="Google Shape;289;g73aa463fff_1_4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b="1">
                <a:latin typeface="Verdana"/>
                <a:ea typeface="Verdana"/>
                <a:cs typeface="Verdana"/>
                <a:sym typeface="Verdana"/>
              </a:rPr>
              <a:t>To Say/To Do:</a:t>
            </a:r>
            <a:r>
              <a:rPr lang="en-US">
                <a:latin typeface="Verdana"/>
                <a:ea typeface="Verdana"/>
                <a:cs typeface="Verdana"/>
                <a:sym typeface="Verdana"/>
              </a:rPr>
              <a:t> Have groups discuss the following questions. </a:t>
            </a:r>
            <a:endParaRPr>
              <a:latin typeface="Verdana"/>
              <a:ea typeface="Verdana"/>
              <a:cs typeface="Verdana"/>
              <a:sym typeface="Verdana"/>
            </a:endParaRPr>
          </a:p>
          <a:p>
            <a:pPr marL="0" lvl="0" indent="0" algn="l" rtl="0">
              <a:lnSpc>
                <a:spcPct val="100000"/>
              </a:lnSpc>
              <a:spcBef>
                <a:spcPts val="0"/>
              </a:spcBef>
              <a:spcAft>
                <a:spcPts val="0"/>
              </a:spcAft>
              <a:buSzPts val="1400"/>
              <a:buNone/>
            </a:pPr>
            <a:endParaRPr/>
          </a:p>
        </p:txBody>
      </p:sp>
      <p:sp>
        <p:nvSpPr>
          <p:cNvPr id="290" name="Google Shape;290;g73aa463fff_1_4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8b5abb6a84_0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7" name="Google Shape;297;g8b5abb6a84_0_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b="1">
                <a:latin typeface="Verdana"/>
                <a:ea typeface="Verdana"/>
                <a:cs typeface="Verdana"/>
                <a:sym typeface="Verdana"/>
              </a:rPr>
              <a:t>To Know</a:t>
            </a:r>
            <a:r>
              <a:rPr lang="en-US">
                <a:latin typeface="Verdana"/>
                <a:ea typeface="Verdana"/>
                <a:cs typeface="Verdana"/>
                <a:sym typeface="Verdana"/>
              </a:rPr>
              <a:t>: Transition Slide</a:t>
            </a:r>
            <a:endParaRPr>
              <a:latin typeface="Verdana"/>
              <a:ea typeface="Verdana"/>
              <a:cs typeface="Verdana"/>
              <a:sym typeface="Verdana"/>
            </a:endParaRPr>
          </a:p>
        </p:txBody>
      </p:sp>
      <p:sp>
        <p:nvSpPr>
          <p:cNvPr id="298" name="Google Shape;298;g8b5abb6a84_0_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73aa463fff_1_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3" name="Google Shape;303;g73aa463fff_1_5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b="1">
                <a:latin typeface="Verdana"/>
                <a:ea typeface="Verdana"/>
                <a:cs typeface="Verdana"/>
                <a:sym typeface="Verdana"/>
              </a:rPr>
              <a:t>To Know/To Say:</a:t>
            </a:r>
            <a:r>
              <a:rPr lang="en-US">
                <a:latin typeface="Verdana"/>
                <a:ea typeface="Verdana"/>
                <a:cs typeface="Verdana"/>
                <a:sym typeface="Verdana"/>
              </a:rPr>
              <a:t> Behavioral problems can be prevented through appropriate design of your settings, programs, and systems. If we can predict it, we can prevent it. An good example of this would be effective school-wide expectations and classroom management strategies. </a:t>
            </a:r>
            <a:endParaRPr>
              <a:latin typeface="Verdana"/>
              <a:ea typeface="Verdana"/>
              <a:cs typeface="Verdana"/>
              <a:sym typeface="Verdana"/>
            </a:endParaRPr>
          </a:p>
          <a:p>
            <a:pPr marL="0" lvl="0" indent="0" algn="l" rtl="0">
              <a:lnSpc>
                <a:spcPct val="100000"/>
              </a:lnSpc>
              <a:spcBef>
                <a:spcPts val="0"/>
              </a:spcBef>
              <a:spcAft>
                <a:spcPts val="0"/>
              </a:spcAft>
              <a:buSzPts val="1400"/>
              <a:buNone/>
            </a:pPr>
            <a:endParaRPr/>
          </a:p>
        </p:txBody>
      </p:sp>
      <p:sp>
        <p:nvSpPr>
          <p:cNvPr id="304" name="Google Shape;304;g73aa463fff_1_5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73aa463fff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0" name="Google Shape;310;g73aa463fff_1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b="1">
                <a:latin typeface="Verdana"/>
                <a:ea typeface="Verdana"/>
                <a:cs typeface="Verdana"/>
                <a:sym typeface="Verdana"/>
              </a:rPr>
              <a:t>To Know/To Say:</a:t>
            </a:r>
            <a:r>
              <a:rPr lang="en-US">
                <a:latin typeface="Verdana"/>
                <a:ea typeface="Verdana"/>
                <a:cs typeface="Verdana"/>
                <a:sym typeface="Verdana"/>
              </a:rPr>
              <a:t> These are a couple of ways in which we can infuse self-management in our classrooms. </a:t>
            </a:r>
            <a:endParaRPr>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endParaRPr>
              <a:latin typeface="Verdana"/>
              <a:ea typeface="Verdana"/>
              <a:cs typeface="Verdana"/>
              <a:sym typeface="Verdana"/>
            </a:endParaRPr>
          </a:p>
          <a:p>
            <a:pPr marL="0" lvl="0" indent="0" algn="l" rtl="0">
              <a:lnSpc>
                <a:spcPct val="100000"/>
              </a:lnSpc>
              <a:spcBef>
                <a:spcPts val="0"/>
              </a:spcBef>
              <a:spcAft>
                <a:spcPts val="0"/>
              </a:spcAft>
              <a:buSzPts val="1400"/>
              <a:buNone/>
            </a:pPr>
            <a:endParaRPr/>
          </a:p>
        </p:txBody>
      </p:sp>
      <p:sp>
        <p:nvSpPr>
          <p:cNvPr id="311" name="Google Shape;311;g73aa463fff_1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73aa463fff_1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7" name="Google Shape;317;g73aa463fff_1_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b="1">
                <a:latin typeface="Verdana"/>
                <a:ea typeface="Verdana"/>
                <a:cs typeface="Verdana"/>
                <a:sym typeface="Verdana"/>
              </a:rPr>
              <a:t>To Know: video is a little over 3 minutes. </a:t>
            </a:r>
            <a:r>
              <a:rPr lang="en-US">
                <a:latin typeface="Verdana"/>
                <a:ea typeface="Verdana"/>
                <a:cs typeface="Verdana"/>
                <a:sym typeface="Verdana"/>
              </a:rPr>
              <a:t>Walter Mischel’s “Marshmallow Test” showed that ability to delay gratification at age 4 predicts academic and social competence as well as ability to cope with stress later in life. Ten years after the experiment, those who had delayed gratification were rated by their parents as more academically and socially competent, verbally fluent, rational, attentive, planful, and able to deal with frustration and stress. Several years later, the group that had delayed gratification at age 4 also had higher SAT scores than their peers who had not.</a:t>
            </a:r>
            <a:endParaRPr>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endParaRPr>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r>
              <a:rPr lang="en-US" b="1">
                <a:latin typeface="Verdana"/>
                <a:ea typeface="Verdana"/>
                <a:cs typeface="Verdana"/>
                <a:sym typeface="Verdana"/>
              </a:rPr>
              <a:t>To Say:</a:t>
            </a:r>
            <a:r>
              <a:rPr lang="en-US">
                <a:latin typeface="Verdana"/>
                <a:ea typeface="Verdana"/>
                <a:cs typeface="Verdana"/>
                <a:sym typeface="Verdana"/>
              </a:rPr>
              <a:t> </a:t>
            </a:r>
            <a:endParaRPr>
              <a:latin typeface="Verdana"/>
              <a:ea typeface="Verdana"/>
              <a:cs typeface="Verdana"/>
              <a:sym typeface="Verdana"/>
            </a:endParaRPr>
          </a:p>
          <a:p>
            <a:pPr marL="0" lvl="0" indent="0" algn="l" rtl="0">
              <a:lnSpc>
                <a:spcPct val="100000"/>
              </a:lnSpc>
              <a:spcBef>
                <a:spcPts val="0"/>
              </a:spcBef>
              <a:spcAft>
                <a:spcPts val="0"/>
              </a:spcAft>
              <a:buSzPts val="1400"/>
              <a:buNone/>
            </a:pPr>
            <a:r>
              <a:rPr lang="en-US">
                <a:latin typeface="Verdana"/>
                <a:ea typeface="Verdana"/>
                <a:cs typeface="Verdana"/>
                <a:sym typeface="Verdana"/>
              </a:rPr>
              <a:t>This is comparison to teachers telling a student “stop fidgeting” , You are basically telling the student to stop and figure out how to do it putting this all on the kiddo. Maybe the child doesn't know how. You need to provide the student with a tool to help support their need to fidget. Squeeze a ball, doodle. </a:t>
            </a:r>
            <a:endParaRPr>
              <a:latin typeface="Verdana"/>
              <a:ea typeface="Verdana"/>
              <a:cs typeface="Verdana"/>
              <a:sym typeface="Verdana"/>
            </a:endParaRPr>
          </a:p>
          <a:p>
            <a:pPr marL="0" lvl="0" indent="0" algn="l" rtl="0">
              <a:lnSpc>
                <a:spcPct val="100000"/>
              </a:lnSpc>
              <a:spcBef>
                <a:spcPts val="0"/>
              </a:spcBef>
              <a:spcAft>
                <a:spcPts val="0"/>
              </a:spcAft>
              <a:buSzPts val="1400"/>
              <a:buNone/>
            </a:pPr>
            <a:endParaRPr>
              <a:latin typeface="Verdana"/>
              <a:ea typeface="Verdana"/>
              <a:cs typeface="Verdana"/>
              <a:sym typeface="Verdana"/>
            </a:endParaRPr>
          </a:p>
          <a:p>
            <a:pPr marL="0" lvl="0" indent="0" algn="l" rtl="0">
              <a:lnSpc>
                <a:spcPct val="100000"/>
              </a:lnSpc>
              <a:spcBef>
                <a:spcPts val="0"/>
              </a:spcBef>
              <a:spcAft>
                <a:spcPts val="0"/>
              </a:spcAft>
              <a:buSzPts val="1400"/>
              <a:buNone/>
            </a:pPr>
            <a:r>
              <a:rPr lang="en-US" b="1">
                <a:latin typeface="Verdana"/>
                <a:ea typeface="Verdana"/>
                <a:cs typeface="Verdana"/>
                <a:sym typeface="Verdana"/>
              </a:rPr>
              <a:t>To Do</a:t>
            </a:r>
            <a:r>
              <a:rPr lang="en-US">
                <a:latin typeface="Verdana"/>
                <a:ea typeface="Verdana"/>
                <a:cs typeface="Verdana"/>
                <a:sym typeface="Verdana"/>
              </a:rPr>
              <a:t>: </a:t>
            </a:r>
            <a:r>
              <a:rPr lang="en-US" u="sng">
                <a:solidFill>
                  <a:schemeClr val="hlink"/>
                </a:solidFill>
                <a:latin typeface="Verdana"/>
                <a:ea typeface="Verdana"/>
                <a:cs typeface="Verdana"/>
                <a:sym typeface="Verdana"/>
                <a:hlinkClick r:id="rId3"/>
              </a:rPr>
              <a:t>https://youtu.be/QX_oy9614HQ</a:t>
            </a:r>
            <a:endParaRPr>
              <a:latin typeface="Verdana"/>
              <a:ea typeface="Verdana"/>
              <a:cs typeface="Verdana"/>
              <a:sym typeface="Verdana"/>
            </a:endParaRPr>
          </a:p>
          <a:p>
            <a:pPr marL="0" lvl="0" indent="0" algn="l" rtl="0">
              <a:lnSpc>
                <a:spcPct val="100000"/>
              </a:lnSpc>
              <a:spcBef>
                <a:spcPts val="0"/>
              </a:spcBef>
              <a:spcAft>
                <a:spcPts val="0"/>
              </a:spcAft>
              <a:buSzPts val="1400"/>
              <a:buNone/>
            </a:pPr>
            <a:endParaRPr>
              <a:latin typeface="Verdana"/>
              <a:ea typeface="Verdana"/>
              <a:cs typeface="Verdana"/>
              <a:sym typeface="Verdana"/>
            </a:endParaRPr>
          </a:p>
          <a:p>
            <a:pPr marL="0" lvl="0" indent="0" algn="l" rtl="0">
              <a:lnSpc>
                <a:spcPct val="100000"/>
              </a:lnSpc>
              <a:spcBef>
                <a:spcPts val="0"/>
              </a:spcBef>
              <a:spcAft>
                <a:spcPts val="0"/>
              </a:spcAft>
              <a:buSzPts val="1400"/>
              <a:buNone/>
            </a:pPr>
            <a:r>
              <a:rPr lang="en-US" b="1">
                <a:latin typeface="Verdana"/>
                <a:ea typeface="Verdana"/>
                <a:cs typeface="Verdana"/>
                <a:sym typeface="Verdana"/>
              </a:rPr>
              <a:t>Reference: </a:t>
            </a:r>
            <a:endParaRPr b="1">
              <a:latin typeface="Verdana"/>
              <a:ea typeface="Verdana"/>
              <a:cs typeface="Verdana"/>
              <a:sym typeface="Verdana"/>
            </a:endParaRPr>
          </a:p>
          <a:p>
            <a:pPr marL="0" lvl="0" indent="0" algn="l" rtl="0">
              <a:lnSpc>
                <a:spcPct val="100000"/>
              </a:lnSpc>
              <a:spcBef>
                <a:spcPts val="0"/>
              </a:spcBef>
              <a:spcAft>
                <a:spcPts val="0"/>
              </a:spcAft>
              <a:buSzPts val="1400"/>
              <a:buNone/>
            </a:pPr>
            <a:r>
              <a:rPr lang="en-US">
                <a:latin typeface="Verdana"/>
                <a:ea typeface="Verdana"/>
                <a:cs typeface="Verdana"/>
                <a:sym typeface="Verdana"/>
              </a:rPr>
              <a:t>Mischel, W., Shoda, Y., &amp; Rodriguez, M. L. (1989). Delay of gratification in children. Science, 244, 933-938; Y. Shoda, W. Mischel, &amp; P.K. Peake (1990). Predicting adolescent cognitive and self‐regulatory competencies from preschool delay of gratification. Developmental psychology, 26(6), 978‐86</a:t>
            </a:r>
            <a:endParaRPr>
              <a:latin typeface="Verdana"/>
              <a:ea typeface="Verdana"/>
              <a:cs typeface="Verdana"/>
              <a:sym typeface="Verdana"/>
            </a:endParaRPr>
          </a:p>
        </p:txBody>
      </p:sp>
      <p:sp>
        <p:nvSpPr>
          <p:cNvPr id="318" name="Google Shape;318;g73aa463fff_1_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73aa463fff_1_7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4" name="Google Shape;324;g73aa463fff_1_7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b="1">
                <a:latin typeface="Verdana"/>
                <a:ea typeface="Verdana"/>
                <a:cs typeface="Verdana"/>
                <a:sym typeface="Verdana"/>
              </a:rPr>
              <a:t>To Say/To Do: </a:t>
            </a:r>
            <a:r>
              <a:rPr lang="en-US">
                <a:latin typeface="Verdana"/>
                <a:ea typeface="Verdana"/>
                <a:cs typeface="Verdana"/>
                <a:sym typeface="Verdana"/>
              </a:rPr>
              <a:t>Have participants discuss the question above. </a:t>
            </a:r>
            <a:endParaRPr>
              <a:latin typeface="Verdana"/>
              <a:ea typeface="Verdana"/>
              <a:cs typeface="Verdana"/>
              <a:sym typeface="Verdana"/>
            </a:endParaRPr>
          </a:p>
          <a:p>
            <a:pPr marL="0" lvl="0" indent="0" algn="l" rtl="0">
              <a:lnSpc>
                <a:spcPct val="100000"/>
              </a:lnSpc>
              <a:spcBef>
                <a:spcPts val="0"/>
              </a:spcBef>
              <a:spcAft>
                <a:spcPts val="0"/>
              </a:spcAft>
              <a:buSzPts val="1400"/>
              <a:buNone/>
            </a:pPr>
            <a:endParaRPr/>
          </a:p>
        </p:txBody>
      </p:sp>
      <p:sp>
        <p:nvSpPr>
          <p:cNvPr id="325" name="Google Shape;325;g73aa463fff_1_7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73aa463fff_1_7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2" name="Google Shape;332;g73aa463fff_1_7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b="1">
                <a:latin typeface="Verdana"/>
                <a:ea typeface="Verdana"/>
                <a:cs typeface="Verdana"/>
                <a:sym typeface="Verdana"/>
              </a:rPr>
              <a:t>To Know/To Say: </a:t>
            </a:r>
            <a:r>
              <a:rPr lang="en-US" sz="1200" b="1" i="0" u="none" strike="noStrike" cap="none">
                <a:solidFill>
                  <a:schemeClr val="dk1"/>
                </a:solidFill>
                <a:latin typeface="Calibri"/>
                <a:ea typeface="Calibri"/>
                <a:cs typeface="Calibri"/>
                <a:sym typeface="Calibri"/>
              </a:rPr>
              <a:t>WOOP</a:t>
            </a:r>
            <a:r>
              <a:rPr lang="en-US" sz="1200" b="0" i="0" u="none" strike="noStrike" cap="none">
                <a:solidFill>
                  <a:schemeClr val="dk1"/>
                </a:solidFill>
                <a:latin typeface="Calibri"/>
                <a:ea typeface="Calibri"/>
                <a:cs typeface="Calibri"/>
                <a:sym typeface="Calibri"/>
              </a:rPr>
              <a:t> is a scientifically proven tool that helps us change our behaviors for the better and achieve our goals. It stands for Wish, Outcome, Obstacle, and Plan. And it's basically the combination of two tools called mental contrasting and implementation intentions.</a:t>
            </a:r>
            <a:endParaRPr/>
          </a:p>
          <a:p>
            <a:pPr marL="0" lvl="0" indent="0" algn="l" rtl="0">
              <a:lnSpc>
                <a:spcPct val="100000"/>
              </a:lnSpc>
              <a:spcBef>
                <a:spcPts val="0"/>
              </a:spcBef>
              <a:spcAft>
                <a:spcPts val="0"/>
              </a:spcAft>
              <a:buClr>
                <a:schemeClr val="dk1"/>
              </a:buClr>
              <a:buSzPts val="1100"/>
              <a:buFont typeface="Arial"/>
              <a:buNone/>
            </a:pPr>
            <a:endParaRPr>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endParaRPr>
              <a:latin typeface="Verdana"/>
              <a:ea typeface="Verdana"/>
              <a:cs typeface="Verdana"/>
              <a:sym typeface="Verdana"/>
            </a:endParaRPr>
          </a:p>
          <a:p>
            <a:pPr marL="0" lvl="0" indent="0" algn="l" rtl="0">
              <a:lnSpc>
                <a:spcPct val="100000"/>
              </a:lnSpc>
              <a:spcBef>
                <a:spcPts val="0"/>
              </a:spcBef>
              <a:spcAft>
                <a:spcPts val="0"/>
              </a:spcAft>
              <a:buSzPts val="1400"/>
              <a:buNone/>
            </a:pPr>
            <a:r>
              <a:rPr lang="en-US" b="1">
                <a:latin typeface="Verdana"/>
                <a:ea typeface="Verdana"/>
                <a:cs typeface="Verdana"/>
                <a:sym typeface="Verdana"/>
              </a:rPr>
              <a:t>Reference</a:t>
            </a:r>
            <a:r>
              <a:rPr lang="en-US"/>
              <a:t>: </a:t>
            </a:r>
            <a:r>
              <a:rPr lang="en-US" sz="1100" u="sng">
                <a:solidFill>
                  <a:schemeClr val="hlink"/>
                </a:solidFill>
                <a:latin typeface="Arial"/>
                <a:ea typeface="Arial"/>
                <a:cs typeface="Arial"/>
                <a:sym typeface="Arial"/>
                <a:hlinkClick r:id="rId3"/>
              </a:rPr>
              <a:t>https://www.psychbytes.com/woop-goal-setting/</a:t>
            </a:r>
            <a:endParaRPr/>
          </a:p>
        </p:txBody>
      </p:sp>
      <p:sp>
        <p:nvSpPr>
          <p:cNvPr id="333" name="Google Shape;333;g73aa463fff_1_7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89f3b040a0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6" name="Google Shape;216;g89f3b040a0_0_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b="1">
                <a:latin typeface="Verdana"/>
                <a:ea typeface="Verdana"/>
                <a:cs typeface="Verdana"/>
                <a:sym typeface="Verdana"/>
              </a:rPr>
              <a:t>In-person training suggestions</a:t>
            </a:r>
            <a:endParaRPr b="1">
              <a:latin typeface="Verdana"/>
              <a:ea typeface="Verdana"/>
              <a:cs typeface="Verdana"/>
              <a:sym typeface="Verdana"/>
            </a:endParaRPr>
          </a:p>
          <a:p>
            <a:pPr marL="0" lvl="0" indent="0" algn="l" rtl="0">
              <a:lnSpc>
                <a:spcPct val="115000"/>
              </a:lnSpc>
              <a:spcBef>
                <a:spcPts val="0"/>
              </a:spcBef>
              <a:spcAft>
                <a:spcPts val="0"/>
              </a:spcAft>
              <a:buClr>
                <a:schemeClr val="dk1"/>
              </a:buClr>
              <a:buSzPts val="1100"/>
              <a:buFont typeface="Arial"/>
              <a:buNone/>
            </a:pPr>
            <a:r>
              <a:rPr lang="en-US">
                <a:latin typeface="Verdana"/>
                <a:ea typeface="Verdana"/>
                <a:cs typeface="Verdana"/>
                <a:sym typeface="Verdana"/>
              </a:rPr>
              <a:t>This module can be broken down into sections. Each section of Module 4 should be about 30 minutes to complete. </a:t>
            </a:r>
            <a:endParaRPr>
              <a:latin typeface="Verdana"/>
              <a:ea typeface="Verdana"/>
              <a:cs typeface="Verdana"/>
              <a:sym typeface="Verdana"/>
            </a:endParaRPr>
          </a:p>
          <a:p>
            <a:pPr marL="0" lvl="0" indent="0" algn="l" rtl="0">
              <a:lnSpc>
                <a:spcPct val="115000"/>
              </a:lnSpc>
              <a:spcBef>
                <a:spcPts val="0"/>
              </a:spcBef>
              <a:spcAft>
                <a:spcPts val="0"/>
              </a:spcAft>
              <a:buClr>
                <a:schemeClr val="dk1"/>
              </a:buClr>
              <a:buSzPts val="1100"/>
              <a:buFont typeface="Arial"/>
              <a:buNone/>
            </a:pPr>
            <a:r>
              <a:rPr lang="en-US">
                <a:latin typeface="Verdana"/>
                <a:ea typeface="Verdana"/>
                <a:cs typeface="Verdana"/>
                <a:sym typeface="Verdana"/>
              </a:rPr>
              <a:t>This modules provides strategies that can be used for staff and students in trauma sensitive schools. You may want to add or enhance portions with visuals and examples that will resonate with your audience. As a reminder, always be sure to include appropriate citations when adding resources. Also, you might look to the resources and activities sections for additions that may be helpful.</a:t>
            </a:r>
            <a:endParaRPr>
              <a:latin typeface="Verdana"/>
              <a:ea typeface="Verdana"/>
              <a:cs typeface="Verdana"/>
              <a:sym typeface="Verdana"/>
            </a:endParaRPr>
          </a:p>
          <a:p>
            <a:pPr marL="0" lvl="0" indent="0" algn="l" rtl="0">
              <a:lnSpc>
                <a:spcPct val="115000"/>
              </a:lnSpc>
              <a:spcBef>
                <a:spcPts val="400"/>
              </a:spcBef>
              <a:spcAft>
                <a:spcPts val="0"/>
              </a:spcAft>
              <a:buClr>
                <a:schemeClr val="dk1"/>
              </a:buClr>
              <a:buSzPts val="1100"/>
              <a:buFont typeface="Arial"/>
              <a:buNone/>
            </a:pPr>
            <a:r>
              <a:rPr lang="en-US">
                <a:latin typeface="Verdana"/>
                <a:ea typeface="Verdana"/>
                <a:cs typeface="Verdana"/>
                <a:sym typeface="Verdana"/>
              </a:rPr>
              <a:t>In summary</a:t>
            </a:r>
            <a:endParaRPr>
              <a:latin typeface="Verdana"/>
              <a:ea typeface="Verdana"/>
              <a:cs typeface="Verdana"/>
              <a:sym typeface="Verdana"/>
            </a:endParaRPr>
          </a:p>
          <a:p>
            <a:pPr marL="457200" lvl="0" indent="-317500" algn="l" rtl="0">
              <a:lnSpc>
                <a:spcPct val="115000"/>
              </a:lnSpc>
              <a:spcBef>
                <a:spcPts val="0"/>
              </a:spcBef>
              <a:spcAft>
                <a:spcPts val="0"/>
              </a:spcAft>
              <a:buClr>
                <a:schemeClr val="dk1"/>
              </a:buClr>
              <a:buSzPts val="1400"/>
              <a:buFont typeface="Verdana"/>
              <a:buChar char="●"/>
            </a:pPr>
            <a:r>
              <a:rPr lang="en-US">
                <a:latin typeface="Verdana"/>
                <a:ea typeface="Verdana"/>
                <a:cs typeface="Verdana"/>
                <a:sym typeface="Verdana"/>
              </a:rPr>
              <a:t>This module outlines strategies that can be used in trauma sensitive schools</a:t>
            </a:r>
            <a:endParaRPr>
              <a:latin typeface="Verdana"/>
              <a:ea typeface="Verdana"/>
              <a:cs typeface="Verdana"/>
              <a:sym typeface="Verdana"/>
            </a:endParaRPr>
          </a:p>
          <a:p>
            <a:pPr marL="457200" lvl="0" indent="-317500" algn="l" rtl="0">
              <a:lnSpc>
                <a:spcPct val="115000"/>
              </a:lnSpc>
              <a:spcBef>
                <a:spcPts val="0"/>
              </a:spcBef>
              <a:spcAft>
                <a:spcPts val="0"/>
              </a:spcAft>
              <a:buClr>
                <a:schemeClr val="dk1"/>
              </a:buClr>
              <a:buSzPts val="1400"/>
              <a:buFont typeface="Verdana"/>
              <a:buChar char="●"/>
            </a:pPr>
            <a:r>
              <a:rPr lang="en-US">
                <a:latin typeface="Verdana"/>
                <a:ea typeface="Verdana"/>
                <a:cs typeface="Verdana"/>
                <a:sym typeface="Verdana"/>
              </a:rPr>
              <a:t>It can be adapted to individual contexts</a:t>
            </a:r>
            <a:endParaRPr>
              <a:latin typeface="Verdana"/>
              <a:ea typeface="Verdana"/>
              <a:cs typeface="Verdana"/>
              <a:sym typeface="Verdana"/>
            </a:endParaRPr>
          </a:p>
          <a:p>
            <a:pPr marL="457200" lvl="0" indent="-317500" algn="l" rtl="0">
              <a:lnSpc>
                <a:spcPct val="115000"/>
              </a:lnSpc>
              <a:spcBef>
                <a:spcPts val="0"/>
              </a:spcBef>
              <a:spcAft>
                <a:spcPts val="0"/>
              </a:spcAft>
              <a:buClr>
                <a:schemeClr val="dk1"/>
              </a:buClr>
              <a:buSzPts val="1400"/>
              <a:buFont typeface="Verdana"/>
              <a:buChar char="●"/>
            </a:pPr>
            <a:r>
              <a:rPr lang="en-US">
                <a:latin typeface="Verdana"/>
                <a:ea typeface="Verdana"/>
                <a:cs typeface="Verdana"/>
                <a:sym typeface="Verdana"/>
              </a:rPr>
              <a:t>The training should last about 4 hours for the entire module or 30 minutes for each section. </a:t>
            </a:r>
            <a:endParaRPr>
              <a:latin typeface="Verdana"/>
              <a:ea typeface="Verdana"/>
              <a:cs typeface="Verdana"/>
              <a:sym typeface="Verdana"/>
            </a:endParaRPr>
          </a:p>
          <a:p>
            <a:pPr marL="0" lvl="0" indent="0" algn="l" rtl="0">
              <a:lnSpc>
                <a:spcPct val="80000"/>
              </a:lnSpc>
              <a:spcBef>
                <a:spcPts val="200"/>
              </a:spcBef>
              <a:spcAft>
                <a:spcPts val="0"/>
              </a:spcAft>
              <a:buClr>
                <a:schemeClr val="dk1"/>
              </a:buClr>
              <a:buSzPts val="1400"/>
              <a:buFont typeface="Arial"/>
              <a:buNone/>
            </a:pPr>
            <a:endParaRPr b="1">
              <a:latin typeface="Verdana"/>
              <a:ea typeface="Verdana"/>
              <a:cs typeface="Verdana"/>
              <a:sym typeface="Verdana"/>
            </a:endParaRPr>
          </a:p>
          <a:p>
            <a:pPr marL="0" lvl="0" indent="0" algn="l" rtl="0">
              <a:lnSpc>
                <a:spcPct val="80000"/>
              </a:lnSpc>
              <a:spcBef>
                <a:spcPts val="200"/>
              </a:spcBef>
              <a:spcAft>
                <a:spcPts val="0"/>
              </a:spcAft>
              <a:buClr>
                <a:schemeClr val="dk1"/>
              </a:buClr>
              <a:buSzPts val="1100"/>
              <a:buFont typeface="Arial"/>
              <a:buNone/>
            </a:pPr>
            <a:r>
              <a:rPr lang="en-US" b="1">
                <a:latin typeface="Verdana"/>
                <a:ea typeface="Verdana"/>
                <a:cs typeface="Verdana"/>
                <a:sym typeface="Verdana"/>
              </a:rPr>
              <a:t>Presenter notes information</a:t>
            </a:r>
            <a:endParaRPr b="1">
              <a:latin typeface="Verdana"/>
              <a:ea typeface="Verdana"/>
              <a:cs typeface="Verdana"/>
              <a:sym typeface="Verdana"/>
            </a:endParaRPr>
          </a:p>
          <a:p>
            <a:pPr marL="0" lvl="0" indent="0" algn="l" rtl="0">
              <a:lnSpc>
                <a:spcPct val="80000"/>
              </a:lnSpc>
              <a:spcBef>
                <a:spcPts val="200"/>
              </a:spcBef>
              <a:spcAft>
                <a:spcPts val="0"/>
              </a:spcAft>
              <a:buClr>
                <a:schemeClr val="dk1"/>
              </a:buClr>
              <a:buSzPts val="1100"/>
              <a:buFont typeface="Arial"/>
              <a:buNone/>
            </a:pPr>
            <a:r>
              <a:rPr lang="en-US">
                <a:latin typeface="Verdana"/>
                <a:ea typeface="Verdana"/>
                <a:cs typeface="Verdana"/>
                <a:sym typeface="Verdana"/>
              </a:rPr>
              <a:t>Presenter notes are included in the PowerPoint. Background information for the presenter is shown as “</a:t>
            </a:r>
            <a:r>
              <a:rPr lang="en-US" b="1">
                <a:latin typeface="Verdana"/>
                <a:ea typeface="Verdana"/>
                <a:cs typeface="Verdana"/>
                <a:sym typeface="Verdana"/>
              </a:rPr>
              <a:t>To Know</a:t>
            </a:r>
            <a:r>
              <a:rPr lang="en-US">
                <a:latin typeface="Verdana"/>
                <a:ea typeface="Verdana"/>
                <a:cs typeface="Verdana"/>
                <a:sym typeface="Verdana"/>
              </a:rPr>
              <a:t>.” Statements to be shared with participants are shown as “</a:t>
            </a:r>
            <a:r>
              <a:rPr lang="en-US" b="1">
                <a:latin typeface="Verdana"/>
                <a:ea typeface="Verdana"/>
                <a:cs typeface="Verdana"/>
                <a:sym typeface="Verdana"/>
              </a:rPr>
              <a:t>To Say</a:t>
            </a:r>
            <a:r>
              <a:rPr lang="en-US">
                <a:latin typeface="Verdana"/>
                <a:ea typeface="Verdana"/>
                <a:cs typeface="Verdana"/>
                <a:sym typeface="Verdana"/>
              </a:rPr>
              <a:t>.” In some instances, the “</a:t>
            </a:r>
            <a:r>
              <a:rPr lang="en-US" b="1">
                <a:latin typeface="Verdana"/>
                <a:ea typeface="Verdana"/>
                <a:cs typeface="Verdana"/>
                <a:sym typeface="Verdana"/>
              </a:rPr>
              <a:t>To Know/To Say</a:t>
            </a:r>
            <a:r>
              <a:rPr lang="en-US">
                <a:latin typeface="Verdana"/>
                <a:ea typeface="Verdana"/>
                <a:cs typeface="Verdana"/>
                <a:sym typeface="Verdana"/>
              </a:rPr>
              <a:t>” are combined.The presenter notes also include “</a:t>
            </a:r>
            <a:r>
              <a:rPr lang="en-US" b="1">
                <a:latin typeface="Verdana"/>
                <a:ea typeface="Verdana"/>
                <a:cs typeface="Verdana"/>
                <a:sym typeface="Verdana"/>
              </a:rPr>
              <a:t>To Do</a:t>
            </a:r>
            <a:r>
              <a:rPr lang="en-US">
                <a:latin typeface="Verdana"/>
                <a:ea typeface="Verdana"/>
                <a:cs typeface="Verdana"/>
                <a:sym typeface="Verdana"/>
              </a:rPr>
              <a:t>” prompts and cues for “</a:t>
            </a:r>
            <a:r>
              <a:rPr lang="en-US" b="1">
                <a:latin typeface="Verdana"/>
                <a:ea typeface="Verdana"/>
                <a:cs typeface="Verdana"/>
                <a:sym typeface="Verdana"/>
              </a:rPr>
              <a:t>Handouts</a:t>
            </a:r>
            <a:r>
              <a:rPr lang="en-US">
                <a:latin typeface="Verdana"/>
                <a:ea typeface="Verdana"/>
                <a:cs typeface="Verdana"/>
                <a:sym typeface="Verdana"/>
              </a:rPr>
              <a:t>”.</a:t>
            </a:r>
            <a:endParaRPr>
              <a:latin typeface="Verdana"/>
              <a:ea typeface="Verdana"/>
              <a:cs typeface="Verdana"/>
              <a:sym typeface="Verdana"/>
            </a:endParaRPr>
          </a:p>
          <a:p>
            <a:pPr marL="0" lvl="0" indent="0" algn="l" rtl="0">
              <a:lnSpc>
                <a:spcPct val="80000"/>
              </a:lnSpc>
              <a:spcBef>
                <a:spcPts val="200"/>
              </a:spcBef>
              <a:spcAft>
                <a:spcPts val="0"/>
              </a:spcAft>
              <a:buClr>
                <a:schemeClr val="dk1"/>
              </a:buClr>
              <a:buSzPts val="1100"/>
              <a:buFont typeface="Arial"/>
              <a:buNone/>
            </a:pPr>
            <a:r>
              <a:rPr lang="en-US">
                <a:latin typeface="Verdana"/>
                <a:ea typeface="Verdana"/>
                <a:cs typeface="Verdana"/>
                <a:sym typeface="Verdana"/>
              </a:rPr>
              <a:t> </a:t>
            </a:r>
            <a:endParaRPr>
              <a:latin typeface="Verdana"/>
              <a:ea typeface="Verdana"/>
              <a:cs typeface="Verdana"/>
              <a:sym typeface="Verdana"/>
            </a:endParaRPr>
          </a:p>
          <a:p>
            <a:pPr marL="0" lvl="0" indent="0" algn="l" rtl="0">
              <a:lnSpc>
                <a:spcPct val="80000"/>
              </a:lnSpc>
              <a:spcBef>
                <a:spcPts val="200"/>
              </a:spcBef>
              <a:spcAft>
                <a:spcPts val="0"/>
              </a:spcAft>
              <a:buClr>
                <a:schemeClr val="dk1"/>
              </a:buClr>
              <a:buSzPts val="1100"/>
              <a:buFont typeface="Arial"/>
              <a:buNone/>
            </a:pPr>
            <a:r>
              <a:rPr lang="en-US">
                <a:latin typeface="Verdana"/>
                <a:ea typeface="Verdana"/>
                <a:cs typeface="Verdana"/>
                <a:sym typeface="Verdana"/>
              </a:rPr>
              <a:t>Additional activities, examples, videos, etc. are being developed. A presenter may add material from the resources and activities section on the website. </a:t>
            </a:r>
            <a:endParaRPr>
              <a:latin typeface="Verdana"/>
              <a:ea typeface="Verdana"/>
              <a:cs typeface="Verdana"/>
              <a:sym typeface="Verdana"/>
            </a:endParaRPr>
          </a:p>
          <a:p>
            <a:pPr marL="0" lvl="0" indent="0" algn="l" rtl="0">
              <a:lnSpc>
                <a:spcPct val="80000"/>
              </a:lnSpc>
              <a:spcBef>
                <a:spcPts val="200"/>
              </a:spcBef>
              <a:spcAft>
                <a:spcPts val="0"/>
              </a:spcAft>
              <a:buClr>
                <a:schemeClr val="dk1"/>
              </a:buClr>
              <a:buSzPts val="1100"/>
              <a:buFont typeface="Arial"/>
              <a:buNone/>
            </a:pPr>
            <a:r>
              <a:rPr lang="en-US">
                <a:latin typeface="Verdana"/>
                <a:ea typeface="Verdana"/>
                <a:cs typeface="Verdana"/>
                <a:sym typeface="Verdana"/>
              </a:rPr>
              <a:t>  </a:t>
            </a:r>
            <a:endParaRPr>
              <a:latin typeface="Verdana"/>
              <a:ea typeface="Verdana"/>
              <a:cs typeface="Verdana"/>
              <a:sym typeface="Verdana"/>
            </a:endParaRPr>
          </a:p>
          <a:p>
            <a:pPr marL="0" lvl="0" indent="0" algn="l" rtl="0">
              <a:lnSpc>
                <a:spcPct val="80000"/>
              </a:lnSpc>
              <a:spcBef>
                <a:spcPts val="200"/>
              </a:spcBef>
              <a:spcAft>
                <a:spcPts val="0"/>
              </a:spcAft>
              <a:buClr>
                <a:schemeClr val="dk1"/>
              </a:buClr>
              <a:buSzPts val="1100"/>
              <a:buFont typeface="Arial"/>
              <a:buNone/>
            </a:pPr>
            <a:r>
              <a:rPr lang="en-US">
                <a:latin typeface="Verdana"/>
                <a:ea typeface="Verdana"/>
                <a:cs typeface="Verdana"/>
                <a:sym typeface="Verdana"/>
              </a:rPr>
              <a:t>Breaks should be inserted at the discretion of the presenter based on the needs of participants.</a:t>
            </a:r>
            <a:endParaRPr>
              <a:latin typeface="Verdana"/>
              <a:ea typeface="Verdana"/>
              <a:cs typeface="Verdana"/>
              <a:sym typeface="Verdana"/>
            </a:endParaRPr>
          </a:p>
          <a:p>
            <a:pPr marL="0" lvl="0" indent="0" algn="l" rtl="0">
              <a:lnSpc>
                <a:spcPct val="100000"/>
              </a:lnSpc>
              <a:spcBef>
                <a:spcPts val="0"/>
              </a:spcBef>
              <a:spcAft>
                <a:spcPts val="0"/>
              </a:spcAft>
              <a:buClr>
                <a:schemeClr val="dk1"/>
              </a:buClr>
              <a:buSzPts val="1400"/>
              <a:buFont typeface="Arial"/>
              <a:buNone/>
            </a:pPr>
            <a:endParaRPr>
              <a:latin typeface="Verdana"/>
              <a:ea typeface="Verdana"/>
              <a:cs typeface="Verdana"/>
              <a:sym typeface="Verdana"/>
            </a:endParaRPr>
          </a:p>
          <a:p>
            <a:pPr marL="0" lvl="0" indent="0" algn="l" rtl="0">
              <a:lnSpc>
                <a:spcPct val="100000"/>
              </a:lnSpc>
              <a:spcBef>
                <a:spcPts val="0"/>
              </a:spcBef>
              <a:spcAft>
                <a:spcPts val="0"/>
              </a:spcAft>
              <a:buSzPts val="1400"/>
              <a:buNone/>
            </a:pPr>
            <a:endParaRPr b="1">
              <a:latin typeface="Verdana"/>
              <a:ea typeface="Verdana"/>
              <a:cs typeface="Verdana"/>
              <a:sym typeface="Verdana"/>
            </a:endParaRPr>
          </a:p>
        </p:txBody>
      </p:sp>
      <p:sp>
        <p:nvSpPr>
          <p:cNvPr id="217" name="Google Shape;217;g89f3b040a0_0_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73aa463fff_1_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9" name="Google Shape;339;g73aa463fff_1_5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b="1">
                <a:latin typeface="Verdana"/>
                <a:ea typeface="Verdana"/>
                <a:cs typeface="Verdana"/>
                <a:sym typeface="Verdana"/>
              </a:rPr>
              <a:t>To Say/To Do:</a:t>
            </a:r>
            <a:r>
              <a:rPr lang="en-US">
                <a:latin typeface="Verdana"/>
                <a:ea typeface="Verdana"/>
                <a:cs typeface="Verdana"/>
                <a:sym typeface="Verdana"/>
              </a:rPr>
              <a:t> </a:t>
            </a:r>
            <a:endParaRPr>
              <a:latin typeface="Verdana"/>
              <a:ea typeface="Verdana"/>
              <a:cs typeface="Verdana"/>
              <a:sym typeface="Verdana"/>
            </a:endParaRPr>
          </a:p>
          <a:p>
            <a:pPr marL="0" lvl="0" indent="0" algn="l" rtl="0">
              <a:lnSpc>
                <a:spcPct val="100000"/>
              </a:lnSpc>
              <a:spcBef>
                <a:spcPts val="0"/>
              </a:spcBef>
              <a:spcAft>
                <a:spcPts val="0"/>
              </a:spcAft>
              <a:buSzPts val="1400"/>
              <a:buNone/>
            </a:pPr>
            <a:endParaRPr/>
          </a:p>
        </p:txBody>
      </p:sp>
      <p:sp>
        <p:nvSpPr>
          <p:cNvPr id="340" name="Google Shape;340;g73aa463fff_1_5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e27aa3eebf_0_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6" name="Google Shape;346;ge27aa3eebf_0_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b="1">
                <a:latin typeface="Verdana"/>
                <a:ea typeface="Verdana"/>
                <a:cs typeface="Verdana"/>
                <a:sym typeface="Verdana"/>
              </a:rPr>
              <a:t>To Know: </a:t>
            </a:r>
            <a:r>
              <a:rPr lang="en-US">
                <a:latin typeface="Verdana"/>
                <a:ea typeface="Verdana"/>
                <a:cs typeface="Verdana"/>
                <a:sym typeface="Verdana"/>
              </a:rPr>
              <a:t>Action planning supports engagement in the work and next steps</a:t>
            </a:r>
            <a:endParaRPr>
              <a:latin typeface="Verdana"/>
              <a:ea typeface="Verdana"/>
              <a:cs typeface="Verdana"/>
              <a:sym typeface="Verdana"/>
            </a:endParaRPr>
          </a:p>
          <a:p>
            <a:pPr marL="0" lvl="0" indent="0" algn="l" rtl="0">
              <a:lnSpc>
                <a:spcPct val="100000"/>
              </a:lnSpc>
              <a:spcBef>
                <a:spcPts val="0"/>
              </a:spcBef>
              <a:spcAft>
                <a:spcPts val="0"/>
              </a:spcAft>
              <a:buSzPts val="1400"/>
              <a:buNone/>
            </a:pPr>
            <a:endParaRPr>
              <a:latin typeface="Verdana"/>
              <a:ea typeface="Verdana"/>
              <a:cs typeface="Verdana"/>
              <a:sym typeface="Verdana"/>
            </a:endParaRPr>
          </a:p>
          <a:p>
            <a:pPr marL="0" lvl="0" indent="0" algn="l" rtl="0">
              <a:lnSpc>
                <a:spcPct val="100000"/>
              </a:lnSpc>
              <a:spcBef>
                <a:spcPts val="0"/>
              </a:spcBef>
              <a:spcAft>
                <a:spcPts val="0"/>
              </a:spcAft>
              <a:buSzPts val="1400"/>
              <a:buNone/>
            </a:pPr>
            <a:r>
              <a:rPr lang="en-US" b="1">
                <a:latin typeface="Verdana"/>
                <a:ea typeface="Verdana"/>
                <a:cs typeface="Verdana"/>
                <a:sym typeface="Verdana"/>
              </a:rPr>
              <a:t>To Say: </a:t>
            </a:r>
            <a:endParaRPr b="1">
              <a:latin typeface="Verdana"/>
              <a:ea typeface="Verdana"/>
              <a:cs typeface="Verdana"/>
              <a:sym typeface="Verdana"/>
            </a:endParaRPr>
          </a:p>
          <a:p>
            <a:pPr marL="0" lvl="0" indent="0" algn="l" rtl="0">
              <a:lnSpc>
                <a:spcPct val="100000"/>
              </a:lnSpc>
              <a:spcBef>
                <a:spcPts val="0"/>
              </a:spcBef>
              <a:spcAft>
                <a:spcPts val="0"/>
              </a:spcAft>
              <a:buSzPts val="1400"/>
              <a:buNone/>
            </a:pPr>
            <a:r>
              <a:rPr lang="en-US">
                <a:latin typeface="Verdana"/>
                <a:ea typeface="Verdana"/>
                <a:cs typeface="Verdana"/>
                <a:sym typeface="Verdana"/>
              </a:rPr>
              <a:t>We’ve now completed the module “Self Management”. This your time to pause and reflect on the “how”. How will you adjust your practices to support learning for students who have experienced trauma?Please fill this in on your action plan under objectives and action planning.</a:t>
            </a:r>
            <a:endParaRPr>
              <a:latin typeface="Verdana"/>
              <a:ea typeface="Verdana"/>
              <a:cs typeface="Verdana"/>
              <a:sym typeface="Verdana"/>
            </a:endParaRPr>
          </a:p>
          <a:p>
            <a:pPr marL="0" lvl="0" indent="0" algn="l" rtl="0">
              <a:lnSpc>
                <a:spcPct val="100000"/>
              </a:lnSpc>
              <a:spcBef>
                <a:spcPts val="0"/>
              </a:spcBef>
              <a:spcAft>
                <a:spcPts val="0"/>
              </a:spcAft>
              <a:buSzPts val="1400"/>
              <a:buNone/>
            </a:pPr>
            <a:endParaRPr>
              <a:latin typeface="Verdana"/>
              <a:ea typeface="Verdana"/>
              <a:cs typeface="Verdana"/>
              <a:sym typeface="Verdana"/>
            </a:endParaRPr>
          </a:p>
          <a:p>
            <a:pPr marL="0" lvl="0" indent="0" algn="l" rtl="0">
              <a:lnSpc>
                <a:spcPct val="100000"/>
              </a:lnSpc>
              <a:spcBef>
                <a:spcPts val="0"/>
              </a:spcBef>
              <a:spcAft>
                <a:spcPts val="0"/>
              </a:spcAft>
              <a:buSzPts val="1400"/>
              <a:buNone/>
            </a:pPr>
            <a:r>
              <a:rPr lang="en-US" b="1">
                <a:latin typeface="Verdana"/>
                <a:ea typeface="Verdana"/>
                <a:cs typeface="Verdana"/>
                <a:sym typeface="Verdana"/>
              </a:rPr>
              <a:t>Handout:</a:t>
            </a:r>
            <a:r>
              <a:rPr lang="en-US">
                <a:latin typeface="Verdana"/>
                <a:ea typeface="Verdana"/>
                <a:cs typeface="Verdana"/>
                <a:sym typeface="Verdana"/>
              </a:rPr>
              <a:t> Action Planner </a:t>
            </a:r>
            <a:endParaRPr>
              <a:latin typeface="Verdana"/>
              <a:ea typeface="Verdana"/>
              <a:cs typeface="Verdana"/>
              <a:sym typeface="Verdana"/>
            </a:endParaRPr>
          </a:p>
        </p:txBody>
      </p:sp>
      <p:sp>
        <p:nvSpPr>
          <p:cNvPr id="347" name="Google Shape;347;ge27aa3eebf_0_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g85225e93cd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3" name="Google Shape;353;g85225e93cd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4" name="Google Shape;354;g85225e93cd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gead91ac11c_0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0" name="Google Shape;360;gead91ac11c_0_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61" name="Google Shape;361;gead91ac11c_0_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7" name="Google Shape;367;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68" name="Google Shape;368;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24</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89f3b040a0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3" name="Google Shape;223;g89f3b040a0_0_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b="1">
                <a:latin typeface="Verdana"/>
                <a:ea typeface="Verdana"/>
                <a:cs typeface="Verdana"/>
                <a:sym typeface="Verdana"/>
              </a:rPr>
              <a:t>To Know</a:t>
            </a:r>
            <a:endParaRPr b="1">
              <a:latin typeface="Verdana"/>
              <a:ea typeface="Verdana"/>
              <a:cs typeface="Verdana"/>
              <a:sym typeface="Verdana"/>
            </a:endParaRPr>
          </a:p>
          <a:p>
            <a:pPr marL="0" lvl="0" indent="0" algn="l" rtl="0">
              <a:lnSpc>
                <a:spcPct val="115000"/>
              </a:lnSpc>
              <a:spcBef>
                <a:spcPts val="0"/>
              </a:spcBef>
              <a:spcAft>
                <a:spcPts val="0"/>
              </a:spcAft>
              <a:buClr>
                <a:schemeClr val="dk1"/>
              </a:buClr>
              <a:buSzPts val="1100"/>
              <a:buFont typeface="Arial"/>
              <a:buNone/>
            </a:pPr>
            <a:r>
              <a:rPr lang="en-US">
                <a:latin typeface="Verdana"/>
                <a:ea typeface="Verdana"/>
                <a:cs typeface="Verdana"/>
                <a:sym typeface="Verdana"/>
              </a:rPr>
              <a:t>These supplies are needed for the Trauma Professional Learning Modules.</a:t>
            </a:r>
            <a:endParaRPr>
              <a:latin typeface="Verdana"/>
              <a:ea typeface="Verdana"/>
              <a:cs typeface="Verdana"/>
              <a:sym typeface="Verdana"/>
            </a:endParaRPr>
          </a:p>
          <a:p>
            <a:pPr marL="0" lvl="0" indent="0" algn="l" rtl="0">
              <a:lnSpc>
                <a:spcPct val="100000"/>
              </a:lnSpc>
              <a:spcBef>
                <a:spcPts val="0"/>
              </a:spcBef>
              <a:spcAft>
                <a:spcPts val="0"/>
              </a:spcAft>
              <a:buSzPts val="1400"/>
              <a:buNone/>
            </a:pPr>
            <a:endParaRPr/>
          </a:p>
        </p:txBody>
      </p:sp>
      <p:sp>
        <p:nvSpPr>
          <p:cNvPr id="224" name="Google Shape;224;g89f3b040a0_0_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89f3b040a0_0_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0" name="Google Shape;230;g89f3b040a0_0_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b="1">
                <a:latin typeface="Verdana"/>
                <a:ea typeface="Verdana"/>
                <a:cs typeface="Verdana"/>
                <a:sym typeface="Verdana"/>
              </a:rPr>
              <a:t>To Know</a:t>
            </a:r>
            <a:endParaRPr b="1">
              <a:latin typeface="Verdana"/>
              <a:ea typeface="Verdana"/>
              <a:cs typeface="Verdana"/>
              <a:sym typeface="Verdana"/>
            </a:endParaRPr>
          </a:p>
          <a:p>
            <a:pPr marL="0" lvl="0" indent="0" algn="l" rtl="0">
              <a:lnSpc>
                <a:spcPct val="115000"/>
              </a:lnSpc>
              <a:spcBef>
                <a:spcPts val="0"/>
              </a:spcBef>
              <a:spcAft>
                <a:spcPts val="0"/>
              </a:spcAft>
              <a:buSzPts val="1400"/>
              <a:buNone/>
            </a:pPr>
            <a:r>
              <a:rPr lang="en-US">
                <a:latin typeface="Verdana"/>
                <a:ea typeface="Verdana"/>
                <a:cs typeface="Verdana"/>
                <a:sym typeface="Verdana"/>
              </a:rPr>
              <a:t>The Participant and Presenter Materials are located on the vtss-ric website. </a:t>
            </a:r>
            <a:endParaRPr>
              <a:latin typeface="Verdana"/>
              <a:ea typeface="Verdana"/>
              <a:cs typeface="Verdana"/>
              <a:sym typeface="Verdana"/>
            </a:endParaRPr>
          </a:p>
          <a:p>
            <a:pPr marL="0" lvl="0" indent="0" algn="l" rtl="0">
              <a:lnSpc>
                <a:spcPct val="115000"/>
              </a:lnSpc>
              <a:spcBef>
                <a:spcPts val="0"/>
              </a:spcBef>
              <a:spcAft>
                <a:spcPts val="0"/>
              </a:spcAft>
              <a:buClr>
                <a:schemeClr val="dk1"/>
              </a:buClr>
              <a:buSzPts val="1100"/>
              <a:buFont typeface="Arial"/>
              <a:buNone/>
            </a:pPr>
            <a:endParaRPr>
              <a:latin typeface="Verdana"/>
              <a:ea typeface="Verdana"/>
              <a:cs typeface="Verdana"/>
              <a:sym typeface="Verdana"/>
            </a:endParaRPr>
          </a:p>
          <a:p>
            <a:pPr marL="0" lvl="0" indent="0" algn="l" rtl="0">
              <a:lnSpc>
                <a:spcPct val="115000"/>
              </a:lnSpc>
              <a:spcBef>
                <a:spcPts val="0"/>
              </a:spcBef>
              <a:spcAft>
                <a:spcPts val="0"/>
              </a:spcAft>
              <a:buClr>
                <a:schemeClr val="dk1"/>
              </a:buClr>
              <a:buSzPts val="1100"/>
              <a:buFont typeface="Arial"/>
              <a:buNone/>
            </a:pPr>
            <a:r>
              <a:rPr lang="en-US" b="1">
                <a:latin typeface="Verdana"/>
                <a:ea typeface="Verdana"/>
                <a:cs typeface="Verdana"/>
                <a:sym typeface="Verdana"/>
              </a:rPr>
              <a:t>References</a:t>
            </a:r>
            <a:endParaRPr b="1">
              <a:latin typeface="Verdana"/>
              <a:ea typeface="Verdana"/>
              <a:cs typeface="Verdana"/>
              <a:sym typeface="Verdana"/>
            </a:endParaRPr>
          </a:p>
          <a:p>
            <a:pPr marL="0" lvl="0" indent="0" algn="l" rtl="0">
              <a:lnSpc>
                <a:spcPct val="100000"/>
              </a:lnSpc>
              <a:spcBef>
                <a:spcPts val="0"/>
              </a:spcBef>
              <a:spcAft>
                <a:spcPts val="0"/>
              </a:spcAft>
              <a:buSzPts val="1400"/>
              <a:buNone/>
            </a:pPr>
            <a:endParaRPr/>
          </a:p>
        </p:txBody>
      </p:sp>
      <p:sp>
        <p:nvSpPr>
          <p:cNvPr id="231" name="Google Shape;231;g89f3b040a0_0_1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89f3b040a0_0_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7" name="Google Shape;237;g89f3b040a0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b="1">
                <a:latin typeface="Verdana"/>
                <a:ea typeface="Verdana"/>
                <a:cs typeface="Verdana"/>
                <a:sym typeface="Verdana"/>
              </a:rPr>
              <a:t>To Know</a:t>
            </a:r>
            <a:endParaRPr b="1">
              <a:latin typeface="Verdana"/>
              <a:ea typeface="Verdana"/>
              <a:cs typeface="Verdana"/>
              <a:sym typeface="Verdana"/>
            </a:endParaRPr>
          </a:p>
          <a:p>
            <a:pPr marL="0" lvl="0" indent="0" algn="l" rtl="0">
              <a:lnSpc>
                <a:spcPct val="115000"/>
              </a:lnSpc>
              <a:spcBef>
                <a:spcPts val="0"/>
              </a:spcBef>
              <a:spcAft>
                <a:spcPts val="0"/>
              </a:spcAft>
              <a:buClr>
                <a:schemeClr val="dk1"/>
              </a:buClr>
              <a:buSzPts val="1100"/>
              <a:buFont typeface="Arial"/>
              <a:buNone/>
            </a:pPr>
            <a:r>
              <a:rPr lang="en-US">
                <a:latin typeface="Verdana"/>
                <a:ea typeface="Verdana"/>
                <a:cs typeface="Verdana"/>
                <a:sym typeface="Verdana"/>
              </a:rPr>
              <a:t>These are the key terms used throughout the module.</a:t>
            </a:r>
            <a:endParaRPr>
              <a:latin typeface="Verdana"/>
              <a:ea typeface="Verdana"/>
              <a:cs typeface="Verdana"/>
              <a:sym typeface="Verdana"/>
            </a:endParaRPr>
          </a:p>
          <a:p>
            <a:pPr marL="0" lvl="0" indent="0" algn="l" rtl="0">
              <a:lnSpc>
                <a:spcPct val="100000"/>
              </a:lnSpc>
              <a:spcBef>
                <a:spcPts val="0"/>
              </a:spcBef>
              <a:spcAft>
                <a:spcPts val="0"/>
              </a:spcAft>
              <a:buSzPts val="1400"/>
              <a:buNone/>
            </a:pPr>
            <a:endParaRPr/>
          </a:p>
        </p:txBody>
      </p:sp>
      <p:sp>
        <p:nvSpPr>
          <p:cNvPr id="238" name="Google Shape;238;g89f3b040a0_0_2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b="1">
                <a:latin typeface="Verdana"/>
                <a:ea typeface="Verdana"/>
                <a:cs typeface="Verdana"/>
                <a:sym typeface="Verdana"/>
              </a:rPr>
              <a:t>To Know:</a:t>
            </a:r>
            <a:endParaRPr b="1">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r>
              <a:rPr lang="en-US">
                <a:latin typeface="Verdana"/>
                <a:ea typeface="Verdana"/>
                <a:cs typeface="Verdana"/>
                <a:sym typeface="Verdana"/>
              </a:rPr>
              <a:t>VTSS Professional Learning Modules are organized in the same manner. All schools can begin their journey with Module 1 which introduces the foundational knowledge around trauma and trauma sensitive schools. This powerpoint is part of Module 4 that shares strategies on how we create trauma-sensitive, safe and supportive schools.</a:t>
            </a:r>
            <a:endParaRPr>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endParaRPr>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r>
              <a:rPr lang="en-US" b="1">
                <a:latin typeface="Verdana"/>
                <a:ea typeface="Verdana"/>
                <a:cs typeface="Verdana"/>
                <a:sym typeface="Verdana"/>
              </a:rPr>
              <a:t>To Say:</a:t>
            </a:r>
            <a:r>
              <a:rPr lang="en-US">
                <a:latin typeface="Verdana"/>
                <a:ea typeface="Verdana"/>
                <a:cs typeface="Verdana"/>
                <a:sym typeface="Verdana"/>
              </a:rPr>
              <a:t> </a:t>
            </a:r>
            <a:endParaRPr>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r>
              <a:rPr lang="en-US">
                <a:latin typeface="Verdana"/>
                <a:ea typeface="Verdana"/>
                <a:cs typeface="Verdana"/>
                <a:sym typeface="Verdana"/>
              </a:rPr>
              <a:t>Welcome to the learning module, “Self-Management”. Let’s get started!</a:t>
            </a:r>
            <a:endParaRPr/>
          </a:p>
          <a:p>
            <a:pPr marL="0" lvl="0" indent="0" algn="l" rtl="0">
              <a:lnSpc>
                <a:spcPct val="100000"/>
              </a:lnSpc>
              <a:spcBef>
                <a:spcPts val="0"/>
              </a:spcBef>
              <a:spcAft>
                <a:spcPts val="0"/>
              </a:spcAft>
              <a:buClr>
                <a:schemeClr val="dk1"/>
              </a:buClr>
              <a:buSzPts val="1100"/>
              <a:buFont typeface="Arial"/>
              <a:buNone/>
            </a:pPr>
            <a:endParaRPr/>
          </a:p>
          <a:p>
            <a:pPr marL="0" lvl="0" indent="0" algn="l" rtl="0">
              <a:lnSpc>
                <a:spcPct val="100000"/>
              </a:lnSpc>
              <a:spcBef>
                <a:spcPts val="0"/>
              </a:spcBef>
              <a:spcAft>
                <a:spcPts val="0"/>
              </a:spcAft>
              <a:buSzPts val="1400"/>
              <a:buNone/>
            </a:pPr>
            <a:endParaRPr/>
          </a:p>
        </p:txBody>
      </p:sp>
      <p:sp>
        <p:nvSpPr>
          <p:cNvPr id="244" name="Google Shape;24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3aa463fff_1_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73aa463fff_1_2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b="1">
                <a:latin typeface="Verdana"/>
                <a:ea typeface="Verdana"/>
                <a:cs typeface="Verdana"/>
                <a:sym typeface="Verdana"/>
              </a:rPr>
              <a:t>To Know: </a:t>
            </a:r>
            <a:endParaRPr b="1">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r>
              <a:rPr lang="en-US">
                <a:latin typeface="Verdana"/>
                <a:ea typeface="Verdana"/>
                <a:cs typeface="Verdana"/>
                <a:sym typeface="Verdana"/>
              </a:rPr>
              <a:t>Go over the learning intentions targeted for this session</a:t>
            </a:r>
            <a:endParaRPr>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endParaRPr>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r>
              <a:rPr lang="en-US" b="1">
                <a:latin typeface="Verdana"/>
                <a:ea typeface="Verdana"/>
                <a:cs typeface="Verdana"/>
                <a:sym typeface="Verdana"/>
              </a:rPr>
              <a:t>To Say:</a:t>
            </a:r>
            <a:r>
              <a:rPr lang="en-US">
                <a:latin typeface="Verdana"/>
                <a:ea typeface="Verdana"/>
                <a:cs typeface="Verdana"/>
                <a:sym typeface="Verdana"/>
              </a:rPr>
              <a:t> </a:t>
            </a:r>
            <a:endParaRPr>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r>
              <a:rPr lang="en-US">
                <a:latin typeface="Verdana"/>
                <a:ea typeface="Verdana"/>
                <a:cs typeface="Verdana"/>
                <a:sym typeface="Verdana"/>
              </a:rPr>
              <a:t>During this module we hope you will gain an understanding of the importance of self-management, as well as provide strategies develop self-management skills. </a:t>
            </a:r>
            <a:endParaRPr/>
          </a:p>
          <a:p>
            <a:pPr marL="0" lvl="0" indent="0" algn="l" rtl="0">
              <a:lnSpc>
                <a:spcPct val="100000"/>
              </a:lnSpc>
              <a:spcBef>
                <a:spcPts val="0"/>
              </a:spcBef>
              <a:spcAft>
                <a:spcPts val="0"/>
              </a:spcAft>
              <a:buClr>
                <a:schemeClr val="dk1"/>
              </a:buClr>
              <a:buSzPts val="1100"/>
              <a:buFont typeface="Arial"/>
              <a:buNone/>
            </a:pPr>
            <a:endParaRPr/>
          </a:p>
          <a:p>
            <a:pPr marL="0" lvl="0" indent="0" algn="l" rtl="0">
              <a:lnSpc>
                <a:spcPct val="100000"/>
              </a:lnSpc>
              <a:spcBef>
                <a:spcPts val="0"/>
              </a:spcBef>
              <a:spcAft>
                <a:spcPts val="0"/>
              </a:spcAft>
              <a:buSzPts val="1400"/>
              <a:buNone/>
            </a:pPr>
            <a:endParaRPr/>
          </a:p>
        </p:txBody>
      </p:sp>
      <p:sp>
        <p:nvSpPr>
          <p:cNvPr id="250" name="Google Shape;250;g73aa463fff_1_2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73c16d18bd_1_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r>
              <a:rPr lang="en-US" b="1">
                <a:latin typeface="Verdana"/>
                <a:ea typeface="Verdana"/>
                <a:cs typeface="Verdana"/>
                <a:sym typeface="Verdana"/>
              </a:rPr>
              <a:t>To Know: </a:t>
            </a:r>
            <a:r>
              <a:rPr lang="en-US" sz="1200" b="0" i="0" u="none" strike="noStrike" cap="none">
                <a:solidFill>
                  <a:schemeClr val="dk1"/>
                </a:solidFill>
                <a:latin typeface="Calibri"/>
                <a:ea typeface="Calibri"/>
                <a:cs typeface="Calibri"/>
                <a:sym typeface="Calibri"/>
              </a:rPr>
              <a:t>Social and emotional learning (SEL) enhances students’ capacity to integrate skills, attitudes, and behaviors to deal effectively and ethically with daily tasks and challenges. Like many similar frameworks, CASEL’s integrated framework promotes intrapersonal, interpersonal, and cognitive competence. There are five core competencies that can be taught in many </a:t>
            </a:r>
            <a:r>
              <a:rPr lang="en-US" sz="1200" b="0" i="0" u="sng" strike="noStrike" cap="none">
                <a:solidFill>
                  <a:schemeClr val="dk1"/>
                </a:solidFill>
                <a:latin typeface="Calibri"/>
                <a:ea typeface="Calibri"/>
                <a:cs typeface="Calibri"/>
                <a:sym typeface="Calibri"/>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ways</a:t>
            </a:r>
            <a:r>
              <a:rPr lang="en-US" sz="1200" b="0" i="0" u="none" strike="noStrike" cap="none">
                <a:solidFill>
                  <a:schemeClr val="dk1"/>
                </a:solidFill>
                <a:latin typeface="Calibri"/>
                <a:ea typeface="Calibri"/>
                <a:cs typeface="Calibri"/>
                <a:sym typeface="Calibri"/>
              </a:rPr>
              <a:t> across many </a:t>
            </a:r>
            <a:r>
              <a:rPr lang="en-US" sz="1200" b="0" i="0" u="sng" strike="noStrike" cap="none">
                <a:solidFill>
                  <a:schemeClr val="dk1"/>
                </a:solidFill>
                <a:latin typeface="Calibri"/>
                <a:ea typeface="Calibri"/>
                <a:cs typeface="Calibri"/>
                <a:sym typeface="Calibri"/>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settings.</a:t>
            </a:r>
            <a:r>
              <a:rPr lang="en-US" sz="1200" b="0" i="0" u="none" strike="noStrike" cap="none">
                <a:solidFill>
                  <a:schemeClr val="dk1"/>
                </a:solidFill>
                <a:latin typeface="Calibri"/>
                <a:ea typeface="Calibri"/>
                <a:cs typeface="Calibri"/>
                <a:sym typeface="Calibri"/>
              </a:rPr>
              <a:t> Many educators and researchers are also exploring how best to </a:t>
            </a:r>
            <a:r>
              <a:rPr lang="en-US" sz="1200" b="0" i="0" u="sng" strike="noStrike" cap="none">
                <a:solidFill>
                  <a:schemeClr val="dk1"/>
                </a:solidFill>
                <a:latin typeface="Calibri"/>
                <a:ea typeface="Calibri"/>
                <a:cs typeface="Calibri"/>
                <a:sym typeface="Calibri"/>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assess</a:t>
            </a:r>
            <a:r>
              <a:rPr lang="en-US" sz="1200" b="0" i="0" u="none" strike="noStrike" cap="none">
                <a:solidFill>
                  <a:schemeClr val="dk1"/>
                </a:solidFill>
                <a:latin typeface="Calibri"/>
                <a:ea typeface="Calibri"/>
                <a:cs typeface="Calibri"/>
                <a:sym typeface="Calibri"/>
              </a:rPr>
              <a:t> these competencies.</a:t>
            </a:r>
            <a:endParaRPr/>
          </a:p>
          <a:p>
            <a:pPr marL="457200" lvl="0" indent="0" algn="l" rtl="0">
              <a:lnSpc>
                <a:spcPct val="115000"/>
              </a:lnSpc>
              <a:spcBef>
                <a:spcPts val="0"/>
              </a:spcBef>
              <a:spcAft>
                <a:spcPts val="0"/>
              </a:spcAft>
              <a:buSzPts val="1400"/>
              <a:buNone/>
            </a:pPr>
            <a:endParaRPr b="1">
              <a:solidFill>
                <a:srgbClr val="000000"/>
              </a:solidFill>
              <a:highlight>
                <a:srgbClr val="F07E31"/>
              </a:highlight>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endParaRPr>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r>
              <a:rPr lang="en-US" b="1">
                <a:latin typeface="Verdana"/>
                <a:ea typeface="Verdana"/>
                <a:cs typeface="Verdana"/>
                <a:sym typeface="Verdana"/>
              </a:rPr>
              <a:t>To Say:</a:t>
            </a:r>
            <a:r>
              <a:rPr lang="en-US">
                <a:latin typeface="Verdana"/>
                <a:ea typeface="Verdana"/>
                <a:cs typeface="Verdana"/>
                <a:sym typeface="Verdana"/>
              </a:rPr>
              <a:t> In VTSS, we use CASEL’s five core competencies: Self-Awareness, Self-Management, Social-Awareness, Relationship Skills, and Responsible Decision Making. These five competencies can be taught in many ways across many settings. They provide a solid foundation for social relationships and achievement. Today we will focus on Self-Management. </a:t>
            </a:r>
            <a:endParaRPr>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endParaRPr>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endParaRPr>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r>
              <a:rPr lang="en-US" b="1">
                <a:latin typeface="Verdana"/>
                <a:ea typeface="Verdana"/>
                <a:cs typeface="Verdana"/>
                <a:sym typeface="Verdana"/>
              </a:rPr>
              <a:t>References</a:t>
            </a:r>
            <a:r>
              <a:rPr lang="en-US">
                <a:latin typeface="Verdana"/>
                <a:ea typeface="Verdana"/>
                <a:cs typeface="Verdana"/>
                <a:sym typeface="Verdana"/>
              </a:rPr>
              <a:t>: </a:t>
            </a:r>
            <a:r>
              <a:rPr lang="en-US" sz="1100" u="sng">
                <a:solidFill>
                  <a:schemeClr val="hlink"/>
                </a:solidFill>
                <a:latin typeface="Arial"/>
                <a:ea typeface="Arial"/>
                <a:cs typeface="Arial"/>
                <a:sym typeface="Arial"/>
                <a:hlinkClick r:id="rId6"/>
              </a:rPr>
              <a:t>https://casel.org/core-competencies/</a:t>
            </a:r>
            <a:endParaRPr>
              <a:latin typeface="Verdana"/>
              <a:ea typeface="Verdana"/>
              <a:cs typeface="Verdana"/>
              <a:sym typeface="Verdana"/>
            </a:endParaRPr>
          </a:p>
          <a:p>
            <a:pPr marL="0" lvl="0" indent="0" algn="l" rtl="0">
              <a:lnSpc>
                <a:spcPct val="100000"/>
              </a:lnSpc>
              <a:spcBef>
                <a:spcPts val="0"/>
              </a:spcBef>
              <a:spcAft>
                <a:spcPts val="0"/>
              </a:spcAft>
              <a:buClr>
                <a:schemeClr val="dk1"/>
              </a:buClr>
              <a:buSzPts val="1100"/>
              <a:buFont typeface="Arial"/>
              <a:buNone/>
            </a:pPr>
            <a:endParaRPr/>
          </a:p>
          <a:p>
            <a:pPr marL="0" marR="0" lvl="0" indent="0" algn="l" rtl="0">
              <a:lnSpc>
                <a:spcPct val="100000"/>
              </a:lnSpc>
              <a:spcBef>
                <a:spcPts val="0"/>
              </a:spcBef>
              <a:spcAft>
                <a:spcPts val="0"/>
              </a:spcAft>
              <a:buClr>
                <a:srgbClr val="000000"/>
              </a:buClr>
              <a:buSzPts val="1100"/>
              <a:buFont typeface="Arial"/>
              <a:buNone/>
            </a:pPr>
            <a:endParaRPr>
              <a:latin typeface="Times"/>
              <a:ea typeface="Times"/>
              <a:cs typeface="Times"/>
              <a:sym typeface="Times"/>
            </a:endParaRPr>
          </a:p>
        </p:txBody>
      </p:sp>
      <p:sp>
        <p:nvSpPr>
          <p:cNvPr id="256" name="Google Shape;256;g73c16d18bd_1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b="1">
                <a:latin typeface="Verdana"/>
                <a:ea typeface="Verdana"/>
                <a:cs typeface="Verdana"/>
                <a:sym typeface="Verdana"/>
              </a:rPr>
              <a:t>To Know/To Say:</a:t>
            </a:r>
            <a:r>
              <a:rPr lang="en-US">
                <a:latin typeface="Verdana"/>
                <a:ea typeface="Verdana"/>
                <a:cs typeface="Verdana"/>
                <a:sym typeface="Verdana"/>
              </a:rPr>
              <a:t> Self-management is an essential component of social emotional learning. Teaching students how to manage their behaviors allows teachers more time to focus on teaching and less time focusing on challenging behaviors. The ability to self-manage is a skill that teaches students healthy ways to navigate and shift their thoughts, emotions and behaviors in order to make better decisions and reach their goals. </a:t>
            </a:r>
            <a:endParaRPr>
              <a:latin typeface="Verdana"/>
              <a:ea typeface="Verdana"/>
              <a:cs typeface="Verdana"/>
              <a:sym typeface="Verdana"/>
            </a:endParaRPr>
          </a:p>
          <a:p>
            <a:pPr marL="0" lvl="0" indent="0" algn="l" rtl="0">
              <a:lnSpc>
                <a:spcPct val="100000"/>
              </a:lnSpc>
              <a:spcBef>
                <a:spcPts val="0"/>
              </a:spcBef>
              <a:spcAft>
                <a:spcPts val="0"/>
              </a:spcAft>
              <a:buSzPts val="1400"/>
              <a:buNone/>
            </a:pPr>
            <a:endParaRPr/>
          </a:p>
        </p:txBody>
      </p:sp>
      <p:sp>
        <p:nvSpPr>
          <p:cNvPr id="262" name="Google Shape;262;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19"/>
          <p:cNvSpPr txBox="1">
            <a:spLocks noGrp="1"/>
          </p:cNvSpPr>
          <p:nvPr>
            <p:ph type="body" idx="1"/>
          </p:nvPr>
        </p:nvSpPr>
        <p:spPr>
          <a:xfrm>
            <a:off x="457201" y="1600201"/>
            <a:ext cx="8229600" cy="4571999"/>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7" name="Google Shape;17;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
        <p:nvSpPr>
          <p:cNvPr id="20" name="Google Shape;20;p19"/>
          <p:cNvSpPr txBox="1">
            <a:spLocks noGrp="1"/>
          </p:cNvSpPr>
          <p:nvPr>
            <p:ph type="title"/>
          </p:nvPr>
        </p:nvSpPr>
        <p:spPr>
          <a:xfrm>
            <a:off x="228600" y="228600"/>
            <a:ext cx="8686799" cy="1143000"/>
          </a:xfrm>
          <a:prstGeom prst="rect">
            <a:avLst/>
          </a:prstGeom>
          <a:solidFill>
            <a:srgbClr val="A9DCF2">
              <a:alpha val="67058"/>
            </a:srgbClr>
          </a:solid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105775"/>
              </a:buClr>
              <a:buSzPts val="4000"/>
              <a:buFont typeface="Verdana"/>
              <a:buNone/>
              <a:defRPr sz="4000">
                <a:solidFill>
                  <a:srgbClr val="10577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21" name="Google Shape;21;p19"/>
          <p:cNvPicPr preferRelativeResize="0"/>
          <p:nvPr/>
        </p:nvPicPr>
        <p:blipFill rotWithShape="1">
          <a:blip r:embed="rId2">
            <a:alphaModFix/>
          </a:blip>
          <a:srcRect/>
          <a:stretch/>
        </p:blipFill>
        <p:spPr>
          <a:xfrm>
            <a:off x="8053977" y="6277285"/>
            <a:ext cx="1092200" cy="523253"/>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3_Section Header">
  <p:cSld name="3_Section Header">
    <p:spTree>
      <p:nvGrpSpPr>
        <p:cNvPr id="1" name="Shape 86"/>
        <p:cNvGrpSpPr/>
        <p:nvPr/>
      </p:nvGrpSpPr>
      <p:grpSpPr>
        <a:xfrm>
          <a:off x="0" y="0"/>
          <a:ext cx="0" cy="0"/>
          <a:chOff x="0" y="0"/>
          <a:chExt cx="0" cy="0"/>
        </a:xfrm>
      </p:grpSpPr>
      <p:sp>
        <p:nvSpPr>
          <p:cNvPr id="87" name="Google Shape;87;p2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Verdana"/>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2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89" name="Google Shape;89;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
        <p:nvSpPr>
          <p:cNvPr id="92" name="Google Shape;92;p25"/>
          <p:cNvSpPr/>
          <p:nvPr/>
        </p:nvSpPr>
        <p:spPr>
          <a:xfrm>
            <a:off x="-1" y="2214563"/>
            <a:ext cx="9144001" cy="681037"/>
          </a:xfrm>
          <a:prstGeom prst="rect">
            <a:avLst/>
          </a:prstGeom>
          <a:gradFill>
            <a:gsLst>
              <a:gs pos="0">
                <a:schemeClr val="accent5"/>
              </a:gs>
              <a:gs pos="75000">
                <a:srgbClr val="7DCCED"/>
              </a:gs>
              <a:gs pos="100000">
                <a:schemeClr val="lt1"/>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Verdana"/>
              <a:ea typeface="Verdana"/>
              <a:cs typeface="Verdana"/>
              <a:sym typeface="Verdana"/>
            </a:endParaRPr>
          </a:p>
        </p:txBody>
      </p:sp>
      <p:pic>
        <p:nvPicPr>
          <p:cNvPr id="93" name="Google Shape;93;p25" descr="Decorative image of professionals around a table" title="Decorative image"/>
          <p:cNvPicPr preferRelativeResize="0"/>
          <p:nvPr/>
        </p:nvPicPr>
        <p:blipFill rotWithShape="1">
          <a:blip r:embed="rId2">
            <a:alphaModFix/>
          </a:blip>
          <a:srcRect/>
          <a:stretch/>
        </p:blipFill>
        <p:spPr>
          <a:xfrm>
            <a:off x="-1" y="0"/>
            <a:ext cx="9144001" cy="2214562"/>
          </a:xfrm>
          <a:prstGeom prst="rect">
            <a:avLst/>
          </a:prstGeom>
          <a:noFill/>
          <a:ln>
            <a:noFill/>
          </a:ln>
          <a:effectLst>
            <a:reflection stA="52000" endA="300" endPos="35000" sy="-100000" algn="bl" rotWithShape="0"/>
          </a:effectLst>
        </p:spPr>
      </p:pic>
      <p:pic>
        <p:nvPicPr>
          <p:cNvPr id="94" name="Google Shape;94;p25"/>
          <p:cNvPicPr preferRelativeResize="0"/>
          <p:nvPr/>
        </p:nvPicPr>
        <p:blipFill rotWithShape="1">
          <a:blip r:embed="rId3">
            <a:alphaModFix/>
          </a:blip>
          <a:srcRect/>
          <a:stretch/>
        </p:blipFill>
        <p:spPr>
          <a:xfrm>
            <a:off x="76200" y="55789"/>
            <a:ext cx="1559301" cy="747033"/>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95"/>
        <p:cNvGrpSpPr/>
        <p:nvPr/>
      </p:nvGrpSpPr>
      <p:grpSpPr>
        <a:xfrm>
          <a:off x="0" y="0"/>
          <a:ext cx="0" cy="0"/>
          <a:chOff x="0" y="0"/>
          <a:chExt cx="0" cy="0"/>
        </a:xfrm>
      </p:grpSpPr>
      <p:sp>
        <p:nvSpPr>
          <p:cNvPr id="96" name="Google Shape;96;p2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Verdana"/>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2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98" name="Google Shape;98;p2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2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
        <p:nvSpPr>
          <p:cNvPr id="101" name="Google Shape;101;p26"/>
          <p:cNvSpPr/>
          <p:nvPr/>
        </p:nvSpPr>
        <p:spPr>
          <a:xfrm>
            <a:off x="-1" y="2214563"/>
            <a:ext cx="9144001" cy="681037"/>
          </a:xfrm>
          <a:prstGeom prst="rect">
            <a:avLst/>
          </a:prstGeom>
          <a:gradFill>
            <a:gsLst>
              <a:gs pos="0">
                <a:schemeClr val="accent5"/>
              </a:gs>
              <a:gs pos="75000">
                <a:srgbClr val="7DCCED"/>
              </a:gs>
              <a:gs pos="100000">
                <a:schemeClr val="lt1"/>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Verdana"/>
              <a:ea typeface="Verdana"/>
              <a:cs typeface="Verdana"/>
              <a:sym typeface="Verdana"/>
            </a:endParaRPr>
          </a:p>
        </p:txBody>
      </p:sp>
      <p:pic>
        <p:nvPicPr>
          <p:cNvPr id="102" name="Google Shape;102;p26" descr="Decorative image of smiling teenagers at a library" title="Decorative image"/>
          <p:cNvPicPr preferRelativeResize="0"/>
          <p:nvPr/>
        </p:nvPicPr>
        <p:blipFill rotWithShape="1">
          <a:blip r:embed="rId2">
            <a:alphaModFix/>
          </a:blip>
          <a:srcRect/>
          <a:stretch/>
        </p:blipFill>
        <p:spPr>
          <a:xfrm>
            <a:off x="-1" y="0"/>
            <a:ext cx="9144001" cy="2214562"/>
          </a:xfrm>
          <a:prstGeom prst="rect">
            <a:avLst/>
          </a:prstGeom>
          <a:noFill/>
          <a:ln>
            <a:noFill/>
          </a:ln>
          <a:effectLst>
            <a:reflection stA="52000" endA="300" endPos="35000" sy="-100000" algn="bl" rotWithShape="0"/>
          </a:effectLst>
        </p:spPr>
      </p:pic>
      <p:pic>
        <p:nvPicPr>
          <p:cNvPr id="103" name="Google Shape;103;p26"/>
          <p:cNvPicPr preferRelativeResize="0"/>
          <p:nvPr/>
        </p:nvPicPr>
        <p:blipFill rotWithShape="1">
          <a:blip r:embed="rId3">
            <a:alphaModFix/>
          </a:blip>
          <a:srcRect/>
          <a:stretch/>
        </p:blipFill>
        <p:spPr>
          <a:xfrm>
            <a:off x="40899" y="34018"/>
            <a:ext cx="1559301" cy="747033"/>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104"/>
        <p:cNvGrpSpPr/>
        <p:nvPr/>
      </p:nvGrpSpPr>
      <p:grpSpPr>
        <a:xfrm>
          <a:off x="0" y="0"/>
          <a:ext cx="0" cy="0"/>
          <a:chOff x="0" y="0"/>
          <a:chExt cx="0" cy="0"/>
        </a:xfrm>
      </p:grpSpPr>
      <p:sp>
        <p:nvSpPr>
          <p:cNvPr id="105" name="Google Shape;105;p2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Verdana"/>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2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107" name="Google Shape;107;p2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8" name="Google Shape;108;p2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9" name="Google Shape;109;p2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
        <p:nvSpPr>
          <p:cNvPr id="110" name="Google Shape;110;p27"/>
          <p:cNvSpPr/>
          <p:nvPr/>
        </p:nvSpPr>
        <p:spPr>
          <a:xfrm>
            <a:off x="-1" y="2214563"/>
            <a:ext cx="9144001" cy="681037"/>
          </a:xfrm>
          <a:prstGeom prst="rect">
            <a:avLst/>
          </a:prstGeom>
          <a:gradFill>
            <a:gsLst>
              <a:gs pos="0">
                <a:schemeClr val="accent5"/>
              </a:gs>
              <a:gs pos="75000">
                <a:srgbClr val="7DCCED"/>
              </a:gs>
              <a:gs pos="100000">
                <a:schemeClr val="lt1"/>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Verdana"/>
              <a:ea typeface="Verdana"/>
              <a:cs typeface="Verdana"/>
              <a:sym typeface="Verdana"/>
            </a:endParaRPr>
          </a:p>
        </p:txBody>
      </p:sp>
      <p:pic>
        <p:nvPicPr>
          <p:cNvPr id="111" name="Google Shape;111;p27" descr="Decorative image of smiling professionals around a computer" title="Decorative image"/>
          <p:cNvPicPr preferRelativeResize="0"/>
          <p:nvPr/>
        </p:nvPicPr>
        <p:blipFill rotWithShape="1">
          <a:blip r:embed="rId2">
            <a:alphaModFix/>
          </a:blip>
          <a:srcRect/>
          <a:stretch/>
        </p:blipFill>
        <p:spPr>
          <a:xfrm>
            <a:off x="1" y="0"/>
            <a:ext cx="9143997" cy="2214562"/>
          </a:xfrm>
          <a:prstGeom prst="rect">
            <a:avLst/>
          </a:prstGeom>
          <a:noFill/>
          <a:ln>
            <a:noFill/>
          </a:ln>
          <a:effectLst>
            <a:reflection stA="52000" endA="300" endPos="35000" sy="-100000" algn="bl" rotWithShape="0"/>
          </a:effectLst>
        </p:spPr>
      </p:pic>
      <p:pic>
        <p:nvPicPr>
          <p:cNvPr id="112" name="Google Shape;112;p27"/>
          <p:cNvPicPr preferRelativeResize="0"/>
          <p:nvPr/>
        </p:nvPicPr>
        <p:blipFill rotWithShape="1">
          <a:blip r:embed="rId3">
            <a:alphaModFix/>
          </a:blip>
          <a:srcRect/>
          <a:stretch/>
        </p:blipFill>
        <p:spPr>
          <a:xfrm>
            <a:off x="40899" y="34018"/>
            <a:ext cx="1559301" cy="747033"/>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3"/>
        <p:cNvGrpSpPr/>
        <p:nvPr/>
      </p:nvGrpSpPr>
      <p:grpSpPr>
        <a:xfrm>
          <a:off x="0" y="0"/>
          <a:ext cx="0" cy="0"/>
          <a:chOff x="0" y="0"/>
          <a:chExt cx="0" cy="0"/>
        </a:xfrm>
      </p:grpSpPr>
      <p:sp>
        <p:nvSpPr>
          <p:cNvPr id="114" name="Google Shape;114;p28"/>
          <p:cNvSpPr txBox="1">
            <a:spLocks noGrp="1"/>
          </p:cNvSpPr>
          <p:nvPr>
            <p:ph type="title"/>
          </p:nvPr>
        </p:nvSpPr>
        <p:spPr>
          <a:xfrm>
            <a:off x="457200" y="274638"/>
            <a:ext cx="8229600" cy="1143000"/>
          </a:xfrm>
          <a:prstGeom prst="rect">
            <a:avLst/>
          </a:prstGeom>
          <a:solidFill>
            <a:srgbClr val="A9DCF2">
              <a:alpha val="67058"/>
            </a:srgbClr>
          </a:solid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000"/>
              <a:buFont typeface="Verdana"/>
              <a:buNone/>
              <a:defRPr sz="4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5" name="Google Shape;115;p28"/>
          <p:cNvSpPr txBox="1">
            <a:spLocks noGrp="1"/>
          </p:cNvSpPr>
          <p:nvPr>
            <p:ph type="body" idx="1"/>
          </p:nvPr>
        </p:nvSpPr>
        <p:spPr>
          <a:xfrm>
            <a:off x="914400" y="1524000"/>
            <a:ext cx="3582988" cy="650875"/>
          </a:xfrm>
          <a:prstGeom prst="rect">
            <a:avLst/>
          </a:prstGeom>
          <a:solidFill>
            <a:srgbClr val="E8F7EB"/>
          </a:solidFill>
          <a:ln>
            <a:noFill/>
          </a:ln>
        </p:spPr>
        <p:txBody>
          <a:bodyPr spcFirstLastPara="1" wrap="square" lIns="91425" tIns="45700" rIns="91425" bIns="45700" anchor="b" anchorCtr="0">
            <a:noAutofit/>
          </a:bodyPr>
          <a:lstStyle>
            <a:lvl1pPr marL="457200" lvl="0" indent="-228600" algn="l">
              <a:lnSpc>
                <a:spcPct val="100000"/>
              </a:lnSpc>
              <a:spcBef>
                <a:spcPts val="420"/>
              </a:spcBef>
              <a:spcAft>
                <a:spcPts val="0"/>
              </a:spcAft>
              <a:buClr>
                <a:schemeClr val="dk1"/>
              </a:buClr>
              <a:buSzPts val="2100"/>
              <a:buNone/>
              <a:defRPr sz="21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116" name="Google Shape;116;p2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117" name="Google Shape;117;p28"/>
          <p:cNvSpPr txBox="1">
            <a:spLocks noGrp="1"/>
          </p:cNvSpPr>
          <p:nvPr>
            <p:ph type="body" idx="3"/>
          </p:nvPr>
        </p:nvSpPr>
        <p:spPr>
          <a:xfrm>
            <a:off x="5105400" y="1535113"/>
            <a:ext cx="3581400" cy="639762"/>
          </a:xfrm>
          <a:prstGeom prst="rect">
            <a:avLst/>
          </a:prstGeom>
          <a:solidFill>
            <a:srgbClr val="E8F7EB"/>
          </a:solidFill>
          <a:ln>
            <a:noFill/>
          </a:ln>
        </p:spPr>
        <p:txBody>
          <a:bodyPr spcFirstLastPara="1" wrap="square" lIns="91425" tIns="45700" rIns="91425" bIns="45700" anchor="b" anchorCtr="0">
            <a:normAutofit/>
          </a:bodyPr>
          <a:lstStyle>
            <a:lvl1pPr marL="457200" lvl="0" indent="-228600" algn="l">
              <a:lnSpc>
                <a:spcPct val="100000"/>
              </a:lnSpc>
              <a:spcBef>
                <a:spcPts val="420"/>
              </a:spcBef>
              <a:spcAft>
                <a:spcPts val="0"/>
              </a:spcAft>
              <a:buClr>
                <a:schemeClr val="dk1"/>
              </a:buClr>
              <a:buSzPts val="2100"/>
              <a:buNone/>
              <a:defRPr sz="21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118" name="Google Shape;118;p28"/>
          <p:cNvSpPr txBox="1">
            <a:spLocks noGrp="1"/>
          </p:cNvSpPr>
          <p:nvPr>
            <p:ph type="body" idx="4"/>
          </p:nvPr>
        </p:nvSpPr>
        <p:spPr>
          <a:xfrm>
            <a:off x="4648200" y="2174875"/>
            <a:ext cx="4038600"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119" name="Google Shape;119;p2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2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1" name="Google Shape;121;p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
        <p:nvSpPr>
          <p:cNvPr id="122" name="Google Shape;122;p28"/>
          <p:cNvSpPr/>
          <p:nvPr/>
        </p:nvSpPr>
        <p:spPr>
          <a:xfrm>
            <a:off x="457200" y="1524000"/>
            <a:ext cx="457200" cy="65151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Verdana"/>
              <a:ea typeface="Verdana"/>
              <a:cs typeface="Verdana"/>
              <a:sym typeface="Verdana"/>
            </a:endParaRPr>
          </a:p>
        </p:txBody>
      </p:sp>
      <p:sp>
        <p:nvSpPr>
          <p:cNvPr id="123" name="Google Shape;123;p28"/>
          <p:cNvSpPr/>
          <p:nvPr/>
        </p:nvSpPr>
        <p:spPr>
          <a:xfrm>
            <a:off x="4648200" y="1524000"/>
            <a:ext cx="457200" cy="65151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Verdana"/>
              <a:ea typeface="Verdana"/>
              <a:cs typeface="Verdana"/>
              <a:sym typeface="Verdana"/>
            </a:endParaRPr>
          </a:p>
        </p:txBody>
      </p:sp>
      <p:pic>
        <p:nvPicPr>
          <p:cNvPr id="124" name="Google Shape;124;p28"/>
          <p:cNvPicPr preferRelativeResize="0"/>
          <p:nvPr/>
        </p:nvPicPr>
        <p:blipFill rotWithShape="1">
          <a:blip r:embed="rId2">
            <a:alphaModFix/>
          </a:blip>
          <a:srcRect/>
          <a:stretch/>
        </p:blipFill>
        <p:spPr>
          <a:xfrm>
            <a:off x="7467600" y="5974442"/>
            <a:ext cx="1559301" cy="747033"/>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125"/>
        <p:cNvGrpSpPr/>
        <p:nvPr/>
      </p:nvGrpSpPr>
      <p:grpSpPr>
        <a:xfrm>
          <a:off x="0" y="0"/>
          <a:ext cx="0" cy="0"/>
          <a:chOff x="0" y="0"/>
          <a:chExt cx="0" cy="0"/>
        </a:xfrm>
      </p:grpSpPr>
      <p:sp>
        <p:nvSpPr>
          <p:cNvPr id="126" name="Google Shape;126;p3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p3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8" name="Google Shape;128;p3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129" name="Google Shape;129;p30"/>
          <p:cNvPicPr preferRelativeResize="0"/>
          <p:nvPr/>
        </p:nvPicPr>
        <p:blipFill rotWithShape="1">
          <a:blip r:embed="rId2">
            <a:alphaModFix/>
          </a:blip>
          <a:srcRect/>
          <a:stretch/>
        </p:blipFill>
        <p:spPr>
          <a:xfrm>
            <a:off x="7467600" y="5974442"/>
            <a:ext cx="1559301" cy="747033"/>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1_Blank_No_VTSS">
  <p:cSld name="1_Blank_No_VTSS">
    <p:bg>
      <p:bgPr>
        <a:solidFill>
          <a:schemeClr val="lt1"/>
        </a:solidFill>
        <a:effectLst/>
      </p:bgPr>
    </p:bg>
    <p:spTree>
      <p:nvGrpSpPr>
        <p:cNvPr id="1" name="Shape 130"/>
        <p:cNvGrpSpPr/>
        <p:nvPr/>
      </p:nvGrpSpPr>
      <p:grpSpPr>
        <a:xfrm>
          <a:off x="0" y="0"/>
          <a:ext cx="0" cy="0"/>
          <a:chOff x="0" y="0"/>
          <a:chExt cx="0" cy="0"/>
        </a:xfrm>
      </p:grpSpPr>
      <p:sp>
        <p:nvSpPr>
          <p:cNvPr id="131" name="Google Shape;131;p3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2" name="Google Shape;132;p3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3" name="Google Shape;133;p3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4"/>
        <p:cNvGrpSpPr/>
        <p:nvPr/>
      </p:nvGrpSpPr>
      <p:grpSpPr>
        <a:xfrm>
          <a:off x="0" y="0"/>
          <a:ext cx="0" cy="0"/>
          <a:chOff x="0" y="0"/>
          <a:chExt cx="0" cy="0"/>
        </a:xfrm>
      </p:grpSpPr>
      <p:sp>
        <p:nvSpPr>
          <p:cNvPr id="135" name="Google Shape;135;p32"/>
          <p:cNvSpPr txBox="1">
            <a:spLocks noGrp="1"/>
          </p:cNvSpPr>
          <p:nvPr>
            <p:ph type="title"/>
          </p:nvPr>
        </p:nvSpPr>
        <p:spPr>
          <a:xfrm>
            <a:off x="914400" y="273050"/>
            <a:ext cx="2551113" cy="1162050"/>
          </a:xfrm>
          <a:prstGeom prst="rect">
            <a:avLst/>
          </a:prstGeom>
          <a:solidFill>
            <a:schemeClr val="lt1"/>
          </a:solid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Verdana"/>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6" name="Google Shape;136;p32"/>
          <p:cNvSpPr txBox="1">
            <a:spLocks noGrp="1"/>
          </p:cNvSpPr>
          <p:nvPr>
            <p:ph type="body" idx="1"/>
          </p:nvPr>
        </p:nvSpPr>
        <p:spPr>
          <a:xfrm>
            <a:off x="3575050" y="273050"/>
            <a:ext cx="5111750" cy="5853113"/>
          </a:xfrm>
          <a:prstGeom prst="rect">
            <a:avLst/>
          </a:prstGeom>
          <a:solidFill>
            <a:schemeClr val="lt1"/>
          </a:solidFill>
          <a:ln w="38100" cap="flat" cmpd="sng">
            <a:solidFill>
              <a:schemeClr val="accent5"/>
            </a:solidFill>
            <a:prstDash val="dash"/>
            <a:round/>
            <a:headEnd type="none" w="sm" len="sm"/>
            <a:tailEnd type="none" w="sm" len="sm"/>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137" name="Google Shape;137;p32"/>
          <p:cNvSpPr txBox="1">
            <a:spLocks noGrp="1"/>
          </p:cNvSpPr>
          <p:nvPr>
            <p:ph type="body" idx="2"/>
          </p:nvPr>
        </p:nvSpPr>
        <p:spPr>
          <a:xfrm>
            <a:off x="457200" y="1435100"/>
            <a:ext cx="3008313" cy="4691063"/>
          </a:xfrm>
          <a:prstGeom prst="rect">
            <a:avLst/>
          </a:prstGeom>
          <a:solidFill>
            <a:srgbClr val="E8F7EB"/>
          </a:solidFill>
          <a:ln>
            <a:noFill/>
          </a:ln>
        </p:spPr>
        <p:txBody>
          <a:bodyPr spcFirstLastPara="1" wrap="square" lIns="91425" tIns="45700" rIns="91425" bIns="45700" anchor="t" anchorCtr="0">
            <a:normAutofit/>
          </a:bodyPr>
          <a:lstStyle>
            <a:lvl1pPr marL="457200" lvl="0" indent="-228600" algn="l">
              <a:lnSpc>
                <a:spcPct val="100000"/>
              </a:lnSpc>
              <a:spcBef>
                <a:spcPts val="480"/>
              </a:spcBef>
              <a:spcAft>
                <a:spcPts val="0"/>
              </a:spcAft>
              <a:buClr>
                <a:schemeClr val="dk1"/>
              </a:buClr>
              <a:buSzPts val="2400"/>
              <a:buNone/>
              <a:defRPr sz="2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138" name="Google Shape;138;p3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9" name="Google Shape;139;p3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0" name="Google Shape;140;p3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
        <p:nvSpPr>
          <p:cNvPr id="141" name="Google Shape;141;p32"/>
          <p:cNvSpPr/>
          <p:nvPr/>
        </p:nvSpPr>
        <p:spPr>
          <a:xfrm>
            <a:off x="457200" y="273362"/>
            <a:ext cx="457200" cy="116128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Verdana"/>
              <a:ea typeface="Verdana"/>
              <a:cs typeface="Verdana"/>
              <a:sym typeface="Verdana"/>
            </a:endParaRPr>
          </a:p>
        </p:txBody>
      </p:sp>
      <p:pic>
        <p:nvPicPr>
          <p:cNvPr id="142" name="Google Shape;142;p32"/>
          <p:cNvPicPr preferRelativeResize="0"/>
          <p:nvPr/>
        </p:nvPicPr>
        <p:blipFill rotWithShape="1">
          <a:blip r:embed="rId2">
            <a:alphaModFix/>
          </a:blip>
          <a:srcRect/>
          <a:stretch/>
        </p:blipFill>
        <p:spPr>
          <a:xfrm>
            <a:off x="7467600" y="5974442"/>
            <a:ext cx="1559301" cy="747033"/>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3"/>
        <p:cNvGrpSpPr/>
        <p:nvPr/>
      </p:nvGrpSpPr>
      <p:grpSpPr>
        <a:xfrm>
          <a:off x="0" y="0"/>
          <a:ext cx="0" cy="0"/>
          <a:chOff x="0" y="0"/>
          <a:chExt cx="0" cy="0"/>
        </a:xfrm>
      </p:grpSpPr>
      <p:sp>
        <p:nvSpPr>
          <p:cNvPr id="144" name="Google Shape;144;p33"/>
          <p:cNvSpPr txBox="1">
            <a:spLocks noGrp="1"/>
          </p:cNvSpPr>
          <p:nvPr>
            <p:ph type="title"/>
          </p:nvPr>
        </p:nvSpPr>
        <p:spPr>
          <a:xfrm>
            <a:off x="2743200" y="4800600"/>
            <a:ext cx="4535488" cy="566738"/>
          </a:xfrm>
          <a:prstGeom prst="rect">
            <a:avLst/>
          </a:prstGeom>
          <a:solidFill>
            <a:schemeClr val="lt1"/>
          </a:solid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Verdana"/>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5" name="Google Shape;145;p33"/>
          <p:cNvSpPr>
            <a:spLocks noGrp="1"/>
          </p:cNvSpPr>
          <p:nvPr>
            <p:ph type="pic" idx="2"/>
          </p:nvPr>
        </p:nvSpPr>
        <p:spPr>
          <a:xfrm>
            <a:off x="1792288" y="612775"/>
            <a:ext cx="5486400" cy="4114800"/>
          </a:xfrm>
          <a:prstGeom prst="rect">
            <a:avLst/>
          </a:prstGeom>
          <a:solidFill>
            <a:schemeClr val="lt1"/>
          </a:solidFill>
          <a:ln w="57150" cap="flat" cmpd="sng">
            <a:solidFill>
              <a:schemeClr val="accent5"/>
            </a:solidFill>
            <a:prstDash val="dash"/>
            <a:round/>
            <a:headEnd type="none" w="sm" len="sm"/>
            <a:tailEnd type="none" w="sm" len="sm"/>
          </a:ln>
        </p:spPr>
      </p:sp>
      <p:sp>
        <p:nvSpPr>
          <p:cNvPr id="146" name="Google Shape;146;p3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7" name="Google Shape;147;p3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8" name="Google Shape;148;p3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
        <p:nvSpPr>
          <p:cNvPr id="149" name="Google Shape;149;p33"/>
          <p:cNvSpPr/>
          <p:nvPr/>
        </p:nvSpPr>
        <p:spPr>
          <a:xfrm>
            <a:off x="1828800" y="4800600"/>
            <a:ext cx="914400" cy="609600"/>
          </a:xfrm>
          <a:prstGeom prst="rect">
            <a:avLst/>
          </a:prstGeom>
          <a:solidFill>
            <a:srgbClr val="A9DC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Verdana"/>
              <a:ea typeface="Verdana"/>
              <a:cs typeface="Verdana"/>
              <a:sym typeface="Verdana"/>
            </a:endParaRPr>
          </a:p>
        </p:txBody>
      </p:sp>
      <p:sp>
        <p:nvSpPr>
          <p:cNvPr id="150" name="Google Shape;150;p33"/>
          <p:cNvSpPr txBox="1">
            <a:spLocks noGrp="1"/>
          </p:cNvSpPr>
          <p:nvPr>
            <p:ph type="body" idx="1"/>
          </p:nvPr>
        </p:nvSpPr>
        <p:spPr>
          <a:xfrm>
            <a:off x="1828800" y="5368925"/>
            <a:ext cx="5449888" cy="804862"/>
          </a:xfrm>
          <a:prstGeom prst="rect">
            <a:avLst/>
          </a:prstGeom>
          <a:solidFill>
            <a:srgbClr val="E5E5E5"/>
          </a:solid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pic>
        <p:nvPicPr>
          <p:cNvPr id="151" name="Google Shape;151;p33"/>
          <p:cNvPicPr preferRelativeResize="0"/>
          <p:nvPr/>
        </p:nvPicPr>
        <p:blipFill rotWithShape="1">
          <a:blip r:embed="rId2">
            <a:alphaModFix/>
          </a:blip>
          <a:srcRect/>
          <a:stretch/>
        </p:blipFill>
        <p:spPr>
          <a:xfrm>
            <a:off x="7467600" y="5974442"/>
            <a:ext cx="1559301" cy="747033"/>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152"/>
        <p:cNvGrpSpPr/>
        <p:nvPr/>
      </p:nvGrpSpPr>
      <p:grpSpPr>
        <a:xfrm>
          <a:off x="0" y="0"/>
          <a:ext cx="0" cy="0"/>
          <a:chOff x="0" y="0"/>
          <a:chExt cx="0" cy="0"/>
        </a:xfrm>
      </p:grpSpPr>
      <p:pic>
        <p:nvPicPr>
          <p:cNvPr id="153" name="Google Shape;153;p34" descr="Decorative image of kids smiling" title="Decorative image"/>
          <p:cNvPicPr preferRelativeResize="0"/>
          <p:nvPr/>
        </p:nvPicPr>
        <p:blipFill rotWithShape="1">
          <a:blip r:embed="rId2">
            <a:alphaModFix/>
          </a:blip>
          <a:srcRect/>
          <a:stretch/>
        </p:blipFill>
        <p:spPr>
          <a:xfrm>
            <a:off x="0" y="1873765"/>
            <a:ext cx="9147018" cy="2215293"/>
          </a:xfrm>
          <a:prstGeom prst="rect">
            <a:avLst/>
          </a:prstGeom>
          <a:noFill/>
          <a:ln>
            <a:noFill/>
          </a:ln>
        </p:spPr>
      </p:pic>
      <p:sp>
        <p:nvSpPr>
          <p:cNvPr id="154" name="Google Shape;154;p34"/>
          <p:cNvSpPr txBox="1">
            <a:spLocks noGrp="1"/>
          </p:cNvSpPr>
          <p:nvPr>
            <p:ph type="ctrTitle"/>
          </p:nvPr>
        </p:nvSpPr>
        <p:spPr>
          <a:xfrm>
            <a:off x="953254" y="3671154"/>
            <a:ext cx="7240509" cy="1470025"/>
          </a:xfrm>
          <a:prstGeom prst="rect">
            <a:avLst/>
          </a:prstGeom>
          <a:solidFill>
            <a:schemeClr val="lt1">
              <a:alpha val="67058"/>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5" name="Google Shape;155;p34"/>
          <p:cNvSpPr txBox="1">
            <a:spLocks noGrp="1"/>
          </p:cNvSpPr>
          <p:nvPr>
            <p:ph type="subTitle" idx="1"/>
          </p:nvPr>
        </p:nvSpPr>
        <p:spPr>
          <a:xfrm>
            <a:off x="1373109" y="5257800"/>
            <a:ext cx="6400800" cy="914400"/>
          </a:xfrm>
          <a:prstGeom prst="rect">
            <a:avLst/>
          </a:prstGeom>
          <a:solidFill>
            <a:schemeClr val="lt1">
              <a:alpha val="67058"/>
            </a:schemeClr>
          </a:solid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56" name="Google Shape;156;p3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7" name="Google Shape;157;p3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8" name="Google Shape;158;p3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159" name="Google Shape;159;p34"/>
          <p:cNvPicPr preferRelativeResize="0"/>
          <p:nvPr/>
        </p:nvPicPr>
        <p:blipFill rotWithShape="1">
          <a:blip r:embed="rId3">
            <a:alphaModFix/>
          </a:blip>
          <a:srcRect/>
          <a:stretch/>
        </p:blipFill>
        <p:spPr>
          <a:xfrm>
            <a:off x="3129104" y="82049"/>
            <a:ext cx="2885793" cy="1382532"/>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3_Title Slide">
  <p:cSld name="3_Title Slide">
    <p:spTree>
      <p:nvGrpSpPr>
        <p:cNvPr id="1" name="Shape 160"/>
        <p:cNvGrpSpPr/>
        <p:nvPr/>
      </p:nvGrpSpPr>
      <p:grpSpPr>
        <a:xfrm>
          <a:off x="0" y="0"/>
          <a:ext cx="0" cy="0"/>
          <a:chOff x="0" y="0"/>
          <a:chExt cx="0" cy="0"/>
        </a:xfrm>
      </p:grpSpPr>
      <p:pic>
        <p:nvPicPr>
          <p:cNvPr id="161" name="Google Shape;161;p36" descr="Decorative image of professionals around a computer" title="Decorative image"/>
          <p:cNvPicPr preferRelativeResize="0"/>
          <p:nvPr/>
        </p:nvPicPr>
        <p:blipFill rotWithShape="1">
          <a:blip r:embed="rId2">
            <a:alphaModFix/>
          </a:blip>
          <a:srcRect/>
          <a:stretch/>
        </p:blipFill>
        <p:spPr>
          <a:xfrm>
            <a:off x="1" y="1873765"/>
            <a:ext cx="9147016" cy="2215293"/>
          </a:xfrm>
          <a:prstGeom prst="rect">
            <a:avLst/>
          </a:prstGeom>
          <a:noFill/>
          <a:ln>
            <a:noFill/>
          </a:ln>
        </p:spPr>
      </p:pic>
      <p:sp>
        <p:nvSpPr>
          <p:cNvPr id="162" name="Google Shape;162;p36"/>
          <p:cNvSpPr txBox="1">
            <a:spLocks noGrp="1"/>
          </p:cNvSpPr>
          <p:nvPr>
            <p:ph type="ctrTitle"/>
          </p:nvPr>
        </p:nvSpPr>
        <p:spPr>
          <a:xfrm>
            <a:off x="953254" y="3671154"/>
            <a:ext cx="7240509" cy="1470025"/>
          </a:xfrm>
          <a:prstGeom prst="rect">
            <a:avLst/>
          </a:prstGeom>
          <a:solidFill>
            <a:schemeClr val="lt1">
              <a:alpha val="67058"/>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3" name="Google Shape;163;p36"/>
          <p:cNvSpPr txBox="1">
            <a:spLocks noGrp="1"/>
          </p:cNvSpPr>
          <p:nvPr>
            <p:ph type="subTitle" idx="1"/>
          </p:nvPr>
        </p:nvSpPr>
        <p:spPr>
          <a:xfrm>
            <a:off x="1373109" y="5257800"/>
            <a:ext cx="6400800" cy="914400"/>
          </a:xfrm>
          <a:prstGeom prst="rect">
            <a:avLst/>
          </a:prstGeom>
          <a:solidFill>
            <a:schemeClr val="lt1">
              <a:alpha val="67058"/>
            </a:schemeClr>
          </a:solid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64" name="Google Shape;164;p3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5" name="Google Shape;165;p3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6" name="Google Shape;166;p3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167" name="Google Shape;167;p36"/>
          <p:cNvPicPr preferRelativeResize="0"/>
          <p:nvPr/>
        </p:nvPicPr>
        <p:blipFill rotWithShape="1">
          <a:blip r:embed="rId3">
            <a:alphaModFix/>
          </a:blip>
          <a:srcRect/>
          <a:stretch/>
        </p:blipFill>
        <p:spPr>
          <a:xfrm>
            <a:off x="3129104" y="82049"/>
            <a:ext cx="2885793" cy="1382532"/>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pic>
        <p:nvPicPr>
          <p:cNvPr id="23" name="Google Shape;23;p18" descr="Decorative Image of Smiling kids" title="Decorative image"/>
          <p:cNvPicPr preferRelativeResize="0"/>
          <p:nvPr/>
        </p:nvPicPr>
        <p:blipFill rotWithShape="1">
          <a:blip r:embed="rId2">
            <a:alphaModFix/>
          </a:blip>
          <a:srcRect/>
          <a:stretch/>
        </p:blipFill>
        <p:spPr>
          <a:xfrm>
            <a:off x="0" y="1556656"/>
            <a:ext cx="9147018" cy="2849511"/>
          </a:xfrm>
          <a:prstGeom prst="rect">
            <a:avLst/>
          </a:prstGeom>
          <a:noFill/>
          <a:ln>
            <a:noFill/>
          </a:ln>
        </p:spPr>
      </p:pic>
      <p:sp>
        <p:nvSpPr>
          <p:cNvPr id="24" name="Google Shape;24;p18"/>
          <p:cNvSpPr txBox="1">
            <a:spLocks noGrp="1"/>
          </p:cNvSpPr>
          <p:nvPr>
            <p:ph type="ctrTitle"/>
          </p:nvPr>
        </p:nvSpPr>
        <p:spPr>
          <a:xfrm>
            <a:off x="953254" y="3671154"/>
            <a:ext cx="7240509" cy="1470025"/>
          </a:xfrm>
          <a:prstGeom prst="rect">
            <a:avLst/>
          </a:prstGeom>
          <a:solidFill>
            <a:schemeClr val="lt1">
              <a:alpha val="67058"/>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5400"/>
              <a:buFont typeface="Verdana"/>
              <a:buNone/>
              <a:defRPr sz="5400">
                <a:solidFill>
                  <a:schemeClr val="dk1"/>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8"/>
          <p:cNvSpPr txBox="1">
            <a:spLocks noGrp="1"/>
          </p:cNvSpPr>
          <p:nvPr>
            <p:ph type="subTitle" idx="1"/>
          </p:nvPr>
        </p:nvSpPr>
        <p:spPr>
          <a:xfrm>
            <a:off x="1373109" y="5257800"/>
            <a:ext cx="6400800" cy="914400"/>
          </a:xfrm>
          <a:prstGeom prst="rect">
            <a:avLst/>
          </a:prstGeom>
          <a:solidFill>
            <a:schemeClr val="lt1">
              <a:alpha val="67058"/>
            </a:schemeClr>
          </a:solid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26" name="Google Shape;26;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29" name="Google Shape;29;p18"/>
          <p:cNvPicPr preferRelativeResize="0"/>
          <p:nvPr/>
        </p:nvPicPr>
        <p:blipFill rotWithShape="1">
          <a:blip r:embed="rId3">
            <a:alphaModFix/>
          </a:blip>
          <a:srcRect/>
          <a:stretch/>
        </p:blipFill>
        <p:spPr>
          <a:xfrm>
            <a:off x="3129104" y="82049"/>
            <a:ext cx="2885793" cy="1382532"/>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2_Title Slide">
  <p:cSld name="2_Title Slide">
    <p:spTree>
      <p:nvGrpSpPr>
        <p:cNvPr id="1" name="Shape 168"/>
        <p:cNvGrpSpPr/>
        <p:nvPr/>
      </p:nvGrpSpPr>
      <p:grpSpPr>
        <a:xfrm>
          <a:off x="0" y="0"/>
          <a:ext cx="0" cy="0"/>
          <a:chOff x="0" y="0"/>
          <a:chExt cx="0" cy="0"/>
        </a:xfrm>
      </p:grpSpPr>
      <p:pic>
        <p:nvPicPr>
          <p:cNvPr id="169" name="Google Shape;169;p37" descr="Decorative image of smiling professionals" title="Decorative image"/>
          <p:cNvPicPr preferRelativeResize="0"/>
          <p:nvPr/>
        </p:nvPicPr>
        <p:blipFill rotWithShape="1">
          <a:blip r:embed="rId2">
            <a:alphaModFix/>
          </a:blip>
          <a:srcRect/>
          <a:stretch/>
        </p:blipFill>
        <p:spPr>
          <a:xfrm>
            <a:off x="0" y="1596854"/>
            <a:ext cx="9147018" cy="2769116"/>
          </a:xfrm>
          <a:prstGeom prst="rect">
            <a:avLst/>
          </a:prstGeom>
          <a:noFill/>
          <a:ln>
            <a:noFill/>
          </a:ln>
        </p:spPr>
      </p:pic>
      <p:sp>
        <p:nvSpPr>
          <p:cNvPr id="170" name="Google Shape;170;p37"/>
          <p:cNvSpPr txBox="1">
            <a:spLocks noGrp="1"/>
          </p:cNvSpPr>
          <p:nvPr>
            <p:ph type="ctrTitle"/>
          </p:nvPr>
        </p:nvSpPr>
        <p:spPr>
          <a:xfrm>
            <a:off x="953254" y="3671154"/>
            <a:ext cx="7240509" cy="1470025"/>
          </a:xfrm>
          <a:prstGeom prst="rect">
            <a:avLst/>
          </a:prstGeom>
          <a:solidFill>
            <a:schemeClr val="lt1">
              <a:alpha val="67058"/>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1" name="Google Shape;171;p37"/>
          <p:cNvSpPr txBox="1">
            <a:spLocks noGrp="1"/>
          </p:cNvSpPr>
          <p:nvPr>
            <p:ph type="subTitle" idx="1"/>
          </p:nvPr>
        </p:nvSpPr>
        <p:spPr>
          <a:xfrm>
            <a:off x="1373109" y="5257800"/>
            <a:ext cx="6400800" cy="914400"/>
          </a:xfrm>
          <a:prstGeom prst="rect">
            <a:avLst/>
          </a:prstGeom>
          <a:solidFill>
            <a:schemeClr val="lt1">
              <a:alpha val="67058"/>
            </a:schemeClr>
          </a:solid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latin typeface="Verdana"/>
                <a:ea typeface="Verdana"/>
                <a:cs typeface="Verdana"/>
                <a:sym typeface="Verdana"/>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72" name="Google Shape;172;p3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3" name="Google Shape;173;p3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4" name="Google Shape;174;p3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175" name="Google Shape;175;p37"/>
          <p:cNvPicPr preferRelativeResize="0"/>
          <p:nvPr/>
        </p:nvPicPr>
        <p:blipFill rotWithShape="1">
          <a:blip r:embed="rId3">
            <a:alphaModFix/>
          </a:blip>
          <a:srcRect/>
          <a:stretch/>
        </p:blipFill>
        <p:spPr>
          <a:xfrm>
            <a:off x="3129104" y="82049"/>
            <a:ext cx="2885793" cy="1382532"/>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5_Title Slide">
  <p:cSld name="5_Title Slide">
    <p:spTree>
      <p:nvGrpSpPr>
        <p:cNvPr id="1" name="Shape 176"/>
        <p:cNvGrpSpPr/>
        <p:nvPr/>
      </p:nvGrpSpPr>
      <p:grpSpPr>
        <a:xfrm>
          <a:off x="0" y="0"/>
          <a:ext cx="0" cy="0"/>
          <a:chOff x="0" y="0"/>
          <a:chExt cx="0" cy="0"/>
        </a:xfrm>
      </p:grpSpPr>
      <p:sp>
        <p:nvSpPr>
          <p:cNvPr id="177" name="Google Shape;177;p38"/>
          <p:cNvSpPr txBox="1">
            <a:spLocks noGrp="1"/>
          </p:cNvSpPr>
          <p:nvPr>
            <p:ph type="ctrTitle"/>
          </p:nvPr>
        </p:nvSpPr>
        <p:spPr>
          <a:xfrm>
            <a:off x="928464" y="1600200"/>
            <a:ext cx="7240509" cy="1470025"/>
          </a:xfrm>
          <a:prstGeom prst="rect">
            <a:avLst/>
          </a:prstGeom>
          <a:solidFill>
            <a:schemeClr val="lt1">
              <a:alpha val="67058"/>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8" name="Google Shape;178;p38"/>
          <p:cNvSpPr txBox="1">
            <a:spLocks noGrp="1"/>
          </p:cNvSpPr>
          <p:nvPr>
            <p:ph type="subTitle" idx="1"/>
          </p:nvPr>
        </p:nvSpPr>
        <p:spPr>
          <a:xfrm>
            <a:off x="1348319" y="3429000"/>
            <a:ext cx="6400800" cy="914400"/>
          </a:xfrm>
          <a:prstGeom prst="rect">
            <a:avLst/>
          </a:prstGeom>
          <a:solidFill>
            <a:schemeClr val="lt1">
              <a:alpha val="67058"/>
            </a:schemeClr>
          </a:solid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latin typeface="Verdana"/>
                <a:ea typeface="Verdana"/>
                <a:cs typeface="Verdana"/>
                <a:sym typeface="Verdana"/>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79" name="Google Shape;179;p3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0" name="Google Shape;180;p3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1" name="Google Shape;181;p3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182" name="Google Shape;182;p38"/>
          <p:cNvPicPr preferRelativeResize="0"/>
          <p:nvPr/>
        </p:nvPicPr>
        <p:blipFill rotWithShape="1">
          <a:blip r:embed="rId2">
            <a:alphaModFix/>
          </a:blip>
          <a:srcRect/>
          <a:stretch/>
        </p:blipFill>
        <p:spPr>
          <a:xfrm>
            <a:off x="3129104" y="82049"/>
            <a:ext cx="2885793" cy="1382532"/>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83"/>
        <p:cNvGrpSpPr/>
        <p:nvPr/>
      </p:nvGrpSpPr>
      <p:grpSpPr>
        <a:xfrm>
          <a:off x="0" y="0"/>
          <a:ext cx="0" cy="0"/>
          <a:chOff x="0" y="0"/>
          <a:chExt cx="0" cy="0"/>
        </a:xfrm>
      </p:grpSpPr>
      <p:sp>
        <p:nvSpPr>
          <p:cNvPr id="184" name="Google Shape;184;p3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5" name="Google Shape;185;p39"/>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86" name="Google Shape;186;p3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7" name="Google Shape;187;p3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8" name="Google Shape;188;p3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89"/>
        <p:cNvGrpSpPr/>
        <p:nvPr/>
      </p:nvGrpSpPr>
      <p:grpSpPr>
        <a:xfrm>
          <a:off x="0" y="0"/>
          <a:ext cx="0" cy="0"/>
          <a:chOff x="0" y="0"/>
          <a:chExt cx="0" cy="0"/>
        </a:xfrm>
      </p:grpSpPr>
      <p:sp>
        <p:nvSpPr>
          <p:cNvPr id="190" name="Google Shape;190;p40"/>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1" name="Google Shape;191;p40"/>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92" name="Google Shape;192;p4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3" name="Google Shape;193;p4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4" name="Google Shape;194;p4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Custom layout">
  <p:cSld name="AUTOLAYOUT">
    <p:bg>
      <p:bgPr>
        <a:solidFill>
          <a:srgbClr val="FFFFFF"/>
        </a:solidFill>
        <a:effectLst/>
      </p:bgPr>
    </p:bg>
    <p:spTree>
      <p:nvGrpSpPr>
        <p:cNvPr id="1" name="Shape 195"/>
        <p:cNvGrpSpPr/>
        <p:nvPr/>
      </p:nvGrpSpPr>
      <p:grpSpPr>
        <a:xfrm>
          <a:off x="0" y="0"/>
          <a:ext cx="0" cy="0"/>
          <a:chOff x="0" y="0"/>
          <a:chExt cx="0" cy="0"/>
        </a:xfrm>
      </p:grpSpPr>
      <p:sp>
        <p:nvSpPr>
          <p:cNvPr id="196" name="Google Shape;196;ge27aa3eebf_0_207"/>
          <p:cNvSpPr/>
          <p:nvPr/>
        </p:nvSpPr>
        <p:spPr>
          <a:xfrm>
            <a:off x="0" y="0"/>
            <a:ext cx="9144000" cy="6858000"/>
          </a:xfrm>
          <a:prstGeom prst="rect">
            <a:avLst/>
          </a:prstGeom>
          <a:solidFill>
            <a:srgbClr val="C5E7F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7" name="Google Shape;197;ge27aa3eebf_0_207"/>
          <p:cNvSpPr/>
          <p:nvPr/>
        </p:nvSpPr>
        <p:spPr>
          <a:xfrm>
            <a:off x="3047650" y="0"/>
            <a:ext cx="6096300" cy="68580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8" name="Google Shape;198;ge27aa3eebf_0_207"/>
          <p:cNvSpPr/>
          <p:nvPr/>
        </p:nvSpPr>
        <p:spPr>
          <a:xfrm>
            <a:off x="205218" y="268390"/>
            <a:ext cx="408900" cy="509100"/>
          </a:xfrm>
          <a:prstGeom prst="flowChartDelay">
            <a:avLst/>
          </a:prstGeom>
          <a:solidFill>
            <a:srgbClr val="C5E7F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9" name="Google Shape;199;ge27aa3eebf_0_207"/>
          <p:cNvSpPr/>
          <p:nvPr/>
        </p:nvSpPr>
        <p:spPr>
          <a:xfrm>
            <a:off x="205218" y="268390"/>
            <a:ext cx="408900" cy="509100"/>
          </a:xfrm>
          <a:prstGeom prst="flowChartDelay">
            <a:avLst/>
          </a:prstGeom>
          <a:solidFill>
            <a:srgbClr val="FFFFFF">
              <a:alpha val="12156"/>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0" name="Google Shape;200;ge27aa3eebf_0_207"/>
          <p:cNvSpPr/>
          <p:nvPr/>
        </p:nvSpPr>
        <p:spPr>
          <a:xfrm>
            <a:off x="100882" y="268390"/>
            <a:ext cx="408900" cy="509100"/>
          </a:xfrm>
          <a:prstGeom prst="flowChartDelay">
            <a:avLst/>
          </a:prstGeom>
          <a:solidFill>
            <a:srgbClr val="C5E7F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1" name="Google Shape;201;ge27aa3eebf_0_207"/>
          <p:cNvSpPr/>
          <p:nvPr/>
        </p:nvSpPr>
        <p:spPr>
          <a:xfrm>
            <a:off x="100882" y="268390"/>
            <a:ext cx="408900" cy="509100"/>
          </a:xfrm>
          <a:prstGeom prst="flowChartDelay">
            <a:avLst/>
          </a:prstGeom>
          <a:solidFill>
            <a:srgbClr val="FFFFFF">
              <a:alpha val="18431"/>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2" name="Google Shape;202;ge27aa3eebf_0_207"/>
          <p:cNvSpPr/>
          <p:nvPr/>
        </p:nvSpPr>
        <p:spPr>
          <a:xfrm>
            <a:off x="319" y="268390"/>
            <a:ext cx="408900" cy="509100"/>
          </a:xfrm>
          <a:prstGeom prst="flowChartDelay">
            <a:avLst/>
          </a:prstGeom>
          <a:solidFill>
            <a:srgbClr val="C5E7F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3" name="Google Shape;203;ge27aa3eebf_0_207"/>
          <p:cNvSpPr/>
          <p:nvPr/>
        </p:nvSpPr>
        <p:spPr>
          <a:xfrm>
            <a:off x="319" y="268390"/>
            <a:ext cx="408900" cy="509100"/>
          </a:xfrm>
          <a:prstGeom prst="flowChartDelay">
            <a:avLst/>
          </a:prstGeom>
          <a:solidFill>
            <a:srgbClr val="FFFFFF">
              <a:alpha val="25098"/>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4" name="Google Shape;204;ge27aa3eebf_0_207"/>
          <p:cNvSpPr txBox="1">
            <a:spLocks noGrp="1"/>
          </p:cNvSpPr>
          <p:nvPr>
            <p:ph type="title"/>
          </p:nvPr>
        </p:nvSpPr>
        <p:spPr>
          <a:xfrm>
            <a:off x="233600" y="1106067"/>
            <a:ext cx="2566200" cy="11901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4000"/>
              <a:buNone/>
              <a:defRPr sz="2100" b="1">
                <a:solidFill>
                  <a:schemeClr val="lt1"/>
                </a:solidFill>
              </a:defRPr>
            </a:lvl1pPr>
            <a:lvl2pPr lvl="1" algn="l">
              <a:lnSpc>
                <a:spcPct val="100000"/>
              </a:lnSpc>
              <a:spcBef>
                <a:spcPts val="0"/>
              </a:spcBef>
              <a:spcAft>
                <a:spcPts val="0"/>
              </a:spcAft>
              <a:buSzPts val="1400"/>
              <a:buNone/>
              <a:defRPr sz="2100" b="1">
                <a:solidFill>
                  <a:schemeClr val="lt1"/>
                </a:solidFill>
              </a:defRPr>
            </a:lvl2pPr>
            <a:lvl3pPr lvl="2" algn="l">
              <a:lnSpc>
                <a:spcPct val="100000"/>
              </a:lnSpc>
              <a:spcBef>
                <a:spcPts val="0"/>
              </a:spcBef>
              <a:spcAft>
                <a:spcPts val="0"/>
              </a:spcAft>
              <a:buSzPts val="1400"/>
              <a:buNone/>
              <a:defRPr sz="2100" b="1">
                <a:solidFill>
                  <a:schemeClr val="lt1"/>
                </a:solidFill>
              </a:defRPr>
            </a:lvl3pPr>
            <a:lvl4pPr lvl="3" algn="l">
              <a:lnSpc>
                <a:spcPct val="100000"/>
              </a:lnSpc>
              <a:spcBef>
                <a:spcPts val="0"/>
              </a:spcBef>
              <a:spcAft>
                <a:spcPts val="0"/>
              </a:spcAft>
              <a:buSzPts val="1400"/>
              <a:buNone/>
              <a:defRPr sz="2100" b="1">
                <a:solidFill>
                  <a:schemeClr val="lt1"/>
                </a:solidFill>
              </a:defRPr>
            </a:lvl4pPr>
            <a:lvl5pPr lvl="4" algn="l">
              <a:lnSpc>
                <a:spcPct val="100000"/>
              </a:lnSpc>
              <a:spcBef>
                <a:spcPts val="0"/>
              </a:spcBef>
              <a:spcAft>
                <a:spcPts val="0"/>
              </a:spcAft>
              <a:buSzPts val="1400"/>
              <a:buNone/>
              <a:defRPr sz="2100" b="1">
                <a:solidFill>
                  <a:schemeClr val="lt1"/>
                </a:solidFill>
              </a:defRPr>
            </a:lvl5pPr>
            <a:lvl6pPr lvl="5" algn="l">
              <a:lnSpc>
                <a:spcPct val="100000"/>
              </a:lnSpc>
              <a:spcBef>
                <a:spcPts val="0"/>
              </a:spcBef>
              <a:spcAft>
                <a:spcPts val="0"/>
              </a:spcAft>
              <a:buSzPts val="1400"/>
              <a:buNone/>
              <a:defRPr sz="2100" b="1">
                <a:solidFill>
                  <a:schemeClr val="lt1"/>
                </a:solidFill>
              </a:defRPr>
            </a:lvl6pPr>
            <a:lvl7pPr lvl="6" algn="l">
              <a:lnSpc>
                <a:spcPct val="100000"/>
              </a:lnSpc>
              <a:spcBef>
                <a:spcPts val="0"/>
              </a:spcBef>
              <a:spcAft>
                <a:spcPts val="0"/>
              </a:spcAft>
              <a:buSzPts val="1400"/>
              <a:buNone/>
              <a:defRPr sz="2100" b="1">
                <a:solidFill>
                  <a:schemeClr val="lt1"/>
                </a:solidFill>
              </a:defRPr>
            </a:lvl7pPr>
            <a:lvl8pPr lvl="7" algn="l">
              <a:lnSpc>
                <a:spcPct val="100000"/>
              </a:lnSpc>
              <a:spcBef>
                <a:spcPts val="0"/>
              </a:spcBef>
              <a:spcAft>
                <a:spcPts val="0"/>
              </a:spcAft>
              <a:buSzPts val="1400"/>
              <a:buNone/>
              <a:defRPr sz="2100" b="1">
                <a:solidFill>
                  <a:schemeClr val="lt1"/>
                </a:solidFill>
              </a:defRPr>
            </a:lvl8pPr>
            <a:lvl9pPr lvl="8" algn="l">
              <a:lnSpc>
                <a:spcPct val="100000"/>
              </a:lnSpc>
              <a:spcBef>
                <a:spcPts val="0"/>
              </a:spcBef>
              <a:spcAft>
                <a:spcPts val="0"/>
              </a:spcAft>
              <a:buSzPts val="1400"/>
              <a:buNone/>
              <a:defRPr sz="2100" b="1">
                <a:solidFill>
                  <a:schemeClr val="lt1"/>
                </a:solidFill>
              </a:defRPr>
            </a:lvl9pPr>
          </a:lstStyle>
          <a:p>
            <a:endParaRPr/>
          </a:p>
        </p:txBody>
      </p:sp>
      <p:sp>
        <p:nvSpPr>
          <p:cNvPr id="205" name="Google Shape;205;ge27aa3eebf_0_207"/>
          <p:cNvSpPr txBox="1">
            <a:spLocks noGrp="1"/>
          </p:cNvSpPr>
          <p:nvPr>
            <p:ph type="body" idx="1"/>
          </p:nvPr>
        </p:nvSpPr>
        <p:spPr>
          <a:xfrm>
            <a:off x="233600" y="2397733"/>
            <a:ext cx="2566200" cy="3969600"/>
          </a:xfrm>
          <a:prstGeom prst="rect">
            <a:avLst/>
          </a:prstGeom>
          <a:noFill/>
          <a:ln>
            <a:noFill/>
          </a:ln>
        </p:spPr>
        <p:txBody>
          <a:bodyPr spcFirstLastPara="1" wrap="square" lIns="91425" tIns="45700" rIns="91425" bIns="45700" anchor="t" anchorCtr="0">
            <a:noAutofit/>
          </a:bodyPr>
          <a:lstStyle>
            <a:lvl1pPr marL="457200" lvl="0" indent="-317500" algn="l">
              <a:lnSpc>
                <a:spcPct val="115000"/>
              </a:lnSpc>
              <a:spcBef>
                <a:spcPts val="640"/>
              </a:spcBef>
              <a:spcAft>
                <a:spcPts val="0"/>
              </a:spcAft>
              <a:buClr>
                <a:schemeClr val="lt1"/>
              </a:buClr>
              <a:buSzPts val="1400"/>
              <a:buChar char="•"/>
              <a:defRPr sz="1400">
                <a:solidFill>
                  <a:schemeClr val="lt1"/>
                </a:solidFill>
              </a:defRPr>
            </a:lvl1pPr>
            <a:lvl2pPr marL="914400" lvl="1" indent="-304800" algn="l">
              <a:lnSpc>
                <a:spcPct val="115000"/>
              </a:lnSpc>
              <a:spcBef>
                <a:spcPts val="1600"/>
              </a:spcBef>
              <a:spcAft>
                <a:spcPts val="0"/>
              </a:spcAft>
              <a:buClr>
                <a:schemeClr val="lt1"/>
              </a:buClr>
              <a:buSzPts val="1200"/>
              <a:buChar char="–"/>
              <a:defRPr sz="1200">
                <a:solidFill>
                  <a:schemeClr val="lt1"/>
                </a:solidFill>
              </a:defRPr>
            </a:lvl2pPr>
            <a:lvl3pPr marL="1371600" lvl="2" indent="-304800" algn="l">
              <a:lnSpc>
                <a:spcPct val="115000"/>
              </a:lnSpc>
              <a:spcBef>
                <a:spcPts val="1600"/>
              </a:spcBef>
              <a:spcAft>
                <a:spcPts val="0"/>
              </a:spcAft>
              <a:buClr>
                <a:schemeClr val="lt1"/>
              </a:buClr>
              <a:buSzPts val="1200"/>
              <a:buChar char="•"/>
              <a:defRPr sz="1200">
                <a:solidFill>
                  <a:schemeClr val="lt1"/>
                </a:solidFill>
              </a:defRPr>
            </a:lvl3pPr>
            <a:lvl4pPr marL="1828800" lvl="3" indent="-304800" algn="l">
              <a:lnSpc>
                <a:spcPct val="115000"/>
              </a:lnSpc>
              <a:spcBef>
                <a:spcPts val="1600"/>
              </a:spcBef>
              <a:spcAft>
                <a:spcPts val="0"/>
              </a:spcAft>
              <a:buClr>
                <a:schemeClr val="lt1"/>
              </a:buClr>
              <a:buSzPts val="1200"/>
              <a:buChar char="–"/>
              <a:defRPr sz="1200">
                <a:solidFill>
                  <a:schemeClr val="lt1"/>
                </a:solidFill>
              </a:defRPr>
            </a:lvl4pPr>
            <a:lvl5pPr marL="2286000" lvl="4" indent="-304800" algn="l">
              <a:lnSpc>
                <a:spcPct val="115000"/>
              </a:lnSpc>
              <a:spcBef>
                <a:spcPts val="1600"/>
              </a:spcBef>
              <a:spcAft>
                <a:spcPts val="0"/>
              </a:spcAft>
              <a:buClr>
                <a:schemeClr val="lt1"/>
              </a:buClr>
              <a:buSzPts val="1200"/>
              <a:buChar char="»"/>
              <a:defRPr sz="1200">
                <a:solidFill>
                  <a:schemeClr val="lt1"/>
                </a:solidFill>
              </a:defRPr>
            </a:lvl5pPr>
            <a:lvl6pPr marL="2743200" lvl="5" indent="-304800" algn="l">
              <a:lnSpc>
                <a:spcPct val="115000"/>
              </a:lnSpc>
              <a:spcBef>
                <a:spcPts val="1600"/>
              </a:spcBef>
              <a:spcAft>
                <a:spcPts val="0"/>
              </a:spcAft>
              <a:buClr>
                <a:schemeClr val="lt1"/>
              </a:buClr>
              <a:buSzPts val="1200"/>
              <a:buChar char="•"/>
              <a:defRPr sz="1200">
                <a:solidFill>
                  <a:schemeClr val="lt1"/>
                </a:solidFill>
              </a:defRPr>
            </a:lvl6pPr>
            <a:lvl7pPr marL="3200400" lvl="6" indent="-304800" algn="l">
              <a:lnSpc>
                <a:spcPct val="115000"/>
              </a:lnSpc>
              <a:spcBef>
                <a:spcPts val="1600"/>
              </a:spcBef>
              <a:spcAft>
                <a:spcPts val="0"/>
              </a:spcAft>
              <a:buClr>
                <a:schemeClr val="lt1"/>
              </a:buClr>
              <a:buSzPts val="1200"/>
              <a:buChar char="•"/>
              <a:defRPr sz="1200">
                <a:solidFill>
                  <a:schemeClr val="lt1"/>
                </a:solidFill>
              </a:defRPr>
            </a:lvl7pPr>
            <a:lvl8pPr marL="3657600" lvl="7" indent="-304800" algn="l">
              <a:lnSpc>
                <a:spcPct val="115000"/>
              </a:lnSpc>
              <a:spcBef>
                <a:spcPts val="1600"/>
              </a:spcBef>
              <a:spcAft>
                <a:spcPts val="0"/>
              </a:spcAft>
              <a:buClr>
                <a:schemeClr val="lt1"/>
              </a:buClr>
              <a:buSzPts val="1200"/>
              <a:buChar char="•"/>
              <a:defRPr sz="1200">
                <a:solidFill>
                  <a:schemeClr val="lt1"/>
                </a:solidFill>
              </a:defRPr>
            </a:lvl8pPr>
            <a:lvl9pPr marL="4114800" lvl="8" indent="-304800" algn="l">
              <a:lnSpc>
                <a:spcPct val="115000"/>
              </a:lnSpc>
              <a:spcBef>
                <a:spcPts val="1600"/>
              </a:spcBef>
              <a:spcAft>
                <a:spcPts val="1600"/>
              </a:spcAft>
              <a:buClr>
                <a:schemeClr val="lt1"/>
              </a:buClr>
              <a:buSzPts val="1200"/>
              <a:buChar char="•"/>
              <a:defRPr sz="1200">
                <a:solidFill>
                  <a:schemeClr val="lt1"/>
                </a:solidFill>
              </a:defRPr>
            </a:lvl9pPr>
          </a:lstStyle>
          <a:p>
            <a:endParaRPr/>
          </a:p>
        </p:txBody>
      </p:sp>
      <p:sp>
        <p:nvSpPr>
          <p:cNvPr id="206" name="Google Shape;206;ge27aa3eebf_0_207"/>
          <p:cNvSpPr txBox="1">
            <a:spLocks noGrp="1"/>
          </p:cNvSpPr>
          <p:nvPr>
            <p:ph type="sldNum" idx="12"/>
          </p:nvPr>
        </p:nvSpPr>
        <p:spPr>
          <a:xfrm>
            <a:off x="8472458" y="6217622"/>
            <a:ext cx="548700" cy="5247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000" b="0" i="0" u="none" strike="noStrike" cap="none">
                <a:solidFill>
                  <a:schemeClr val="dk2"/>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000" b="0" i="0" u="none" strike="noStrike" cap="none">
                <a:solidFill>
                  <a:schemeClr val="dk2"/>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000" b="0" i="0" u="none" strike="noStrike" cap="none">
                <a:solidFill>
                  <a:schemeClr val="dk2"/>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000" b="0" i="0" u="none" strike="noStrike" cap="none">
                <a:solidFill>
                  <a:schemeClr val="dk2"/>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000" b="0" i="0" u="none" strike="noStrike" cap="none">
                <a:solidFill>
                  <a:schemeClr val="dk2"/>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000" b="0" i="0" u="none" strike="noStrike" cap="none">
                <a:solidFill>
                  <a:schemeClr val="dk2"/>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000" b="0" i="0" u="none" strike="noStrike" cap="none">
                <a:solidFill>
                  <a:schemeClr val="dk2"/>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000" b="0" i="0" u="none" strike="noStrike" cap="none">
                <a:solidFill>
                  <a:schemeClr val="dk2"/>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000" b="0" i="0" u="none" strike="noStrike" cap="none">
                <a:solidFill>
                  <a:schemeClr val="dk2"/>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29"/>
          <p:cNvSpPr txBox="1">
            <a:spLocks noGrp="1"/>
          </p:cNvSpPr>
          <p:nvPr>
            <p:ph type="title"/>
          </p:nvPr>
        </p:nvSpPr>
        <p:spPr>
          <a:xfrm>
            <a:off x="457200" y="274638"/>
            <a:ext cx="8229600" cy="1143000"/>
          </a:xfrm>
          <a:prstGeom prst="rect">
            <a:avLst/>
          </a:prstGeom>
          <a:solidFill>
            <a:srgbClr val="A9DCF2">
              <a:alpha val="67058"/>
            </a:srgbClr>
          </a:solid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4000"/>
              <a:buFont typeface="Verdana"/>
              <a:buNone/>
              <a:defRPr sz="40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35" name="Google Shape;35;p29"/>
          <p:cNvPicPr preferRelativeResize="0"/>
          <p:nvPr/>
        </p:nvPicPr>
        <p:blipFill rotWithShape="1">
          <a:blip r:embed="rId2">
            <a:alphaModFix/>
          </a:blip>
          <a:srcRect/>
          <a:stretch/>
        </p:blipFill>
        <p:spPr>
          <a:xfrm>
            <a:off x="7467600" y="5974442"/>
            <a:ext cx="1559301" cy="74703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4_Title Slide">
  <p:cSld name="4_Title Slide">
    <p:spTree>
      <p:nvGrpSpPr>
        <p:cNvPr id="1" name="Shape 36"/>
        <p:cNvGrpSpPr/>
        <p:nvPr/>
      </p:nvGrpSpPr>
      <p:grpSpPr>
        <a:xfrm>
          <a:off x="0" y="0"/>
          <a:ext cx="0" cy="0"/>
          <a:chOff x="0" y="0"/>
          <a:chExt cx="0" cy="0"/>
        </a:xfrm>
      </p:grpSpPr>
      <p:pic>
        <p:nvPicPr>
          <p:cNvPr id="37" name="Google Shape;37;p35" descr="Decorative image of teenage students sitting around a table" title="Decorative image"/>
          <p:cNvPicPr preferRelativeResize="0"/>
          <p:nvPr/>
        </p:nvPicPr>
        <p:blipFill rotWithShape="1">
          <a:blip r:embed="rId2">
            <a:alphaModFix/>
          </a:blip>
          <a:srcRect/>
          <a:stretch/>
        </p:blipFill>
        <p:spPr>
          <a:xfrm>
            <a:off x="1" y="1873765"/>
            <a:ext cx="9147016" cy="2215293"/>
          </a:xfrm>
          <a:prstGeom prst="rect">
            <a:avLst/>
          </a:prstGeom>
          <a:noFill/>
          <a:ln>
            <a:noFill/>
          </a:ln>
        </p:spPr>
      </p:pic>
      <p:sp>
        <p:nvSpPr>
          <p:cNvPr id="38" name="Google Shape;38;p35"/>
          <p:cNvSpPr txBox="1">
            <a:spLocks noGrp="1"/>
          </p:cNvSpPr>
          <p:nvPr>
            <p:ph type="ctrTitle"/>
          </p:nvPr>
        </p:nvSpPr>
        <p:spPr>
          <a:xfrm>
            <a:off x="953254" y="3671154"/>
            <a:ext cx="7240509" cy="1470025"/>
          </a:xfrm>
          <a:prstGeom prst="rect">
            <a:avLst/>
          </a:prstGeom>
          <a:solidFill>
            <a:schemeClr val="lt1">
              <a:alpha val="67058"/>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35"/>
          <p:cNvSpPr txBox="1">
            <a:spLocks noGrp="1"/>
          </p:cNvSpPr>
          <p:nvPr>
            <p:ph type="subTitle" idx="1"/>
          </p:nvPr>
        </p:nvSpPr>
        <p:spPr>
          <a:xfrm>
            <a:off x="1373109" y="5257800"/>
            <a:ext cx="6400800" cy="914400"/>
          </a:xfrm>
          <a:prstGeom prst="rect">
            <a:avLst/>
          </a:prstGeom>
          <a:solidFill>
            <a:schemeClr val="lt1">
              <a:alpha val="67058"/>
            </a:schemeClr>
          </a:solid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40" name="Google Shape;40;p3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3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3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43" name="Google Shape;43;p35"/>
          <p:cNvPicPr preferRelativeResize="0"/>
          <p:nvPr/>
        </p:nvPicPr>
        <p:blipFill rotWithShape="1">
          <a:blip r:embed="rId3">
            <a:alphaModFix/>
          </a:blip>
          <a:srcRect/>
          <a:stretch/>
        </p:blipFill>
        <p:spPr>
          <a:xfrm>
            <a:off x="3129104" y="82049"/>
            <a:ext cx="2885793" cy="1382532"/>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One Content">
  <p:cSld name="1_One Content">
    <p:spTree>
      <p:nvGrpSpPr>
        <p:cNvPr id="1" name="Shape 44"/>
        <p:cNvGrpSpPr/>
        <p:nvPr/>
      </p:nvGrpSpPr>
      <p:grpSpPr>
        <a:xfrm>
          <a:off x="0" y="0"/>
          <a:ext cx="0" cy="0"/>
          <a:chOff x="0" y="0"/>
          <a:chExt cx="0" cy="0"/>
        </a:xfrm>
      </p:grpSpPr>
      <p:sp>
        <p:nvSpPr>
          <p:cNvPr id="45" name="Google Shape;45;p20"/>
          <p:cNvSpPr txBox="1">
            <a:spLocks noGrp="1"/>
          </p:cNvSpPr>
          <p:nvPr>
            <p:ph type="title"/>
          </p:nvPr>
        </p:nvSpPr>
        <p:spPr>
          <a:xfrm>
            <a:off x="2743200" y="256814"/>
            <a:ext cx="5943600" cy="1143000"/>
          </a:xfrm>
          <a:prstGeom prst="rect">
            <a:avLst/>
          </a:prstGeom>
          <a:solidFill>
            <a:srgbClr val="A9DCF2">
              <a:alpha val="67058"/>
            </a:srgbClr>
          </a:solid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3800"/>
              <a:buFont typeface="Verdana"/>
              <a:buNone/>
              <a:defRPr sz="38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20"/>
          <p:cNvSpPr txBox="1">
            <a:spLocks noGrp="1"/>
          </p:cNvSpPr>
          <p:nvPr>
            <p:ph type="body" idx="1"/>
          </p:nvPr>
        </p:nvSpPr>
        <p:spPr>
          <a:xfrm>
            <a:off x="533400" y="1600200"/>
            <a:ext cx="8153400" cy="3352799"/>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7" name="Google Shape;47;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50" name="Google Shape;50;p20" descr="Decorative image of smiling kids" title="Decorative image"/>
          <p:cNvPicPr preferRelativeResize="0"/>
          <p:nvPr/>
        </p:nvPicPr>
        <p:blipFill rotWithShape="1">
          <a:blip r:embed="rId2">
            <a:alphaModFix/>
          </a:blip>
          <a:srcRect l="237" t="13694"/>
          <a:stretch/>
        </p:blipFill>
        <p:spPr>
          <a:xfrm>
            <a:off x="-1" y="5105400"/>
            <a:ext cx="9144001" cy="1752600"/>
          </a:xfrm>
          <a:prstGeom prst="rect">
            <a:avLst/>
          </a:prstGeom>
          <a:noFill/>
          <a:ln w="38100" cap="flat" cmpd="sng">
            <a:solidFill>
              <a:schemeClr val="accent5"/>
            </a:solidFill>
            <a:prstDash val="dash"/>
            <a:round/>
            <a:headEnd type="none" w="sm" len="sm"/>
            <a:tailEnd type="none" w="sm" len="sm"/>
          </a:ln>
        </p:spPr>
      </p:pic>
      <p:pic>
        <p:nvPicPr>
          <p:cNvPr id="51" name="Google Shape;51;p20"/>
          <p:cNvPicPr preferRelativeResize="0"/>
          <p:nvPr/>
        </p:nvPicPr>
        <p:blipFill rotWithShape="1">
          <a:blip r:embed="rId3">
            <a:alphaModFix/>
          </a:blip>
          <a:srcRect/>
          <a:stretch/>
        </p:blipFill>
        <p:spPr>
          <a:xfrm>
            <a:off x="76200" y="152400"/>
            <a:ext cx="2590800" cy="1241206"/>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3_One Content">
  <p:cSld name="3_One Content">
    <p:spTree>
      <p:nvGrpSpPr>
        <p:cNvPr id="1" name="Shape 52"/>
        <p:cNvGrpSpPr/>
        <p:nvPr/>
      </p:nvGrpSpPr>
      <p:grpSpPr>
        <a:xfrm>
          <a:off x="0" y="0"/>
          <a:ext cx="0" cy="0"/>
          <a:chOff x="0" y="0"/>
          <a:chExt cx="0" cy="0"/>
        </a:xfrm>
      </p:grpSpPr>
      <p:sp>
        <p:nvSpPr>
          <p:cNvPr id="53" name="Google Shape;53;p21"/>
          <p:cNvSpPr txBox="1">
            <a:spLocks noGrp="1"/>
          </p:cNvSpPr>
          <p:nvPr>
            <p:ph type="title"/>
          </p:nvPr>
        </p:nvSpPr>
        <p:spPr>
          <a:xfrm>
            <a:off x="2743200" y="256814"/>
            <a:ext cx="5943600" cy="1143000"/>
          </a:xfrm>
          <a:prstGeom prst="rect">
            <a:avLst/>
          </a:prstGeom>
          <a:solidFill>
            <a:srgbClr val="A9DCF2">
              <a:alpha val="67058"/>
            </a:srgbClr>
          </a:solid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3800"/>
              <a:buFont typeface="Verdana"/>
              <a:buNone/>
              <a:defRPr sz="38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1"/>
          <p:cNvSpPr txBox="1">
            <a:spLocks noGrp="1"/>
          </p:cNvSpPr>
          <p:nvPr>
            <p:ph type="body" idx="1"/>
          </p:nvPr>
        </p:nvSpPr>
        <p:spPr>
          <a:xfrm>
            <a:off x="457200" y="1600200"/>
            <a:ext cx="8229600" cy="3352799"/>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55" name="Google Shape;55;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58" name="Google Shape;58;p21" descr="Decorative image of professionals around a computer" title="Decorative image"/>
          <p:cNvPicPr preferRelativeResize="0"/>
          <p:nvPr/>
        </p:nvPicPr>
        <p:blipFill rotWithShape="1">
          <a:blip r:embed="rId2">
            <a:alphaModFix/>
          </a:blip>
          <a:srcRect t="5950" b="16056"/>
          <a:stretch/>
        </p:blipFill>
        <p:spPr>
          <a:xfrm>
            <a:off x="0" y="5130800"/>
            <a:ext cx="9144000" cy="1727200"/>
          </a:xfrm>
          <a:prstGeom prst="rect">
            <a:avLst/>
          </a:prstGeom>
          <a:noFill/>
          <a:ln w="38100" cap="flat" cmpd="sng">
            <a:solidFill>
              <a:schemeClr val="accent5"/>
            </a:solidFill>
            <a:prstDash val="dash"/>
            <a:round/>
            <a:headEnd type="none" w="sm" len="sm"/>
            <a:tailEnd type="none" w="sm" len="sm"/>
          </a:ln>
        </p:spPr>
      </p:pic>
      <p:pic>
        <p:nvPicPr>
          <p:cNvPr id="59" name="Google Shape;59;p21"/>
          <p:cNvPicPr preferRelativeResize="0"/>
          <p:nvPr/>
        </p:nvPicPr>
        <p:blipFill rotWithShape="1">
          <a:blip r:embed="rId3">
            <a:alphaModFix/>
          </a:blip>
          <a:srcRect/>
          <a:stretch/>
        </p:blipFill>
        <p:spPr>
          <a:xfrm>
            <a:off x="76200" y="152400"/>
            <a:ext cx="2585896" cy="123885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2_One Content">
  <p:cSld name="2_One Content">
    <p:spTree>
      <p:nvGrpSpPr>
        <p:cNvPr id="1" name="Shape 60"/>
        <p:cNvGrpSpPr/>
        <p:nvPr/>
      </p:nvGrpSpPr>
      <p:grpSpPr>
        <a:xfrm>
          <a:off x="0" y="0"/>
          <a:ext cx="0" cy="0"/>
          <a:chOff x="0" y="0"/>
          <a:chExt cx="0" cy="0"/>
        </a:xfrm>
      </p:grpSpPr>
      <p:sp>
        <p:nvSpPr>
          <p:cNvPr id="61" name="Google Shape;61;p22"/>
          <p:cNvSpPr txBox="1">
            <a:spLocks noGrp="1"/>
          </p:cNvSpPr>
          <p:nvPr>
            <p:ph type="title"/>
          </p:nvPr>
        </p:nvSpPr>
        <p:spPr>
          <a:xfrm>
            <a:off x="2743200" y="256814"/>
            <a:ext cx="5943600" cy="1143000"/>
          </a:xfrm>
          <a:prstGeom prst="rect">
            <a:avLst/>
          </a:prstGeom>
          <a:solidFill>
            <a:srgbClr val="A9DCF2">
              <a:alpha val="67058"/>
            </a:srgbClr>
          </a:solid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3800"/>
              <a:buFont typeface="Verdana"/>
              <a:buNone/>
              <a:defRPr sz="38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22"/>
          <p:cNvSpPr txBox="1">
            <a:spLocks noGrp="1"/>
          </p:cNvSpPr>
          <p:nvPr>
            <p:ph type="body" idx="1"/>
          </p:nvPr>
        </p:nvSpPr>
        <p:spPr>
          <a:xfrm>
            <a:off x="457201" y="1600200"/>
            <a:ext cx="8229600" cy="3352799"/>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63" name="Google Shape;63;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66" name="Google Shape;66;p22" descr="Decorative image of college students/professionals around a table" title="Decorative image"/>
          <p:cNvPicPr preferRelativeResize="0"/>
          <p:nvPr/>
        </p:nvPicPr>
        <p:blipFill rotWithShape="1">
          <a:blip r:embed="rId2">
            <a:alphaModFix/>
          </a:blip>
          <a:srcRect t="21433"/>
          <a:stretch/>
        </p:blipFill>
        <p:spPr>
          <a:xfrm>
            <a:off x="1" y="5118100"/>
            <a:ext cx="9144000" cy="1739900"/>
          </a:xfrm>
          <a:prstGeom prst="rect">
            <a:avLst/>
          </a:prstGeom>
          <a:noFill/>
          <a:ln w="38100" cap="flat" cmpd="sng">
            <a:solidFill>
              <a:schemeClr val="accent5"/>
            </a:solidFill>
            <a:prstDash val="dash"/>
            <a:round/>
            <a:headEnd type="none" w="sm" len="sm"/>
            <a:tailEnd type="none" w="sm" len="sm"/>
          </a:ln>
        </p:spPr>
      </p:pic>
      <p:pic>
        <p:nvPicPr>
          <p:cNvPr id="67" name="Google Shape;67;p22"/>
          <p:cNvPicPr preferRelativeResize="0"/>
          <p:nvPr/>
        </p:nvPicPr>
        <p:blipFill rotWithShape="1">
          <a:blip r:embed="rId3">
            <a:alphaModFix/>
          </a:blip>
          <a:srcRect/>
          <a:stretch/>
        </p:blipFill>
        <p:spPr>
          <a:xfrm>
            <a:off x="76200" y="152400"/>
            <a:ext cx="2585896" cy="123885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8"/>
        <p:cNvGrpSpPr/>
        <p:nvPr/>
      </p:nvGrpSpPr>
      <p:grpSpPr>
        <a:xfrm>
          <a:off x="0" y="0"/>
          <a:ext cx="0" cy="0"/>
          <a:chOff x="0" y="0"/>
          <a:chExt cx="0" cy="0"/>
        </a:xfrm>
      </p:grpSpPr>
      <p:sp>
        <p:nvSpPr>
          <p:cNvPr id="69" name="Google Shape;69;p23"/>
          <p:cNvSpPr txBox="1">
            <a:spLocks noGrp="1"/>
          </p:cNvSpPr>
          <p:nvPr>
            <p:ph type="title"/>
          </p:nvPr>
        </p:nvSpPr>
        <p:spPr>
          <a:xfrm>
            <a:off x="2743200" y="256814"/>
            <a:ext cx="5943600" cy="1143000"/>
          </a:xfrm>
          <a:prstGeom prst="rect">
            <a:avLst/>
          </a:prstGeom>
          <a:solidFill>
            <a:srgbClr val="A9DCF2">
              <a:alpha val="67058"/>
            </a:srgbClr>
          </a:solid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3800"/>
              <a:buFont typeface="Verdana"/>
              <a:buNone/>
              <a:defRPr sz="38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3"/>
          <p:cNvSpPr txBox="1">
            <a:spLocks noGrp="1"/>
          </p:cNvSpPr>
          <p:nvPr>
            <p:ph type="body" idx="1"/>
          </p:nvPr>
        </p:nvSpPr>
        <p:spPr>
          <a:xfrm>
            <a:off x="457200" y="1600201"/>
            <a:ext cx="4038600" cy="3352799"/>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71" name="Google Shape;71;p23"/>
          <p:cNvSpPr txBox="1">
            <a:spLocks noGrp="1"/>
          </p:cNvSpPr>
          <p:nvPr>
            <p:ph type="body" idx="2"/>
          </p:nvPr>
        </p:nvSpPr>
        <p:spPr>
          <a:xfrm>
            <a:off x="4597399" y="1600200"/>
            <a:ext cx="4038600" cy="3352799"/>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72" name="Google Shape;72;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23" descr="Decorative image of smiling students shoulder-to-shoulder" title="Decorative image"/>
          <p:cNvPicPr preferRelativeResize="0"/>
          <p:nvPr/>
        </p:nvPicPr>
        <p:blipFill rotWithShape="1">
          <a:blip r:embed="rId2">
            <a:alphaModFix/>
          </a:blip>
          <a:srcRect l="237" t="13694"/>
          <a:stretch/>
        </p:blipFill>
        <p:spPr>
          <a:xfrm>
            <a:off x="-1" y="5105400"/>
            <a:ext cx="9144001" cy="1752600"/>
          </a:xfrm>
          <a:prstGeom prst="rect">
            <a:avLst/>
          </a:prstGeom>
          <a:noFill/>
          <a:ln w="38100" cap="flat" cmpd="sng">
            <a:solidFill>
              <a:schemeClr val="accent5"/>
            </a:solidFill>
            <a:prstDash val="dash"/>
            <a:round/>
            <a:headEnd type="none" w="sm" len="sm"/>
            <a:tailEnd type="none" w="sm" len="sm"/>
          </a:ln>
        </p:spPr>
      </p:pic>
      <p:pic>
        <p:nvPicPr>
          <p:cNvPr id="76" name="Google Shape;76;p23"/>
          <p:cNvPicPr preferRelativeResize="0"/>
          <p:nvPr/>
        </p:nvPicPr>
        <p:blipFill rotWithShape="1">
          <a:blip r:embed="rId3">
            <a:alphaModFix/>
          </a:blip>
          <a:srcRect/>
          <a:stretch/>
        </p:blipFill>
        <p:spPr>
          <a:xfrm>
            <a:off x="76200" y="152400"/>
            <a:ext cx="2585896" cy="123885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7"/>
        <p:cNvGrpSpPr/>
        <p:nvPr/>
      </p:nvGrpSpPr>
      <p:grpSpPr>
        <a:xfrm>
          <a:off x="0" y="0"/>
          <a:ext cx="0" cy="0"/>
          <a:chOff x="0" y="0"/>
          <a:chExt cx="0" cy="0"/>
        </a:xfrm>
      </p:grpSpPr>
      <p:sp>
        <p:nvSpPr>
          <p:cNvPr id="78" name="Google Shape;78;p2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Verdana"/>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80" name="Google Shape;80;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
        <p:nvSpPr>
          <p:cNvPr id="83" name="Google Shape;83;p24"/>
          <p:cNvSpPr/>
          <p:nvPr/>
        </p:nvSpPr>
        <p:spPr>
          <a:xfrm>
            <a:off x="-1" y="2214563"/>
            <a:ext cx="9144001" cy="681037"/>
          </a:xfrm>
          <a:prstGeom prst="rect">
            <a:avLst/>
          </a:prstGeom>
          <a:gradFill>
            <a:gsLst>
              <a:gs pos="0">
                <a:schemeClr val="accent5"/>
              </a:gs>
              <a:gs pos="75000">
                <a:srgbClr val="7DCCED"/>
              </a:gs>
              <a:gs pos="100000">
                <a:schemeClr val="lt1"/>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Verdana"/>
              <a:ea typeface="Verdana"/>
              <a:cs typeface="Verdana"/>
              <a:sym typeface="Verdana"/>
            </a:endParaRPr>
          </a:p>
        </p:txBody>
      </p:sp>
      <p:pic>
        <p:nvPicPr>
          <p:cNvPr id="84" name="Google Shape;84;p24" descr="Decorative image of professionals working around a table" title="Decorative image"/>
          <p:cNvPicPr preferRelativeResize="0"/>
          <p:nvPr/>
        </p:nvPicPr>
        <p:blipFill rotWithShape="1">
          <a:blip r:embed="rId2">
            <a:alphaModFix/>
          </a:blip>
          <a:srcRect/>
          <a:stretch/>
        </p:blipFill>
        <p:spPr>
          <a:xfrm>
            <a:off x="-1" y="0"/>
            <a:ext cx="9144001" cy="2214563"/>
          </a:xfrm>
          <a:prstGeom prst="rect">
            <a:avLst/>
          </a:prstGeom>
          <a:noFill/>
          <a:ln>
            <a:noFill/>
          </a:ln>
          <a:effectLst>
            <a:reflection stA="52000" endA="300" endPos="35000" sy="-100000" algn="bl" rotWithShape="0"/>
          </a:effectLst>
        </p:spPr>
      </p:pic>
      <p:pic>
        <p:nvPicPr>
          <p:cNvPr id="85" name="Google Shape;85;p24"/>
          <p:cNvPicPr preferRelativeResize="0"/>
          <p:nvPr/>
        </p:nvPicPr>
        <p:blipFill rotWithShape="1">
          <a:blip r:embed="rId3">
            <a:alphaModFix/>
          </a:blip>
          <a:srcRect/>
          <a:stretch/>
        </p:blipFill>
        <p:spPr>
          <a:xfrm>
            <a:off x="76200" y="76200"/>
            <a:ext cx="990600" cy="474579"/>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000"/>
              <a:buFont typeface="Verdana"/>
              <a:buNone/>
              <a:defRPr sz="4000" b="0" i="0" u="none" strike="noStrike" cap="none">
                <a:solidFill>
                  <a:schemeClr val="dk1"/>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Verdana"/>
                <a:ea typeface="Verdana"/>
                <a:cs typeface="Verdana"/>
                <a:sym typeface="Verdana"/>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Verdana"/>
                <a:ea typeface="Verdana"/>
                <a:cs typeface="Verdana"/>
                <a:sym typeface="Verdana"/>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Verdana"/>
                <a:ea typeface="Verdana"/>
                <a:cs typeface="Verdana"/>
                <a:sym typeface="Verdana"/>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9pPr>
          </a:lstStyle>
          <a:p>
            <a:endParaRPr/>
          </a:p>
        </p:txBody>
      </p:sp>
      <p:sp>
        <p:nvSpPr>
          <p:cNvPr id="12" name="Google Shape;12;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9pPr>
          </a:lstStyle>
          <a:p>
            <a:endParaRPr/>
          </a:p>
        </p:txBody>
      </p:sp>
      <p:sp>
        <p:nvSpPr>
          <p:cNvPr id="13" name="Google Shape;13;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9pPr>
          </a:lstStyle>
          <a:p>
            <a:endParaRPr/>
          </a:p>
        </p:txBody>
      </p:sp>
      <p:sp>
        <p:nvSpPr>
          <p:cNvPr id="14" name="Google Shape;14;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4p5286T_kn0"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2.jp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QX_oy9614HQ"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14.jpg"/></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dx.doi.org/10.1016%2Fj.ecresq.2012.07.008"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w.psychbytes.com/woop-goal-setting/"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hyperlink" Target="https://youtu.be/QX_oy9614HQ" TargetMode="External"/><Relationship Id="rId5" Type="http://schemas.openxmlformats.org/officeDocument/2006/relationships/hyperlink" Target="https://youtu.be/4p5286T_kn0" TargetMode="External"/><Relationship Id="rId4" Type="http://schemas.openxmlformats.org/officeDocument/2006/relationships/hyperlink" Target="https://www.transformingeducation.org/wp-content/uploads/2019/04/Introduction_to_Self-Management_Handout_Final_CC.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youtu.be/4p5286T_kn0"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hyperlink" Target="https://youtu.be/QX_oy9614HQ"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Shape 211"/>
        <p:cNvGrpSpPr/>
        <p:nvPr/>
      </p:nvGrpSpPr>
      <p:grpSpPr>
        <a:xfrm>
          <a:off x="0" y="0"/>
          <a:ext cx="0" cy="0"/>
          <a:chOff x="0" y="0"/>
          <a:chExt cx="0" cy="0"/>
        </a:xfrm>
      </p:grpSpPr>
      <p:sp>
        <p:nvSpPr>
          <p:cNvPr id="212" name="Google Shape;212;g89f3b040a0_0_0"/>
          <p:cNvSpPr txBox="1">
            <a:spLocks noGrp="1"/>
          </p:cNvSpPr>
          <p:nvPr>
            <p:ph type="body" idx="1"/>
          </p:nvPr>
        </p:nvSpPr>
        <p:spPr>
          <a:xfrm>
            <a:off x="228600" y="1487350"/>
            <a:ext cx="8802000" cy="52707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600"/>
              </a:spcBef>
              <a:spcAft>
                <a:spcPts val="0"/>
              </a:spcAft>
              <a:buSzPts val="1800"/>
              <a:buNone/>
            </a:pPr>
            <a:r>
              <a:rPr lang="en-US" sz="2400"/>
              <a:t>This Module was designed to be used in the following manner.</a:t>
            </a:r>
            <a:endParaRPr sz="2400"/>
          </a:p>
          <a:p>
            <a:pPr marL="457200" lvl="0" indent="-381000" algn="l" rtl="0">
              <a:lnSpc>
                <a:spcPct val="115000"/>
              </a:lnSpc>
              <a:spcBef>
                <a:spcPts val="600"/>
              </a:spcBef>
              <a:spcAft>
                <a:spcPts val="0"/>
              </a:spcAft>
              <a:buSzPts val="2400"/>
              <a:buChar char="●"/>
            </a:pPr>
            <a:r>
              <a:rPr lang="en-US" sz="2400"/>
              <a:t>The audience for this Module is division and </a:t>
            </a:r>
            <a:r>
              <a:rPr lang="en-US" sz="24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school</a:t>
            </a:r>
            <a:r>
              <a:rPr lang="en-US" sz="2400"/>
              <a:t> teams. </a:t>
            </a:r>
            <a:endParaRPr sz="2400"/>
          </a:p>
          <a:p>
            <a:pPr marL="457200" lvl="0" indent="-381000" algn="l" rtl="0">
              <a:lnSpc>
                <a:spcPct val="115000"/>
              </a:lnSpc>
              <a:spcBef>
                <a:spcPts val="0"/>
              </a:spcBef>
              <a:spcAft>
                <a:spcPts val="0"/>
              </a:spcAft>
              <a:buSzPts val="2400"/>
              <a:buChar char="●"/>
            </a:pPr>
            <a:r>
              <a:rPr lang="en-US" sz="2400"/>
              <a:t>This Module is meant for whole staff, team, and division presentations.</a:t>
            </a:r>
            <a:endParaRPr sz="2400"/>
          </a:p>
          <a:p>
            <a:pPr marL="457200" lvl="0" indent="-381000" algn="l" rtl="0">
              <a:lnSpc>
                <a:spcPct val="115000"/>
              </a:lnSpc>
              <a:spcBef>
                <a:spcPts val="0"/>
              </a:spcBef>
              <a:spcAft>
                <a:spcPts val="0"/>
              </a:spcAft>
              <a:buSzPts val="2400"/>
              <a:buChar char="●"/>
            </a:pPr>
            <a:r>
              <a:rPr lang="en-US" sz="2400"/>
              <a:t>Following this training, participants should complete the </a:t>
            </a:r>
            <a:r>
              <a:rPr lang="en-US" sz="2400" i="1"/>
              <a:t>Action Plan </a:t>
            </a:r>
            <a:r>
              <a:rPr lang="en-US" sz="2400"/>
              <a:t>document to determine next steps.</a:t>
            </a:r>
            <a:endParaRPr sz="2400"/>
          </a:p>
          <a:p>
            <a:pPr marL="457200" lvl="0" indent="-381000" algn="l" rtl="0">
              <a:lnSpc>
                <a:spcPct val="115000"/>
              </a:lnSpc>
              <a:spcBef>
                <a:spcPts val="0"/>
              </a:spcBef>
              <a:spcAft>
                <a:spcPts val="0"/>
              </a:spcAft>
              <a:buSzPts val="2400"/>
              <a:buChar char="●"/>
            </a:pPr>
            <a:r>
              <a:rPr lang="en-US" sz="2400"/>
              <a:t>There are eight sections in this module. Teams are not required to complete all components of the  Modules. Instead, participants will complete only those Modules that fit the needs of their school. </a:t>
            </a:r>
            <a:endParaRPr sz="2400"/>
          </a:p>
          <a:p>
            <a:pPr marL="0" lvl="0" indent="0" algn="l" rtl="0">
              <a:lnSpc>
                <a:spcPct val="100000"/>
              </a:lnSpc>
              <a:spcBef>
                <a:spcPts val="360"/>
              </a:spcBef>
              <a:spcAft>
                <a:spcPts val="0"/>
              </a:spcAft>
              <a:buSzPts val="1800"/>
              <a:buNone/>
            </a:pPr>
            <a:endParaRPr/>
          </a:p>
        </p:txBody>
      </p:sp>
      <p:sp>
        <p:nvSpPr>
          <p:cNvPr id="213" name="Google Shape;213;g89f3b040a0_0_0"/>
          <p:cNvSpPr txBox="1">
            <a:spLocks noGrp="1"/>
          </p:cNvSpPr>
          <p:nvPr>
            <p:ph type="title"/>
          </p:nvPr>
        </p:nvSpPr>
        <p:spPr>
          <a:xfrm>
            <a:off x="228600" y="228600"/>
            <a:ext cx="86868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solidFill>
                  <a:srgbClr val="000000"/>
                </a:solidFill>
              </a:rPr>
              <a:t>Hidden Slide #1</a:t>
            </a:r>
            <a:endParaRPr>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g73aa463fff_1_33"/>
          <p:cNvSpPr txBox="1">
            <a:spLocks noGrp="1"/>
          </p:cNvSpPr>
          <p:nvPr>
            <p:ph type="body" idx="1"/>
          </p:nvPr>
        </p:nvSpPr>
        <p:spPr>
          <a:xfrm>
            <a:off x="457201" y="1600201"/>
            <a:ext cx="8229600" cy="4572000"/>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360"/>
              </a:spcBef>
              <a:spcAft>
                <a:spcPts val="0"/>
              </a:spcAft>
              <a:buSzPts val="1800"/>
              <a:buChar char="•"/>
            </a:pPr>
            <a:r>
              <a:rPr lang="en-US"/>
              <a:t>Managing your emotions</a:t>
            </a:r>
            <a:endParaRPr/>
          </a:p>
          <a:p>
            <a:pPr marL="457200" lvl="0" indent="-342900" algn="l" rtl="0">
              <a:lnSpc>
                <a:spcPct val="100000"/>
              </a:lnSpc>
              <a:spcBef>
                <a:spcPts val="0"/>
              </a:spcBef>
              <a:spcAft>
                <a:spcPts val="0"/>
              </a:spcAft>
              <a:buSzPts val="1800"/>
              <a:buChar char="•"/>
            </a:pPr>
            <a:r>
              <a:rPr lang="en-US"/>
              <a:t>Delaying gratification</a:t>
            </a:r>
            <a:endParaRPr/>
          </a:p>
          <a:p>
            <a:pPr marL="457200" lvl="0" indent="-342900" algn="l" rtl="0">
              <a:lnSpc>
                <a:spcPct val="100000"/>
              </a:lnSpc>
              <a:spcBef>
                <a:spcPts val="0"/>
              </a:spcBef>
              <a:spcAft>
                <a:spcPts val="0"/>
              </a:spcAft>
              <a:buSzPts val="1800"/>
              <a:buChar char="•"/>
            </a:pPr>
            <a:r>
              <a:rPr lang="en-US"/>
              <a:t>Motivating yourself</a:t>
            </a:r>
            <a:endParaRPr/>
          </a:p>
          <a:p>
            <a:pPr marL="457200" lvl="0" indent="-342900" algn="l" rtl="0">
              <a:lnSpc>
                <a:spcPct val="100000"/>
              </a:lnSpc>
              <a:spcBef>
                <a:spcPts val="0"/>
              </a:spcBef>
              <a:spcAft>
                <a:spcPts val="0"/>
              </a:spcAft>
              <a:buSzPts val="1800"/>
              <a:buChar char="•"/>
            </a:pPr>
            <a:r>
              <a:rPr lang="en-US"/>
              <a:t>Focusing attention</a:t>
            </a:r>
            <a:endParaRPr/>
          </a:p>
          <a:p>
            <a:pPr marL="457200" lvl="0" indent="-342900" algn="l" rtl="0">
              <a:lnSpc>
                <a:spcPct val="100000"/>
              </a:lnSpc>
              <a:spcBef>
                <a:spcPts val="0"/>
              </a:spcBef>
              <a:spcAft>
                <a:spcPts val="0"/>
              </a:spcAft>
              <a:buSzPts val="1800"/>
              <a:buChar char="•"/>
            </a:pPr>
            <a:r>
              <a:rPr lang="en-US"/>
              <a:t>Setting and working towards goals</a:t>
            </a:r>
            <a:endParaRPr/>
          </a:p>
        </p:txBody>
      </p:sp>
      <p:sp>
        <p:nvSpPr>
          <p:cNvPr id="272" name="Google Shape;272;g73aa463fff_1_33"/>
          <p:cNvSpPr txBox="1">
            <a:spLocks noGrp="1"/>
          </p:cNvSpPr>
          <p:nvPr>
            <p:ph type="title"/>
          </p:nvPr>
        </p:nvSpPr>
        <p:spPr>
          <a:xfrm>
            <a:off x="228600" y="228600"/>
            <a:ext cx="86868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solidFill>
                  <a:srgbClr val="000000"/>
                </a:solidFill>
              </a:rPr>
              <a:t>What Does this Look Like? </a:t>
            </a:r>
            <a:endParaRPr>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g73aa463fff_1_65"/>
          <p:cNvSpPr txBox="1">
            <a:spLocks noGrp="1"/>
          </p:cNvSpPr>
          <p:nvPr>
            <p:ph type="body" idx="1"/>
          </p:nvPr>
        </p:nvSpPr>
        <p:spPr>
          <a:xfrm>
            <a:off x="457201" y="1600201"/>
            <a:ext cx="8229600" cy="4572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800"/>
              <a:buNone/>
            </a:pPr>
            <a:r>
              <a:rPr lang="en-US"/>
              <a:t>Higher self-management in young children is correlated with positive outcomes such as high school completion and higher income levels later in life. Lower self-management is correlated with chronic health problems, financial difficulties, substance abuse, and criminal involvement.</a:t>
            </a:r>
            <a:endParaRPr/>
          </a:p>
        </p:txBody>
      </p:sp>
      <p:sp>
        <p:nvSpPr>
          <p:cNvPr id="279" name="Google Shape;279;g73aa463fff_1_65"/>
          <p:cNvSpPr txBox="1">
            <a:spLocks noGrp="1"/>
          </p:cNvSpPr>
          <p:nvPr>
            <p:ph type="title"/>
          </p:nvPr>
        </p:nvSpPr>
        <p:spPr>
          <a:xfrm>
            <a:off x="228600" y="228600"/>
            <a:ext cx="86868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solidFill>
                  <a:srgbClr val="000000"/>
                </a:solidFill>
              </a:rPr>
              <a:t>Why This Matters</a:t>
            </a:r>
            <a:endParaRPr>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pic>
        <p:nvPicPr>
          <p:cNvPr id="285" name="Google Shape;285;g73aa463fff_1_39" descr="“When we help team members, students, and co-workers to become more of who they already are – retention improves, sales increase, academic success soars and your people win...Be a Mr. Jensen!&quot;&#10;&#10;Known as “The Millennial Speaker”, Clint Pulver helps organizations that want to retain, engage and inspire their younger workforce. As the President and founder of The Center for Employee Retention, Clint has transformed how corporations like Keller Williams, AT&amp;T and Hewlett Packard create lasting loyalty through his work and research as “The Undercover Millennial”.&#10;&#10;He has appeared on America’s Got Talent and in several different Feature Films with actors like Jack Black (School of Rock) and John Heder (Napoleon Dynamite). Clint was named one of Business Q Magazine’s “Top 40 Under 40” for his work in helping corporations elevate their “WHY” of mentorship in the workplace and how connected and engaged employees yield loyal and long-term retention within organizations.&#10;&#10;For over a decade, Clint has helped leadership teams diminish turnover, increase engagement and create an organization their people never want to leave. With a blend of humor, unforgettable stories, and actionable takeaways that stick, Clint convinces audiences on the power of “The Mentorship Effect,” and why some leaders create lasting loyalty and others don’t. &#10; &#10;To bring Clint to your event visit https://clintpulver.com&#10;&#10;Thank you for subscribing!!&#10;&#10;http://clintpulver.com" title="Inspirational Video- Be a Mr. Jensen- MUST WATCH!!">
            <a:hlinkClick r:id="rId3"/>
          </p:cNvPr>
          <p:cNvPicPr preferRelativeResize="0"/>
          <p:nvPr/>
        </p:nvPicPr>
        <p:blipFill rotWithShape="1">
          <a:blip r:embed="rId4">
            <a:alphaModFix/>
          </a:blip>
          <a:srcRect/>
          <a:stretch/>
        </p:blipFill>
        <p:spPr>
          <a:xfrm>
            <a:off x="1679763" y="1664000"/>
            <a:ext cx="5784475" cy="4338350"/>
          </a:xfrm>
          <a:prstGeom prst="rect">
            <a:avLst/>
          </a:prstGeom>
          <a:noFill/>
          <a:ln>
            <a:noFill/>
          </a:ln>
        </p:spPr>
      </p:pic>
      <p:sp>
        <p:nvSpPr>
          <p:cNvPr id="286" name="Google Shape;286;g73aa463fff_1_39"/>
          <p:cNvSpPr txBox="1">
            <a:spLocks noGrp="1"/>
          </p:cNvSpPr>
          <p:nvPr>
            <p:ph type="title"/>
          </p:nvPr>
        </p:nvSpPr>
        <p:spPr>
          <a:xfrm>
            <a:off x="228600" y="228600"/>
            <a:ext cx="86868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solidFill>
                  <a:srgbClr val="000000"/>
                </a:solidFill>
              </a:rPr>
              <a:t>Video Example</a:t>
            </a:r>
            <a:endParaRPr>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g73aa463fff_1_46"/>
          <p:cNvSpPr txBox="1">
            <a:spLocks noGrp="1"/>
          </p:cNvSpPr>
          <p:nvPr>
            <p:ph type="title"/>
          </p:nvPr>
        </p:nvSpPr>
        <p:spPr>
          <a:xfrm>
            <a:off x="228600" y="228600"/>
            <a:ext cx="86868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solidFill>
                  <a:srgbClr val="000000"/>
                </a:solidFill>
              </a:rPr>
              <a:t>Discussion</a:t>
            </a:r>
            <a:endParaRPr>
              <a:solidFill>
                <a:srgbClr val="000000"/>
              </a:solidFill>
            </a:endParaRPr>
          </a:p>
        </p:txBody>
      </p:sp>
      <p:sp>
        <p:nvSpPr>
          <p:cNvPr id="293" name="Google Shape;293;g73aa463fff_1_46"/>
          <p:cNvSpPr txBox="1">
            <a:spLocks noGrp="1"/>
          </p:cNvSpPr>
          <p:nvPr>
            <p:ph type="body" idx="1"/>
          </p:nvPr>
        </p:nvSpPr>
        <p:spPr>
          <a:xfrm>
            <a:off x="457200" y="1600200"/>
            <a:ext cx="8229600" cy="3063900"/>
          </a:xfrm>
          <a:prstGeom prst="rect">
            <a:avLst/>
          </a:prstGeom>
          <a:noFill/>
          <a:ln>
            <a:noFill/>
          </a:ln>
        </p:spPr>
        <p:txBody>
          <a:bodyPr spcFirstLastPara="1" wrap="square" lIns="91425" tIns="45700" rIns="91425" bIns="45700" anchor="t" anchorCtr="0">
            <a:noAutofit/>
          </a:bodyPr>
          <a:lstStyle/>
          <a:p>
            <a:pPr marL="457200" lvl="0" indent="-330200" algn="l" rtl="0">
              <a:lnSpc>
                <a:spcPct val="100000"/>
              </a:lnSpc>
              <a:spcBef>
                <a:spcPts val="360"/>
              </a:spcBef>
              <a:spcAft>
                <a:spcPts val="0"/>
              </a:spcAft>
              <a:buSzPts val="1600"/>
              <a:buChar char="●"/>
            </a:pPr>
            <a:r>
              <a:rPr lang="en-US" sz="3000"/>
              <a:t>What resonated with you in the video? </a:t>
            </a:r>
            <a:endParaRPr sz="3000"/>
          </a:p>
          <a:p>
            <a:pPr marL="457200" lvl="0" indent="0" algn="l" rtl="0">
              <a:lnSpc>
                <a:spcPct val="100000"/>
              </a:lnSpc>
              <a:spcBef>
                <a:spcPts val="360"/>
              </a:spcBef>
              <a:spcAft>
                <a:spcPts val="0"/>
              </a:spcAft>
              <a:buSzPts val="1800"/>
              <a:buNone/>
            </a:pPr>
            <a:endParaRPr sz="3000"/>
          </a:p>
          <a:p>
            <a:pPr marL="457200" lvl="0" indent="-330200" algn="l" rtl="0">
              <a:lnSpc>
                <a:spcPct val="100000"/>
              </a:lnSpc>
              <a:spcBef>
                <a:spcPts val="360"/>
              </a:spcBef>
              <a:spcAft>
                <a:spcPts val="0"/>
              </a:spcAft>
              <a:buSzPts val="1600"/>
              <a:buChar char="●"/>
            </a:pPr>
            <a:r>
              <a:rPr lang="en-US" sz="3000"/>
              <a:t>What strategies have worked with your students in helping them build self-management skills? </a:t>
            </a:r>
            <a:endParaRPr sz="3000"/>
          </a:p>
        </p:txBody>
      </p:sp>
      <p:pic>
        <p:nvPicPr>
          <p:cNvPr id="294" name="Google Shape;294;g73aa463fff_1_46" descr="Turn and Talk" title="Graphic"/>
          <p:cNvPicPr preferRelativeResize="0"/>
          <p:nvPr/>
        </p:nvPicPr>
        <p:blipFill rotWithShape="1">
          <a:blip r:embed="rId3">
            <a:alphaModFix/>
          </a:blip>
          <a:srcRect/>
          <a:stretch/>
        </p:blipFill>
        <p:spPr>
          <a:xfrm>
            <a:off x="3030300" y="4158252"/>
            <a:ext cx="3379400" cy="25312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g8b5abb6a84_0_1"/>
          <p:cNvSpPr txBox="1">
            <a:spLocks noGrp="1"/>
          </p:cNvSpPr>
          <p:nvPr>
            <p:ph type="ctrTitle"/>
          </p:nvPr>
        </p:nvSpPr>
        <p:spPr>
          <a:xfrm>
            <a:off x="953250" y="3671148"/>
            <a:ext cx="7240500" cy="2068500"/>
          </a:xfrm>
          <a:prstGeom prst="rect">
            <a:avLst/>
          </a:prstGeom>
          <a:solidFill>
            <a:schemeClr val="lt1">
              <a:alpha val="67058"/>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5400"/>
              <a:buNone/>
            </a:pPr>
            <a:r>
              <a:rPr lang="en-US" sz="4000">
                <a:solidFill>
                  <a:srgbClr val="000000"/>
                </a:solidFill>
              </a:rPr>
              <a:t>Strategies to Promote Self-Management Skills</a:t>
            </a:r>
            <a:endParaRPr>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g73aa463fff_1_52"/>
          <p:cNvSpPr txBox="1">
            <a:spLocks noGrp="1"/>
          </p:cNvSpPr>
          <p:nvPr>
            <p:ph type="body" idx="1"/>
          </p:nvPr>
        </p:nvSpPr>
        <p:spPr>
          <a:xfrm>
            <a:off x="457201" y="1600201"/>
            <a:ext cx="8229600" cy="4572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800"/>
              <a:buNone/>
            </a:pPr>
            <a:r>
              <a:rPr lang="en-US"/>
              <a:t>The most effective strategies are proactive. </a:t>
            </a:r>
            <a:endParaRPr/>
          </a:p>
          <a:p>
            <a:pPr marL="457200" lvl="0" indent="-342900" algn="l" rtl="0">
              <a:lnSpc>
                <a:spcPct val="100000"/>
              </a:lnSpc>
              <a:spcBef>
                <a:spcPts val="360"/>
              </a:spcBef>
              <a:spcAft>
                <a:spcPts val="0"/>
              </a:spcAft>
              <a:buSzPts val="1800"/>
              <a:buChar char="●"/>
            </a:pPr>
            <a:r>
              <a:rPr lang="en-US"/>
              <a:t>They involve action long before the distraction or decision point occurs.</a:t>
            </a:r>
            <a:endParaRPr/>
          </a:p>
          <a:p>
            <a:pPr marL="457200" lvl="0" indent="-342900" algn="l" rtl="0">
              <a:lnSpc>
                <a:spcPct val="100000"/>
              </a:lnSpc>
              <a:spcBef>
                <a:spcPts val="0"/>
              </a:spcBef>
              <a:spcAft>
                <a:spcPts val="0"/>
              </a:spcAft>
              <a:buSzPts val="1800"/>
              <a:buChar char="●"/>
            </a:pPr>
            <a:r>
              <a:rPr lang="en-US"/>
              <a:t>They can be practiced repeatedly long before they are needed. </a:t>
            </a:r>
            <a:endParaRPr/>
          </a:p>
        </p:txBody>
      </p:sp>
      <p:sp>
        <p:nvSpPr>
          <p:cNvPr id="307" name="Google Shape;307;g73aa463fff_1_52"/>
          <p:cNvSpPr txBox="1">
            <a:spLocks noGrp="1"/>
          </p:cNvSpPr>
          <p:nvPr>
            <p:ph type="title"/>
          </p:nvPr>
        </p:nvSpPr>
        <p:spPr>
          <a:xfrm>
            <a:off x="228600" y="228600"/>
            <a:ext cx="86868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solidFill>
                  <a:srgbClr val="000000"/>
                </a:solidFill>
              </a:rPr>
              <a:t>Self-Management Strategies</a:t>
            </a:r>
            <a:endParaRPr>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g73aa463fff_1_0"/>
          <p:cNvSpPr txBox="1">
            <a:spLocks noGrp="1"/>
          </p:cNvSpPr>
          <p:nvPr>
            <p:ph type="body" idx="1"/>
          </p:nvPr>
        </p:nvSpPr>
        <p:spPr>
          <a:xfrm>
            <a:off x="228600" y="1424425"/>
            <a:ext cx="8458200" cy="4747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800"/>
              <a:buNone/>
            </a:pPr>
            <a:r>
              <a:rPr lang="en-US" sz="2400"/>
              <a:t>Provide opportunities for students to track their own progress towards goals over time. </a:t>
            </a:r>
            <a:endParaRPr sz="2400"/>
          </a:p>
          <a:p>
            <a:pPr marL="0" lvl="0" indent="0" algn="l" rtl="0">
              <a:lnSpc>
                <a:spcPct val="100000"/>
              </a:lnSpc>
              <a:spcBef>
                <a:spcPts val="360"/>
              </a:spcBef>
              <a:spcAft>
                <a:spcPts val="0"/>
              </a:spcAft>
              <a:buSzPts val="1800"/>
              <a:buNone/>
            </a:pPr>
            <a:endParaRPr sz="2400"/>
          </a:p>
          <a:p>
            <a:pPr marL="457200" lvl="0" indent="-381000" algn="l" rtl="0">
              <a:lnSpc>
                <a:spcPct val="100000"/>
              </a:lnSpc>
              <a:spcBef>
                <a:spcPts val="360"/>
              </a:spcBef>
              <a:spcAft>
                <a:spcPts val="0"/>
              </a:spcAft>
              <a:buSzPts val="2400"/>
              <a:buAutoNum type="arabicPeriod"/>
            </a:pPr>
            <a:r>
              <a:rPr lang="en-US" sz="2400"/>
              <a:t>Readiness to Learn: Create a checklist and set aside time at the beginning of class for students to assess their readiness to learn. Track their results so students can see their progress over time</a:t>
            </a:r>
            <a:endParaRPr sz="2400"/>
          </a:p>
          <a:p>
            <a:pPr marL="457200" lvl="0" indent="0" algn="l" rtl="0">
              <a:lnSpc>
                <a:spcPct val="100000"/>
              </a:lnSpc>
              <a:spcBef>
                <a:spcPts val="360"/>
              </a:spcBef>
              <a:spcAft>
                <a:spcPts val="0"/>
              </a:spcAft>
              <a:buSzPts val="1800"/>
              <a:buNone/>
            </a:pPr>
            <a:endParaRPr sz="2400"/>
          </a:p>
          <a:p>
            <a:pPr marL="457200" lvl="0" indent="-381000" algn="l" rtl="0">
              <a:lnSpc>
                <a:spcPct val="100000"/>
              </a:lnSpc>
              <a:spcBef>
                <a:spcPts val="360"/>
              </a:spcBef>
              <a:spcAft>
                <a:spcPts val="0"/>
              </a:spcAft>
              <a:buSzPts val="2400"/>
              <a:buAutoNum type="arabicPeriod"/>
            </a:pPr>
            <a:r>
              <a:rPr lang="en-US" sz="2400"/>
              <a:t>Classroom Behavior: Have students track classroom expectations. At the end of each class, have students rate themselves and record their results.</a:t>
            </a:r>
            <a:endParaRPr sz="2400"/>
          </a:p>
        </p:txBody>
      </p:sp>
      <p:sp>
        <p:nvSpPr>
          <p:cNvPr id="314" name="Google Shape;314;g73aa463fff_1_0"/>
          <p:cNvSpPr txBox="1">
            <a:spLocks noGrp="1"/>
          </p:cNvSpPr>
          <p:nvPr>
            <p:ph type="title"/>
          </p:nvPr>
        </p:nvSpPr>
        <p:spPr>
          <a:xfrm>
            <a:off x="228600" y="228600"/>
            <a:ext cx="86868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solidFill>
                  <a:srgbClr val="000000"/>
                </a:solidFill>
              </a:rPr>
              <a:t>Create Self-Management Expectations</a:t>
            </a:r>
            <a:endParaRPr>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pic>
        <p:nvPicPr>
          <p:cNvPr id="320" name="Google Shape;320;g73aa463fff_1_12" descr="Download this church video free w/ a 30-day trial: http://bit.ly/2DsfFoE. &#10;&#10;In this popular test, several kids wrestle with waiting to eat a marshmallow in hopes of a bigger prize. This video is a good illustration of temptation and the hope in future rewards. This experiment is based on many previous and similar scientific tests.&#10;&#10;Special thanks to Watermark Community Church (http://www.Watermark.org) for sharing their video with us.&#10;&#10;------------------------------------------------------------------------------------------------ &#10;&#10;Thanks for checking out the Igniter YouTube Channel! &#10; &#10;If you’re reading this, chances are, you may be a church leader—with more than enough on your plate—with too much stress and too little time—looking for creative resources to help. &#10;&#10;You’ve come to the right place. &#10;&#10;------------------------------------------------------------------------------------------------ &#10;&#10;LET'S CONNECT!&#10;Instagram ► https://www.instagram.com/ignitermedia&#10;Twitter ► https://twitter.com/ignitermedia&#10;Facebook ►https://www.facebook.com/ignitermedia" title="The Marshmallow Test | Igniter Media | Church Video">
            <a:hlinkClick r:id="rId3"/>
          </p:cNvPr>
          <p:cNvPicPr preferRelativeResize="0"/>
          <p:nvPr/>
        </p:nvPicPr>
        <p:blipFill rotWithShape="1">
          <a:blip r:embed="rId4">
            <a:alphaModFix/>
          </a:blip>
          <a:srcRect/>
          <a:stretch/>
        </p:blipFill>
        <p:spPr>
          <a:xfrm>
            <a:off x="1490475" y="1894378"/>
            <a:ext cx="5837550" cy="4378175"/>
          </a:xfrm>
          <a:prstGeom prst="rect">
            <a:avLst/>
          </a:prstGeom>
          <a:noFill/>
          <a:ln>
            <a:noFill/>
          </a:ln>
        </p:spPr>
      </p:pic>
      <p:sp>
        <p:nvSpPr>
          <p:cNvPr id="321" name="Google Shape;321;g73aa463fff_1_12"/>
          <p:cNvSpPr txBox="1">
            <a:spLocks noGrp="1"/>
          </p:cNvSpPr>
          <p:nvPr>
            <p:ph type="title"/>
          </p:nvPr>
        </p:nvSpPr>
        <p:spPr>
          <a:xfrm>
            <a:off x="457200" y="274638"/>
            <a:ext cx="82296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t>Cognitive Strategies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pic>
        <p:nvPicPr>
          <p:cNvPr id="327" name="Google Shape;327;g73aa463fff_1_73" descr="Turn and Talk" title="Graphic"/>
          <p:cNvPicPr preferRelativeResize="0"/>
          <p:nvPr/>
        </p:nvPicPr>
        <p:blipFill rotWithShape="1">
          <a:blip r:embed="rId3">
            <a:alphaModFix/>
          </a:blip>
          <a:srcRect/>
          <a:stretch/>
        </p:blipFill>
        <p:spPr>
          <a:xfrm>
            <a:off x="2882300" y="3862227"/>
            <a:ext cx="3379400" cy="2531275"/>
          </a:xfrm>
          <a:prstGeom prst="rect">
            <a:avLst/>
          </a:prstGeom>
          <a:noFill/>
          <a:ln>
            <a:noFill/>
          </a:ln>
        </p:spPr>
      </p:pic>
      <p:sp>
        <p:nvSpPr>
          <p:cNvPr id="328" name="Google Shape;328;g73aa463fff_1_73"/>
          <p:cNvSpPr txBox="1"/>
          <p:nvPr/>
        </p:nvSpPr>
        <p:spPr>
          <a:xfrm>
            <a:off x="341000" y="1699500"/>
            <a:ext cx="8424000" cy="1907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Verdana"/>
                <a:ea typeface="Verdana"/>
                <a:cs typeface="Verdana"/>
                <a:sym typeface="Verdana"/>
              </a:rPr>
              <a:t>What strategies did some of the kids use to resist temptation or increase their focus on the goal of getting 2 marshmallows? </a:t>
            </a:r>
            <a:endParaRPr sz="2400" b="0" i="0" u="none" strike="noStrike" cap="none">
              <a:solidFill>
                <a:srgbClr val="000000"/>
              </a:solidFill>
              <a:latin typeface="Verdana"/>
              <a:ea typeface="Verdana"/>
              <a:cs typeface="Verdana"/>
              <a:sym typeface="Verdana"/>
            </a:endParaRPr>
          </a:p>
        </p:txBody>
      </p:sp>
      <p:sp>
        <p:nvSpPr>
          <p:cNvPr id="329" name="Google Shape;329;g73aa463fff_1_73"/>
          <p:cNvSpPr txBox="1">
            <a:spLocks noGrp="1"/>
          </p:cNvSpPr>
          <p:nvPr>
            <p:ph type="title"/>
          </p:nvPr>
        </p:nvSpPr>
        <p:spPr>
          <a:xfrm>
            <a:off x="457200" y="274638"/>
            <a:ext cx="82296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t>Discussion #2</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g73aa463fff_1_79"/>
          <p:cNvSpPr txBox="1"/>
          <p:nvPr/>
        </p:nvSpPr>
        <p:spPr>
          <a:xfrm>
            <a:off x="378900" y="1560575"/>
            <a:ext cx="8307900" cy="4875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300"/>
              <a:buFont typeface="Arial"/>
              <a:buNone/>
            </a:pPr>
            <a:r>
              <a:rPr lang="en-US" sz="2300" b="0" i="0" u="none" strike="noStrike" cap="none">
                <a:solidFill>
                  <a:srgbClr val="000000"/>
                </a:solidFill>
                <a:latin typeface="Verdana"/>
                <a:ea typeface="Verdana"/>
                <a:cs typeface="Verdana"/>
                <a:sym typeface="Verdana"/>
              </a:rPr>
              <a:t>The WOOP Method The WOOP strategy, which is positive thinking plus a dose of reality, contains four steps:</a:t>
            </a:r>
            <a:endParaRPr sz="2300" b="0" i="0" u="none" strike="noStrike" cap="none">
              <a:solidFill>
                <a:srgbClr val="000000"/>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2300"/>
              <a:buFont typeface="Arial"/>
              <a:buNone/>
            </a:pPr>
            <a:r>
              <a:rPr lang="en-US" sz="2300" b="1" i="0" u="none" strike="noStrike" cap="none">
                <a:solidFill>
                  <a:srgbClr val="000000"/>
                </a:solidFill>
                <a:latin typeface="Verdana"/>
                <a:ea typeface="Verdana"/>
                <a:cs typeface="Verdana"/>
                <a:sym typeface="Verdana"/>
              </a:rPr>
              <a:t>Wish</a:t>
            </a:r>
            <a:r>
              <a:rPr lang="en-US" sz="2300" b="0" i="0" u="none" strike="noStrike" cap="none">
                <a:solidFill>
                  <a:srgbClr val="000000"/>
                </a:solidFill>
                <a:latin typeface="Verdana"/>
                <a:ea typeface="Verdana"/>
                <a:cs typeface="Verdana"/>
                <a:sym typeface="Verdana"/>
              </a:rPr>
              <a:t>: Students name an important but feasible wish or goal that they want to fulfill.</a:t>
            </a:r>
            <a:endParaRPr sz="2300" b="0" i="0" u="none" strike="noStrike" cap="none">
              <a:solidFill>
                <a:srgbClr val="000000"/>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2300"/>
              <a:buFont typeface="Arial"/>
              <a:buNone/>
            </a:pPr>
            <a:r>
              <a:rPr lang="en-US" sz="2300" b="1" i="0" u="none" strike="noStrike" cap="none">
                <a:solidFill>
                  <a:srgbClr val="000000"/>
                </a:solidFill>
                <a:latin typeface="Verdana"/>
                <a:ea typeface="Verdana"/>
                <a:cs typeface="Verdana"/>
                <a:sym typeface="Verdana"/>
              </a:rPr>
              <a:t>Outcome</a:t>
            </a:r>
            <a:r>
              <a:rPr lang="en-US" sz="2300" b="0" i="0" u="none" strike="noStrike" cap="none">
                <a:solidFill>
                  <a:srgbClr val="000000"/>
                </a:solidFill>
                <a:latin typeface="Verdana"/>
                <a:ea typeface="Verdana"/>
                <a:cs typeface="Verdana"/>
                <a:sym typeface="Verdana"/>
              </a:rPr>
              <a:t>: Students imagine, as vividly as possible, what the future will be like once they fulfill this wish or reach the goal.</a:t>
            </a:r>
            <a:endParaRPr sz="2300" b="0" i="0" u="none" strike="noStrike" cap="none">
              <a:solidFill>
                <a:srgbClr val="000000"/>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2300"/>
              <a:buFont typeface="Arial"/>
              <a:buNone/>
            </a:pPr>
            <a:r>
              <a:rPr lang="en-US" sz="2300" b="1" i="0" u="none" strike="noStrike" cap="none">
                <a:solidFill>
                  <a:srgbClr val="000000"/>
                </a:solidFill>
                <a:latin typeface="Verdana"/>
                <a:ea typeface="Verdana"/>
                <a:cs typeface="Verdana"/>
                <a:sym typeface="Verdana"/>
              </a:rPr>
              <a:t>Obstacle</a:t>
            </a:r>
            <a:r>
              <a:rPr lang="en-US" sz="2300" b="0" i="0" u="none" strike="noStrike" cap="none">
                <a:solidFill>
                  <a:srgbClr val="000000"/>
                </a:solidFill>
                <a:latin typeface="Verdana"/>
                <a:ea typeface="Verdana"/>
                <a:cs typeface="Verdana"/>
                <a:sym typeface="Verdana"/>
              </a:rPr>
              <a:t>: Students imagine the most critical personal obstacle that stands in the way of  fulfilling that wish or reaching the goal.</a:t>
            </a:r>
            <a:endParaRPr sz="2300" b="0" i="0" u="none" strike="noStrike" cap="none">
              <a:solidFill>
                <a:srgbClr val="000000"/>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2300"/>
              <a:buFont typeface="Arial"/>
              <a:buNone/>
            </a:pPr>
            <a:r>
              <a:rPr lang="en-US" sz="2300" b="1" i="0" u="none" strike="noStrike" cap="none">
                <a:solidFill>
                  <a:srgbClr val="000000"/>
                </a:solidFill>
                <a:latin typeface="Verdana"/>
                <a:ea typeface="Verdana"/>
                <a:cs typeface="Verdana"/>
                <a:sym typeface="Verdana"/>
              </a:rPr>
              <a:t>Plan</a:t>
            </a:r>
            <a:r>
              <a:rPr lang="en-US" sz="2300" b="0" i="0" u="none" strike="noStrike" cap="none">
                <a:solidFill>
                  <a:srgbClr val="000000"/>
                </a:solidFill>
                <a:latin typeface="Verdana"/>
                <a:ea typeface="Verdana"/>
                <a:cs typeface="Verdana"/>
                <a:sym typeface="Verdana"/>
              </a:rPr>
              <a:t>: Students name an effective behavior to overcome the obstacle and create a specific plan using an if-then statement: “If X happens, then I will Y.” </a:t>
            </a:r>
            <a:endParaRPr sz="2300" b="0" i="0" u="none" strike="noStrike" cap="none">
              <a:solidFill>
                <a:srgbClr val="000000"/>
              </a:solidFill>
              <a:latin typeface="Verdana"/>
              <a:ea typeface="Verdana"/>
              <a:cs typeface="Verdana"/>
              <a:sym typeface="Verdana"/>
            </a:endParaRPr>
          </a:p>
        </p:txBody>
      </p:sp>
      <p:sp>
        <p:nvSpPr>
          <p:cNvPr id="336" name="Google Shape;336;g73aa463fff_1_79"/>
          <p:cNvSpPr txBox="1">
            <a:spLocks noGrp="1"/>
          </p:cNvSpPr>
          <p:nvPr>
            <p:ph type="title"/>
          </p:nvPr>
        </p:nvSpPr>
        <p:spPr>
          <a:xfrm>
            <a:off x="457200" y="274638"/>
            <a:ext cx="82296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t>The WOOP Method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Shape 218"/>
        <p:cNvGrpSpPr/>
        <p:nvPr/>
      </p:nvGrpSpPr>
      <p:grpSpPr>
        <a:xfrm>
          <a:off x="0" y="0"/>
          <a:ext cx="0" cy="0"/>
          <a:chOff x="0" y="0"/>
          <a:chExt cx="0" cy="0"/>
        </a:xfrm>
      </p:grpSpPr>
      <p:sp>
        <p:nvSpPr>
          <p:cNvPr id="219" name="Google Shape;219;g89f3b040a0_0_6"/>
          <p:cNvSpPr txBox="1">
            <a:spLocks noGrp="1"/>
          </p:cNvSpPr>
          <p:nvPr>
            <p:ph type="body" idx="1"/>
          </p:nvPr>
        </p:nvSpPr>
        <p:spPr>
          <a:xfrm>
            <a:off x="457201" y="1600201"/>
            <a:ext cx="8229600" cy="4572000"/>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360"/>
              </a:spcBef>
              <a:spcAft>
                <a:spcPts val="0"/>
              </a:spcAft>
              <a:buSzPts val="1800"/>
              <a:buChar char="●"/>
            </a:pPr>
            <a:r>
              <a:rPr lang="en-US"/>
              <a:t>In person training</a:t>
            </a:r>
            <a:endParaRPr/>
          </a:p>
          <a:p>
            <a:pPr marL="457200" lvl="0" indent="-342900" algn="l" rtl="0">
              <a:lnSpc>
                <a:spcPct val="100000"/>
              </a:lnSpc>
              <a:spcBef>
                <a:spcPts val="0"/>
              </a:spcBef>
              <a:spcAft>
                <a:spcPts val="0"/>
              </a:spcAft>
              <a:buSzPts val="1800"/>
              <a:buChar char="●"/>
            </a:pPr>
            <a:r>
              <a:rPr lang="en-US"/>
              <a:t>Presenter notes and information</a:t>
            </a:r>
            <a:endParaRPr/>
          </a:p>
        </p:txBody>
      </p:sp>
      <p:sp>
        <p:nvSpPr>
          <p:cNvPr id="220" name="Google Shape;220;g89f3b040a0_0_6"/>
          <p:cNvSpPr txBox="1">
            <a:spLocks noGrp="1"/>
          </p:cNvSpPr>
          <p:nvPr>
            <p:ph type="title"/>
          </p:nvPr>
        </p:nvSpPr>
        <p:spPr>
          <a:xfrm>
            <a:off x="228600" y="228600"/>
            <a:ext cx="86868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solidFill>
                  <a:srgbClr val="000000"/>
                </a:solidFill>
              </a:rPr>
              <a:t>Hidden Slide #2</a:t>
            </a:r>
            <a:endParaRPr>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g73aa463fff_1_58"/>
          <p:cNvSpPr txBox="1"/>
          <p:nvPr/>
        </p:nvSpPr>
        <p:spPr>
          <a:xfrm>
            <a:off x="176825" y="1417650"/>
            <a:ext cx="8739900" cy="5144400"/>
          </a:xfrm>
          <a:prstGeom prst="rect">
            <a:avLst/>
          </a:prstGeom>
          <a:noFill/>
          <a:ln>
            <a:noFill/>
          </a:ln>
        </p:spPr>
        <p:txBody>
          <a:bodyPr spcFirstLastPara="1" wrap="square" lIns="91425" tIns="91425" rIns="91425" bIns="91425" anchor="t" anchorCtr="0">
            <a:noAutofit/>
          </a:bodyPr>
          <a:lstStyle/>
          <a:p>
            <a:pPr marL="114300" marR="0" lvl="0" indent="0" algn="l" rtl="0">
              <a:lnSpc>
                <a:spcPct val="100000"/>
              </a:lnSpc>
              <a:spcBef>
                <a:spcPts val="700"/>
              </a:spcBef>
              <a:spcAft>
                <a:spcPts val="0"/>
              </a:spcAft>
              <a:buClr>
                <a:schemeClr val="dk1"/>
              </a:buClr>
              <a:buSzPts val="1100"/>
              <a:buFont typeface="Arial"/>
              <a:buNone/>
            </a:pPr>
            <a:r>
              <a:rPr lang="en-US" sz="2400" b="1" i="0" u="none" strike="noStrike" cap="none">
                <a:solidFill>
                  <a:srgbClr val="4D4D4F"/>
                </a:solidFill>
                <a:latin typeface="Verdana"/>
                <a:ea typeface="Verdana"/>
                <a:cs typeface="Verdana"/>
                <a:sym typeface="Verdana"/>
              </a:rPr>
              <a:t>Instructions: </a:t>
            </a:r>
            <a:r>
              <a:rPr lang="en-US" sz="2400" b="0" i="0" u="none" strike="noStrike" cap="none">
                <a:solidFill>
                  <a:srgbClr val="4D4D4F"/>
                </a:solidFill>
                <a:latin typeface="Verdana"/>
                <a:ea typeface="Verdana"/>
                <a:cs typeface="Verdana"/>
                <a:sym typeface="Verdana"/>
              </a:rPr>
              <a:t>Identify one of the strategies we have discussed (or one of your own ideas) that you would like to try. Pick something that will take relatively little effort to implement.</a:t>
            </a:r>
            <a:endParaRPr sz="2400" b="0" i="0" u="none" strike="noStrike" cap="none">
              <a:solidFill>
                <a:srgbClr val="4D4D4F"/>
              </a:solidFill>
              <a:latin typeface="Verdana"/>
              <a:ea typeface="Verdana"/>
              <a:cs typeface="Verdana"/>
              <a:sym typeface="Verdana"/>
            </a:endParaRPr>
          </a:p>
          <a:p>
            <a:pPr marL="0" marR="0" lvl="0" indent="0" algn="l" rtl="0">
              <a:lnSpc>
                <a:spcPct val="100000"/>
              </a:lnSpc>
              <a:spcBef>
                <a:spcPts val="1200"/>
              </a:spcBef>
              <a:spcAft>
                <a:spcPts val="0"/>
              </a:spcAft>
              <a:buClr>
                <a:schemeClr val="dk1"/>
              </a:buClr>
              <a:buSzPts val="1100"/>
              <a:buFont typeface="Arial"/>
              <a:buNone/>
            </a:pPr>
            <a:r>
              <a:rPr lang="en-US" sz="2400" b="0" i="0" u="none" strike="noStrike" cap="none">
                <a:solidFill>
                  <a:srgbClr val="353535"/>
                </a:solidFill>
                <a:latin typeface="Verdana"/>
                <a:ea typeface="Verdana"/>
                <a:cs typeface="Verdana"/>
                <a:sym typeface="Verdana"/>
              </a:rPr>
              <a:t>–</a:t>
            </a:r>
            <a:r>
              <a:rPr lang="en-US" sz="2400" b="0" i="0" u="none" strike="noStrike" cap="none">
                <a:solidFill>
                  <a:srgbClr val="4D4D4F"/>
                </a:solidFill>
                <a:latin typeface="Verdana"/>
                <a:ea typeface="Verdana"/>
                <a:cs typeface="Verdana"/>
                <a:sym typeface="Verdana"/>
              </a:rPr>
              <a:t>Think about particular students you would like to use the strategy with</a:t>
            </a:r>
            <a:endParaRPr sz="2400" b="0" i="0" u="none" strike="noStrike" cap="none">
              <a:solidFill>
                <a:srgbClr val="4D4D4F"/>
              </a:solidFill>
              <a:latin typeface="Verdana"/>
              <a:ea typeface="Verdana"/>
              <a:cs typeface="Verdana"/>
              <a:sym typeface="Verdana"/>
            </a:endParaRPr>
          </a:p>
          <a:p>
            <a:pPr marL="457200" marR="0" lvl="0" indent="-381000" algn="l" rtl="0">
              <a:lnSpc>
                <a:spcPct val="100000"/>
              </a:lnSpc>
              <a:spcBef>
                <a:spcPts val="1200"/>
              </a:spcBef>
              <a:spcAft>
                <a:spcPts val="0"/>
              </a:spcAft>
              <a:buClr>
                <a:srgbClr val="000000"/>
              </a:buClr>
              <a:buSzPts val="2400"/>
              <a:buFont typeface="Verdana"/>
              <a:buChar char="●"/>
            </a:pPr>
            <a:r>
              <a:rPr lang="en-US" sz="2400" b="0" i="0" u="none" strike="noStrike" cap="none">
                <a:solidFill>
                  <a:srgbClr val="353535"/>
                </a:solidFill>
                <a:latin typeface="Verdana"/>
                <a:ea typeface="Verdana"/>
                <a:cs typeface="Verdana"/>
                <a:sym typeface="Verdana"/>
              </a:rPr>
              <a:t>Why</a:t>
            </a:r>
            <a:r>
              <a:rPr lang="en-US" sz="2400" b="0" i="0" u="none" strike="noStrike" cap="none">
                <a:solidFill>
                  <a:srgbClr val="4D4D4F"/>
                </a:solidFill>
                <a:latin typeface="Verdana"/>
                <a:ea typeface="Verdana"/>
                <a:cs typeface="Verdana"/>
                <a:sym typeface="Verdana"/>
              </a:rPr>
              <a:t> did you pick the strategy you did?</a:t>
            </a:r>
            <a:endParaRPr sz="2400" b="0" i="0" u="none" strike="noStrike" cap="none">
              <a:solidFill>
                <a:srgbClr val="4D4D4F"/>
              </a:solidFill>
              <a:latin typeface="Verdana"/>
              <a:ea typeface="Verdana"/>
              <a:cs typeface="Verdana"/>
              <a:sym typeface="Verdana"/>
            </a:endParaRPr>
          </a:p>
          <a:p>
            <a:pPr marL="457200" marR="0" lvl="0" indent="-381000" algn="l" rtl="0">
              <a:lnSpc>
                <a:spcPct val="100000"/>
              </a:lnSpc>
              <a:spcBef>
                <a:spcPts val="0"/>
              </a:spcBef>
              <a:spcAft>
                <a:spcPts val="0"/>
              </a:spcAft>
              <a:buClr>
                <a:srgbClr val="000000"/>
              </a:buClr>
              <a:buSzPts val="2400"/>
              <a:buFont typeface="Verdana"/>
              <a:buChar char="●"/>
            </a:pPr>
            <a:r>
              <a:rPr lang="en-US" sz="2400" b="0" i="0" u="none" strike="noStrike" cap="none">
                <a:solidFill>
                  <a:srgbClr val="4D4D4F"/>
                </a:solidFill>
                <a:latin typeface="Verdana"/>
                <a:ea typeface="Verdana"/>
                <a:cs typeface="Verdana"/>
                <a:sym typeface="Verdana"/>
              </a:rPr>
              <a:t>How would you put it in place or get started?</a:t>
            </a:r>
            <a:endParaRPr sz="2400" b="0" i="0" u="none" strike="noStrike" cap="none">
              <a:solidFill>
                <a:srgbClr val="4D4D4F"/>
              </a:solidFill>
              <a:latin typeface="Verdana"/>
              <a:ea typeface="Verdana"/>
              <a:cs typeface="Verdana"/>
              <a:sym typeface="Verdana"/>
            </a:endParaRPr>
          </a:p>
          <a:p>
            <a:pPr marL="457200" marR="0" lvl="0" indent="-381000" algn="l" rtl="0">
              <a:lnSpc>
                <a:spcPct val="100000"/>
              </a:lnSpc>
              <a:spcBef>
                <a:spcPts val="0"/>
              </a:spcBef>
              <a:spcAft>
                <a:spcPts val="0"/>
              </a:spcAft>
              <a:buClr>
                <a:srgbClr val="000000"/>
              </a:buClr>
              <a:buSzPts val="2400"/>
              <a:buFont typeface="Verdana"/>
              <a:buChar char="●"/>
            </a:pPr>
            <a:r>
              <a:rPr lang="en-US" sz="2400" b="0" i="0" u="none" strike="noStrike" cap="none">
                <a:solidFill>
                  <a:srgbClr val="4D4D4F"/>
                </a:solidFill>
                <a:latin typeface="Verdana"/>
                <a:ea typeface="Verdana"/>
                <a:cs typeface="Verdana"/>
                <a:sym typeface="Verdana"/>
              </a:rPr>
              <a:t>How would you practice it? Or how would your students practice it?</a:t>
            </a:r>
            <a:endParaRPr sz="2400" b="0" i="0" u="none" strike="noStrike" cap="none">
              <a:solidFill>
                <a:srgbClr val="4D4D4F"/>
              </a:solidFill>
              <a:latin typeface="Verdana"/>
              <a:ea typeface="Verdana"/>
              <a:cs typeface="Verdana"/>
              <a:sym typeface="Verdana"/>
            </a:endParaRPr>
          </a:p>
          <a:p>
            <a:pPr marL="457200" marR="0" lvl="0" indent="-381000" algn="l" rtl="0">
              <a:lnSpc>
                <a:spcPct val="100000"/>
              </a:lnSpc>
              <a:spcBef>
                <a:spcPts val="0"/>
              </a:spcBef>
              <a:spcAft>
                <a:spcPts val="0"/>
              </a:spcAft>
              <a:buClr>
                <a:srgbClr val="000000"/>
              </a:buClr>
              <a:buSzPts val="2400"/>
              <a:buFont typeface="Verdana"/>
              <a:buChar char="●"/>
            </a:pPr>
            <a:r>
              <a:rPr lang="en-US" sz="2400" b="0" i="0" u="none" strike="noStrike" cap="none">
                <a:solidFill>
                  <a:srgbClr val="4D4D4F"/>
                </a:solidFill>
                <a:latin typeface="Verdana"/>
                <a:ea typeface="Verdana"/>
                <a:cs typeface="Verdana"/>
                <a:sym typeface="Verdana"/>
              </a:rPr>
              <a:t>What will your immediate next steps be?</a:t>
            </a:r>
            <a:endParaRPr sz="2400" b="0" i="0" u="none" strike="noStrike" cap="none">
              <a:solidFill>
                <a:srgbClr val="4D4D4F"/>
              </a:solidFill>
              <a:latin typeface="Verdana"/>
              <a:ea typeface="Verdana"/>
              <a:cs typeface="Verdana"/>
              <a:sym typeface="Verdana"/>
            </a:endParaRPr>
          </a:p>
          <a:p>
            <a:pPr marL="0" marR="0" lvl="0" indent="0" algn="l" rtl="0">
              <a:lnSpc>
                <a:spcPct val="100000"/>
              </a:lnSpc>
              <a:spcBef>
                <a:spcPts val="1200"/>
              </a:spcBef>
              <a:spcAft>
                <a:spcPts val="0"/>
              </a:spcAft>
              <a:buClr>
                <a:srgbClr val="000000"/>
              </a:buClr>
              <a:buSzPts val="2400"/>
              <a:buFont typeface="Arial"/>
              <a:buNone/>
            </a:pPr>
            <a:endParaRPr sz="2400" b="0" i="0" u="none" strike="noStrike" cap="none">
              <a:solidFill>
                <a:srgbClr val="000000"/>
              </a:solidFill>
              <a:latin typeface="Verdana"/>
              <a:ea typeface="Verdana"/>
              <a:cs typeface="Verdana"/>
              <a:sym typeface="Verdana"/>
            </a:endParaRPr>
          </a:p>
        </p:txBody>
      </p:sp>
      <p:sp>
        <p:nvSpPr>
          <p:cNvPr id="343" name="Google Shape;343;g73aa463fff_1_58"/>
          <p:cNvSpPr txBox="1">
            <a:spLocks noGrp="1"/>
          </p:cNvSpPr>
          <p:nvPr>
            <p:ph type="title"/>
          </p:nvPr>
        </p:nvSpPr>
        <p:spPr>
          <a:xfrm>
            <a:off x="457200" y="274638"/>
            <a:ext cx="82296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t>Practice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ge27aa3eebf_0_2"/>
          <p:cNvSpPr txBox="1">
            <a:spLocks noGrp="1"/>
          </p:cNvSpPr>
          <p:nvPr>
            <p:ph type="title"/>
          </p:nvPr>
        </p:nvSpPr>
        <p:spPr>
          <a:xfrm>
            <a:off x="228600" y="228600"/>
            <a:ext cx="86868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sz="3000" b="1">
                <a:solidFill>
                  <a:schemeClr val="dk2"/>
                </a:solidFill>
              </a:rPr>
              <a:t>Team Talk: Review the “How”</a:t>
            </a:r>
            <a:endParaRPr sz="3000" b="1">
              <a:solidFill>
                <a:schemeClr val="dk2"/>
              </a:solidFill>
            </a:endParaRPr>
          </a:p>
        </p:txBody>
      </p:sp>
      <p:sp>
        <p:nvSpPr>
          <p:cNvPr id="350" name="Google Shape;350;ge27aa3eebf_0_2"/>
          <p:cNvSpPr txBox="1">
            <a:spLocks noGrp="1"/>
          </p:cNvSpPr>
          <p:nvPr>
            <p:ph type="body" idx="1"/>
          </p:nvPr>
        </p:nvSpPr>
        <p:spPr>
          <a:xfrm>
            <a:off x="457201" y="1600201"/>
            <a:ext cx="8229600" cy="4572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800"/>
              <a:buNone/>
            </a:pPr>
            <a:r>
              <a:rPr lang="en-US" sz="2800">
                <a:solidFill>
                  <a:schemeClr val="dk2"/>
                </a:solidFill>
              </a:rPr>
              <a:t>How will you adjust your practices to support learning for students who have experienced trauma?</a:t>
            </a:r>
            <a:endParaRPr sz="2800">
              <a:solidFill>
                <a:schemeClr val="dk2"/>
              </a:solidFill>
            </a:endParaRPr>
          </a:p>
          <a:p>
            <a:pPr marL="0" lvl="0" indent="0" algn="l" rtl="0">
              <a:lnSpc>
                <a:spcPct val="100000"/>
              </a:lnSpc>
              <a:spcBef>
                <a:spcPts val="360"/>
              </a:spcBef>
              <a:spcAft>
                <a:spcPts val="0"/>
              </a:spcAft>
              <a:buSzPts val="1800"/>
              <a:buNone/>
            </a:pPr>
            <a:endParaRPr sz="2800">
              <a:solidFill>
                <a:schemeClr val="dk2"/>
              </a:solidFill>
            </a:endParaRPr>
          </a:p>
          <a:p>
            <a:pPr marL="0" lvl="0" indent="0" algn="l" rtl="0">
              <a:spcBef>
                <a:spcPts val="360"/>
              </a:spcBef>
              <a:spcAft>
                <a:spcPts val="0"/>
              </a:spcAft>
              <a:buClr>
                <a:schemeClr val="dk1"/>
              </a:buClr>
              <a:buSzPts val="1100"/>
              <a:buFont typeface="Arial"/>
              <a:buNone/>
            </a:pPr>
            <a:r>
              <a:rPr lang="en-US" sz="2800"/>
              <a:t>How will you involve families and students in practices? </a:t>
            </a:r>
            <a:endParaRPr sz="2800">
              <a:solidFill>
                <a:schemeClr val="dk2"/>
              </a:solidFill>
            </a:endParaRPr>
          </a:p>
          <a:p>
            <a:pPr marL="0" lvl="0" indent="0" algn="l" rtl="0">
              <a:lnSpc>
                <a:spcPct val="100000"/>
              </a:lnSpc>
              <a:spcBef>
                <a:spcPts val="360"/>
              </a:spcBef>
              <a:spcAft>
                <a:spcPts val="0"/>
              </a:spcAft>
              <a:buSzPts val="1800"/>
              <a:buNone/>
            </a:pPr>
            <a:endParaRPr sz="2800" i="1">
              <a:solidFill>
                <a:schemeClr val="dk2"/>
              </a:solidFill>
            </a:endParaRPr>
          </a:p>
          <a:p>
            <a:pPr marL="0" lvl="0" indent="0" algn="ctr" rtl="0">
              <a:lnSpc>
                <a:spcPct val="100000"/>
              </a:lnSpc>
              <a:spcBef>
                <a:spcPts val="360"/>
              </a:spcBef>
              <a:spcAft>
                <a:spcPts val="0"/>
              </a:spcAft>
              <a:buSzPts val="1800"/>
              <a:buNone/>
            </a:pPr>
            <a:r>
              <a:rPr lang="en-US" sz="2800" i="1">
                <a:solidFill>
                  <a:schemeClr val="dk2"/>
                </a:solidFill>
              </a:rPr>
              <a:t>Fill this in on your  Action Plan under “Objectives and Action Planning</a:t>
            </a:r>
            <a:r>
              <a:rPr lang="en-US" sz="1800" i="1">
                <a:solidFill>
                  <a:schemeClr val="dk2"/>
                </a:solidFill>
              </a:rPr>
              <a:t>”</a:t>
            </a:r>
            <a:endParaRPr sz="1800" i="1">
              <a:solidFill>
                <a:schemeClr val="dk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g85225e93cd_0_0"/>
          <p:cNvSpPr txBox="1"/>
          <p:nvPr/>
        </p:nvSpPr>
        <p:spPr>
          <a:xfrm>
            <a:off x="457200" y="1417650"/>
            <a:ext cx="8229600" cy="5109061"/>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0" i="0" u="none" strike="noStrike" cap="none">
                <a:solidFill>
                  <a:schemeClr val="dk1"/>
                </a:solidFill>
                <a:latin typeface="Verdana"/>
                <a:ea typeface="Verdana"/>
                <a:cs typeface="Verdana"/>
                <a:sym typeface="Verdana"/>
              </a:rPr>
              <a:t>Moffitt, T. E., Arseneault, L., Belsky, D., Dickson, N., Hancox, R. J., Harrington, H., Houtes, R., Poulton, R., Roberts, B., Ross, S., Sears, M., Thomson, W.M., &amp; Caspi, A. (2011). A gradient of childhood self-control predicts health, wealth, and public safety. Proceedings of the National Academy of Sciences, 108(7), 2693-2698.)</a:t>
            </a:r>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2000"/>
              <a:buFont typeface="Arial"/>
              <a:buNone/>
            </a:pPr>
            <a:r>
              <a:rPr lang="en-US" sz="2000" b="0" i="0" u="none" strike="noStrike" cap="none">
                <a:solidFill>
                  <a:schemeClr val="dk1"/>
                </a:solidFill>
                <a:latin typeface="Verdana"/>
                <a:ea typeface="Verdana"/>
                <a:cs typeface="Verdana"/>
                <a:sym typeface="Verdana"/>
              </a:rPr>
              <a:t>Knudsen, E. I., Heckman, J. J., Cameron, J. L., &amp; Shonkoff, J. P. (2006). Economic, neurobiological, and behavioral perspectives on building America’s future workforce. Proceedings of the National Academy of Sciences, 103(27), 10155-10162</a:t>
            </a:r>
            <a:endParaRPr sz="2000" b="0" i="0" u="none" strike="noStrike" cap="none">
              <a:solidFill>
                <a:schemeClr val="dk1"/>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Verdana"/>
              <a:ea typeface="Verdana"/>
              <a:cs typeface="Verdana"/>
              <a:sym typeface="Verdana"/>
            </a:endParaRPr>
          </a:p>
          <a:p>
            <a:pPr marL="0" marR="0" lvl="0" indent="0" algn="l" rtl="0">
              <a:lnSpc>
                <a:spcPct val="100000"/>
              </a:lnSpc>
              <a:spcBef>
                <a:spcPts val="0"/>
              </a:spcBef>
              <a:spcAft>
                <a:spcPts val="0"/>
              </a:spcAft>
              <a:buNone/>
            </a:pPr>
            <a:r>
              <a:rPr lang="en-US" sz="2000" b="0" i="0" u="none" strike="noStrike" cap="none">
                <a:solidFill>
                  <a:schemeClr val="dk1"/>
                </a:solidFill>
                <a:latin typeface="Verdana"/>
                <a:ea typeface="Verdana"/>
                <a:cs typeface="Verdana"/>
                <a:sym typeface="Verdana"/>
              </a:rPr>
              <a:t>McClelland, M., A. Piccinin, Acock, A. &amp; Stallings, M. (2011) Relations between preschool attention and later school achievement and educational outcomes. </a:t>
            </a:r>
            <a:r>
              <a:rPr lang="en-US" sz="1400" b="0" i="0" u="none" strike="noStrike" cap="none">
                <a:solidFill>
                  <a:srgbClr val="000000"/>
                </a:solidFill>
                <a:latin typeface="Arial"/>
                <a:ea typeface="Arial"/>
                <a:cs typeface="Arial"/>
                <a:sym typeface="Arial"/>
              </a:rPr>
              <a:t>doi: </a:t>
            </a:r>
            <a:r>
              <a:rPr lang="en-US" sz="1400" b="0" i="0" u="sng" strike="noStrike" cap="none">
                <a:solidFill>
                  <a:srgbClr val="000000"/>
                </a:solidFill>
                <a:latin typeface="Arial"/>
                <a:ea typeface="Arial"/>
                <a:cs typeface="Arial"/>
                <a:sym typeface="Aria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10.1016/j.ecresq.2012.07.008</a:t>
            </a:r>
            <a:endParaRPr sz="2000" b="0" i="0" u="none" strike="noStrike" cap="none">
              <a:solidFill>
                <a:schemeClr val="dk1"/>
              </a:solidFill>
              <a:latin typeface="Verdana"/>
              <a:ea typeface="Verdana"/>
              <a:cs typeface="Verdana"/>
              <a:sym typeface="Verdana"/>
            </a:endParaRPr>
          </a:p>
        </p:txBody>
      </p:sp>
      <p:sp>
        <p:nvSpPr>
          <p:cNvPr id="357" name="Google Shape;357;g85225e93cd_0_0"/>
          <p:cNvSpPr txBox="1">
            <a:spLocks noGrp="1"/>
          </p:cNvSpPr>
          <p:nvPr>
            <p:ph type="title"/>
          </p:nvPr>
        </p:nvSpPr>
        <p:spPr>
          <a:xfrm>
            <a:off x="457200" y="274638"/>
            <a:ext cx="82296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t>References/Resources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gead91ac11c_0_1"/>
          <p:cNvSpPr txBox="1"/>
          <p:nvPr/>
        </p:nvSpPr>
        <p:spPr>
          <a:xfrm>
            <a:off x="457200" y="1637725"/>
            <a:ext cx="8335500" cy="6832609"/>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Verdana"/>
                <a:ea typeface="Verdana"/>
                <a:cs typeface="Verdana"/>
                <a:sym typeface="Verdana"/>
              </a:rPr>
              <a:t>Mischel, W., Shoda, Y., &amp; Rodriguez, M. L. (1989). Delay of gratification in children. Science, 244, 933-938; Y. </a:t>
            </a:r>
            <a:endParaRPr sz="2400" b="0" i="0" u="none" strike="noStrike" cap="none">
              <a:solidFill>
                <a:schemeClr val="dk1"/>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Verdana"/>
                <a:ea typeface="Verdana"/>
                <a:cs typeface="Verdana"/>
                <a:sym typeface="Verdana"/>
              </a:rPr>
              <a:t>Shoda, W. Mischel, &amp; P.K. Peake (1990). Predicting adolescent cognitive and self‐regulatory competencies from preschool delay of gratification. Developmental psychology, 26(6), 978‐86</a:t>
            </a:r>
            <a:endParaRPr sz="2400" b="0" i="0" u="none" strike="noStrike" cap="none">
              <a:solidFill>
                <a:schemeClr val="dk1"/>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2400"/>
              <a:buFont typeface="Arial"/>
              <a:buNone/>
            </a:pPr>
            <a:r>
              <a:rPr lang="en-US" sz="2400" b="0" i="0" u="sng" strike="noStrike" cap="none">
                <a:solidFill>
                  <a:schemeClr val="hlink"/>
                </a:solidFill>
                <a:latin typeface="Verdana"/>
                <a:ea typeface="Verdana"/>
                <a:cs typeface="Verdana"/>
                <a:sym typeface="Verdana"/>
                <a:hlinkClick r:id="rId3"/>
              </a:rPr>
              <a:t>https://www.psychbytes.com/woop-goal-setting/</a:t>
            </a:r>
            <a:endParaRPr sz="2400" b="0" i="0" u="none" strike="noStrike" cap="none">
              <a:solidFill>
                <a:srgbClr val="000000"/>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2400"/>
              <a:buFont typeface="Arial"/>
              <a:buNone/>
            </a:pPr>
            <a:r>
              <a:rPr lang="en-US" sz="2400" b="0" i="0" u="sng" strike="noStrike" cap="none">
                <a:solidFill>
                  <a:schemeClr val="hlink"/>
                </a:solidFill>
                <a:latin typeface="Verdana"/>
                <a:ea typeface="Verdana"/>
                <a:cs typeface="Verdana"/>
                <a:sym typeface="Verdana"/>
                <a:hlinkClick r:id="rId4"/>
              </a:rPr>
              <a:t>https://www.transformingeducation.org/wp-content/uploads/2019/04/Introduction_to_Self-Management_Handout_Final_CC.pdf</a:t>
            </a:r>
            <a:endParaRPr sz="2400" b="0" i="0" u="none" strike="noStrike" cap="none">
              <a:solidFill>
                <a:srgbClr val="000000"/>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2400"/>
              <a:buFont typeface="Arial"/>
              <a:buNone/>
            </a:pPr>
            <a:r>
              <a:rPr lang="en-US" sz="2400" b="0" i="0" u="sng" strike="noStrike" cap="none">
                <a:solidFill>
                  <a:schemeClr val="hlink"/>
                </a:solidFill>
                <a:latin typeface="Verdana"/>
                <a:ea typeface="Verdana"/>
                <a:cs typeface="Verdana"/>
                <a:sym typeface="Verdana"/>
                <a:hlinkClick r:id="rId5"/>
              </a:rPr>
              <a:t>https://youtu.be/4p5286T_kn0</a:t>
            </a:r>
            <a:endParaRPr sz="2400" b="0" i="0" u="none" strike="noStrike" cap="none">
              <a:solidFill>
                <a:schemeClr val="dk1"/>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2400"/>
              <a:buFont typeface="Arial"/>
              <a:buNone/>
            </a:pPr>
            <a:r>
              <a:rPr lang="en-US" sz="2400" b="0" i="0" u="sng" strike="noStrike" cap="none">
                <a:solidFill>
                  <a:schemeClr val="hlink"/>
                </a:solidFill>
                <a:latin typeface="Verdana"/>
                <a:ea typeface="Verdana"/>
                <a:cs typeface="Verdana"/>
                <a:sym typeface="Verdana"/>
                <a:hlinkClick r:id="rId6"/>
              </a:rPr>
              <a:t>https://youtu.be/QX_oy9614HQ</a:t>
            </a:r>
            <a:endParaRPr sz="2400" b="0" i="0" u="none" strike="noStrike" cap="none">
              <a:solidFill>
                <a:schemeClr val="dk1"/>
              </a:solidFill>
              <a:latin typeface="Verdana"/>
              <a:ea typeface="Verdana"/>
              <a:cs typeface="Verdana"/>
              <a:sym typeface="Verdana"/>
            </a:endParaRPr>
          </a:p>
        </p:txBody>
      </p:sp>
      <p:sp>
        <p:nvSpPr>
          <p:cNvPr id="364" name="Google Shape;364;gead91ac11c_0_1"/>
          <p:cNvSpPr txBox="1">
            <a:spLocks noGrp="1"/>
          </p:cNvSpPr>
          <p:nvPr>
            <p:ph type="title"/>
          </p:nvPr>
        </p:nvSpPr>
        <p:spPr>
          <a:xfrm>
            <a:off x="457200" y="274638"/>
            <a:ext cx="82296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endParaRPr/>
          </a:p>
          <a:p>
            <a:pPr marL="0" lvl="0" indent="0" algn="ctr" rtl="0">
              <a:lnSpc>
                <a:spcPct val="100000"/>
              </a:lnSpc>
              <a:spcBef>
                <a:spcPts val="0"/>
              </a:spcBef>
              <a:spcAft>
                <a:spcPts val="0"/>
              </a:spcAft>
              <a:buClr>
                <a:schemeClr val="dk1"/>
              </a:buClr>
              <a:buSzPts val="1100"/>
              <a:buFont typeface="Arial"/>
              <a:buNone/>
            </a:pPr>
            <a:r>
              <a:rPr lang="en-US"/>
              <a:t>References/Resources</a:t>
            </a:r>
            <a:endParaRPr/>
          </a:p>
          <a:p>
            <a:pPr marL="0" lvl="0" indent="0" algn="ctr" rtl="0">
              <a:lnSpc>
                <a:spcPct val="100000"/>
              </a:lnSpc>
              <a:spcBef>
                <a:spcPts val="0"/>
              </a:spcBef>
              <a:spcAft>
                <a:spcPts val="0"/>
              </a:spcAft>
              <a:buSzPts val="4000"/>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p3"/>
          <p:cNvSpPr txBox="1"/>
          <p:nvPr/>
        </p:nvSpPr>
        <p:spPr>
          <a:xfrm>
            <a:off x="457200" y="1637725"/>
            <a:ext cx="8335500" cy="1661963"/>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2400"/>
              <a:buFont typeface="Arial"/>
              <a:buNone/>
            </a:pPr>
            <a:r>
              <a:rPr lang="en-US" sz="2400" b="0" i="0" u="sng" strike="noStrike" cap="none">
                <a:solidFill>
                  <a:schemeClr val="hlink"/>
                </a:solidFill>
                <a:latin typeface="Verdana"/>
                <a:ea typeface="Verdana"/>
                <a:cs typeface="Verdana"/>
                <a:sym typeface="Verdana"/>
                <a:hlinkClick r:id="rId3"/>
              </a:rPr>
              <a:t>https://youtu.be/4p5286T_kn0</a:t>
            </a:r>
            <a:endParaRPr sz="2400" b="0" i="0" u="none" strike="noStrike" cap="none">
              <a:solidFill>
                <a:schemeClr val="dk1"/>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2400"/>
              <a:buFont typeface="Arial"/>
              <a:buNone/>
            </a:pPr>
            <a:r>
              <a:rPr lang="en-US" sz="2400" b="0" i="0" u="sng" strike="noStrike" cap="none">
                <a:solidFill>
                  <a:schemeClr val="hlink"/>
                </a:solidFill>
                <a:latin typeface="Verdana"/>
                <a:ea typeface="Verdana"/>
                <a:cs typeface="Verdana"/>
                <a:sym typeface="Verdana"/>
                <a:hlinkClick r:id="rId4"/>
              </a:rPr>
              <a:t>https://youtu.be/QX_oy9614HQ</a:t>
            </a:r>
            <a:endParaRPr sz="2400" b="0" i="0" u="none" strike="noStrike" cap="none">
              <a:solidFill>
                <a:schemeClr val="dk1"/>
              </a:solidFill>
              <a:latin typeface="Verdana"/>
              <a:ea typeface="Verdana"/>
              <a:cs typeface="Verdana"/>
              <a:sym typeface="Verdana"/>
            </a:endParaRPr>
          </a:p>
        </p:txBody>
      </p:sp>
      <p:sp>
        <p:nvSpPr>
          <p:cNvPr id="371" name="Google Shape;371;p3"/>
          <p:cNvSpPr txBox="1">
            <a:spLocks noGrp="1"/>
          </p:cNvSpPr>
          <p:nvPr>
            <p:ph type="title"/>
          </p:nvPr>
        </p:nvSpPr>
        <p:spPr>
          <a:xfrm>
            <a:off x="457200" y="274638"/>
            <a:ext cx="82296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endParaRPr/>
          </a:p>
          <a:p>
            <a:pPr marL="0" lvl="0" indent="0" algn="ctr" rtl="0">
              <a:lnSpc>
                <a:spcPct val="100000"/>
              </a:lnSpc>
              <a:spcBef>
                <a:spcPts val="0"/>
              </a:spcBef>
              <a:spcAft>
                <a:spcPts val="0"/>
              </a:spcAft>
              <a:buClr>
                <a:schemeClr val="dk1"/>
              </a:buClr>
              <a:buSzPts val="1100"/>
              <a:buFont typeface="Arial"/>
              <a:buNone/>
            </a:pPr>
            <a:r>
              <a:rPr lang="en-US"/>
              <a:t>References/Resources</a:t>
            </a:r>
            <a:endParaRPr/>
          </a:p>
          <a:p>
            <a:pPr marL="0" lvl="0" indent="0" algn="ctr" rtl="0">
              <a:lnSpc>
                <a:spcPct val="100000"/>
              </a:lnSpc>
              <a:spcBef>
                <a:spcPts val="0"/>
              </a:spcBef>
              <a:spcAft>
                <a:spcPts val="0"/>
              </a:spcAft>
              <a:buSzPts val="40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Shape 225"/>
        <p:cNvGrpSpPr/>
        <p:nvPr/>
      </p:nvGrpSpPr>
      <p:grpSpPr>
        <a:xfrm>
          <a:off x="0" y="0"/>
          <a:ext cx="0" cy="0"/>
          <a:chOff x="0" y="0"/>
          <a:chExt cx="0" cy="0"/>
        </a:xfrm>
      </p:grpSpPr>
      <p:sp>
        <p:nvSpPr>
          <p:cNvPr id="226" name="Google Shape;226;g89f3b040a0_0_12"/>
          <p:cNvSpPr txBox="1">
            <a:spLocks noGrp="1"/>
          </p:cNvSpPr>
          <p:nvPr>
            <p:ph type="body" idx="1"/>
          </p:nvPr>
        </p:nvSpPr>
        <p:spPr>
          <a:xfrm>
            <a:off x="457201" y="1600201"/>
            <a:ext cx="8229600" cy="4572000"/>
          </a:xfrm>
          <a:prstGeom prst="rect">
            <a:avLst/>
          </a:prstGeom>
          <a:noFill/>
          <a:ln>
            <a:noFill/>
          </a:ln>
        </p:spPr>
        <p:txBody>
          <a:bodyPr spcFirstLastPara="1" wrap="square" lIns="91425" tIns="45700" rIns="91425" bIns="45700" anchor="t" anchorCtr="0">
            <a:noAutofit/>
          </a:bodyPr>
          <a:lstStyle/>
          <a:p>
            <a:pPr marL="63500" lvl="0" indent="0" algn="l" rtl="0">
              <a:lnSpc>
                <a:spcPct val="115000"/>
              </a:lnSpc>
              <a:spcBef>
                <a:spcPts val="600"/>
              </a:spcBef>
              <a:spcAft>
                <a:spcPts val="0"/>
              </a:spcAft>
              <a:buSzPts val="1800"/>
              <a:buNone/>
            </a:pPr>
            <a:r>
              <a:rPr lang="en-US" sz="3000"/>
              <a:t>Supplies needed</a:t>
            </a:r>
            <a:endParaRPr sz="3000"/>
          </a:p>
          <a:p>
            <a:pPr marL="457200" lvl="0" indent="-419100" algn="l" rtl="0">
              <a:lnSpc>
                <a:spcPct val="115000"/>
              </a:lnSpc>
              <a:spcBef>
                <a:spcPts val="600"/>
              </a:spcBef>
              <a:spcAft>
                <a:spcPts val="0"/>
              </a:spcAft>
              <a:buSzPts val="3000"/>
              <a:buChar char="●"/>
            </a:pPr>
            <a:r>
              <a:rPr lang="en-US" sz="3000"/>
              <a:t>WIFI access for presenter and participants</a:t>
            </a:r>
            <a:endParaRPr sz="3000"/>
          </a:p>
          <a:p>
            <a:pPr marL="457200" lvl="0" indent="-419100" algn="l" rtl="0">
              <a:lnSpc>
                <a:spcPct val="115000"/>
              </a:lnSpc>
              <a:spcBef>
                <a:spcPts val="0"/>
              </a:spcBef>
              <a:spcAft>
                <a:spcPts val="0"/>
              </a:spcAft>
              <a:buSzPts val="3000"/>
              <a:buChar char="●"/>
            </a:pPr>
            <a:r>
              <a:rPr lang="en-US" sz="3000"/>
              <a:t>Access to videos (through WIFI if available, but download to flash drive as a back-up)</a:t>
            </a:r>
            <a:endParaRPr sz="3000"/>
          </a:p>
          <a:p>
            <a:pPr marL="457200" lvl="0" indent="-419100" algn="l" rtl="0">
              <a:lnSpc>
                <a:spcPct val="115000"/>
              </a:lnSpc>
              <a:spcBef>
                <a:spcPts val="0"/>
              </a:spcBef>
              <a:spcAft>
                <a:spcPts val="0"/>
              </a:spcAft>
              <a:buSzPts val="3000"/>
              <a:buChar char="●"/>
            </a:pPr>
            <a:r>
              <a:rPr lang="en-US" sz="3000"/>
              <a:t>Chart paper</a:t>
            </a:r>
            <a:endParaRPr sz="3000"/>
          </a:p>
          <a:p>
            <a:pPr marL="457200" lvl="0" indent="-419100" algn="l" rtl="0">
              <a:lnSpc>
                <a:spcPct val="115000"/>
              </a:lnSpc>
              <a:spcBef>
                <a:spcPts val="0"/>
              </a:spcBef>
              <a:spcAft>
                <a:spcPts val="0"/>
              </a:spcAft>
              <a:buSzPts val="3000"/>
              <a:buChar char="●"/>
            </a:pPr>
            <a:r>
              <a:rPr lang="en-US" sz="3000"/>
              <a:t>Markers</a:t>
            </a:r>
            <a:endParaRPr sz="3000"/>
          </a:p>
          <a:p>
            <a:pPr marL="457200" lvl="0" indent="-419100" algn="l" rtl="0">
              <a:lnSpc>
                <a:spcPct val="115000"/>
              </a:lnSpc>
              <a:spcBef>
                <a:spcPts val="0"/>
              </a:spcBef>
              <a:spcAft>
                <a:spcPts val="0"/>
              </a:spcAft>
              <a:buSzPts val="3000"/>
              <a:buChar char="●"/>
            </a:pPr>
            <a:r>
              <a:rPr lang="en-US" sz="3000"/>
              <a:t>Post-it-Notes</a:t>
            </a:r>
            <a:endParaRPr sz="3000"/>
          </a:p>
          <a:p>
            <a:pPr marL="0" lvl="0" indent="0" algn="l" rtl="0">
              <a:lnSpc>
                <a:spcPct val="100000"/>
              </a:lnSpc>
              <a:spcBef>
                <a:spcPts val="360"/>
              </a:spcBef>
              <a:spcAft>
                <a:spcPts val="0"/>
              </a:spcAft>
              <a:buSzPts val="1800"/>
              <a:buNone/>
            </a:pPr>
            <a:endParaRPr/>
          </a:p>
        </p:txBody>
      </p:sp>
      <p:sp>
        <p:nvSpPr>
          <p:cNvPr id="227" name="Google Shape;227;g89f3b040a0_0_12"/>
          <p:cNvSpPr txBox="1">
            <a:spLocks noGrp="1"/>
          </p:cNvSpPr>
          <p:nvPr>
            <p:ph type="title"/>
          </p:nvPr>
        </p:nvSpPr>
        <p:spPr>
          <a:xfrm>
            <a:off x="228600" y="228600"/>
            <a:ext cx="86868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solidFill>
                  <a:srgbClr val="000000"/>
                </a:solidFill>
              </a:rPr>
              <a:t>Hidden Slide #3</a:t>
            </a:r>
            <a:endParaRPr>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Shape 232"/>
        <p:cNvGrpSpPr/>
        <p:nvPr/>
      </p:nvGrpSpPr>
      <p:grpSpPr>
        <a:xfrm>
          <a:off x="0" y="0"/>
          <a:ext cx="0" cy="0"/>
          <a:chOff x="0" y="0"/>
          <a:chExt cx="0" cy="0"/>
        </a:xfrm>
      </p:grpSpPr>
      <p:sp>
        <p:nvSpPr>
          <p:cNvPr id="233" name="Google Shape;233;g89f3b040a0_0_18"/>
          <p:cNvSpPr txBox="1">
            <a:spLocks noGrp="1"/>
          </p:cNvSpPr>
          <p:nvPr>
            <p:ph type="body" idx="1"/>
          </p:nvPr>
        </p:nvSpPr>
        <p:spPr>
          <a:xfrm>
            <a:off x="228600" y="1600200"/>
            <a:ext cx="8458200" cy="4572000"/>
          </a:xfrm>
          <a:prstGeom prst="rect">
            <a:avLst/>
          </a:prstGeom>
          <a:noFill/>
          <a:ln>
            <a:noFill/>
          </a:ln>
        </p:spPr>
        <p:txBody>
          <a:bodyPr spcFirstLastPara="1" wrap="square" lIns="91425" tIns="45700" rIns="91425" bIns="45700" anchor="t" anchorCtr="0">
            <a:noAutofit/>
          </a:bodyPr>
          <a:lstStyle/>
          <a:p>
            <a:pPr marL="0" lvl="0" indent="0" algn="ctr" rtl="0">
              <a:lnSpc>
                <a:spcPct val="115000"/>
              </a:lnSpc>
              <a:spcBef>
                <a:spcPts val="600"/>
              </a:spcBef>
              <a:spcAft>
                <a:spcPts val="0"/>
              </a:spcAft>
              <a:buClr>
                <a:schemeClr val="dk1"/>
              </a:buClr>
              <a:buSzPts val="1100"/>
              <a:buFont typeface="Arial"/>
              <a:buNone/>
            </a:pPr>
            <a:r>
              <a:rPr lang="en-US"/>
              <a:t>Handouts for this Module</a:t>
            </a:r>
            <a:endParaRPr/>
          </a:p>
          <a:p>
            <a:pPr marL="0" lvl="0" indent="0" algn="l" rtl="0">
              <a:lnSpc>
                <a:spcPct val="115000"/>
              </a:lnSpc>
              <a:spcBef>
                <a:spcPts val="600"/>
              </a:spcBef>
              <a:spcAft>
                <a:spcPts val="0"/>
              </a:spcAft>
              <a:buSzPts val="1800"/>
              <a:buNone/>
            </a:pPr>
            <a:r>
              <a:rPr lang="en-US"/>
              <a:t>Action Planner</a:t>
            </a:r>
            <a:endParaRPr/>
          </a:p>
          <a:p>
            <a:pPr marL="0" lvl="0" indent="0" algn="l" rtl="0">
              <a:lnSpc>
                <a:spcPct val="100000"/>
              </a:lnSpc>
              <a:spcBef>
                <a:spcPts val="360"/>
              </a:spcBef>
              <a:spcAft>
                <a:spcPts val="0"/>
              </a:spcAft>
              <a:buSzPts val="1800"/>
              <a:buNone/>
            </a:pPr>
            <a:endParaRPr sz="2400"/>
          </a:p>
        </p:txBody>
      </p:sp>
      <p:sp>
        <p:nvSpPr>
          <p:cNvPr id="234" name="Google Shape;234;g89f3b040a0_0_18"/>
          <p:cNvSpPr txBox="1">
            <a:spLocks noGrp="1"/>
          </p:cNvSpPr>
          <p:nvPr>
            <p:ph type="title"/>
          </p:nvPr>
        </p:nvSpPr>
        <p:spPr>
          <a:xfrm>
            <a:off x="228600" y="228600"/>
            <a:ext cx="86868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solidFill>
                  <a:srgbClr val="000000"/>
                </a:solidFill>
              </a:rPr>
              <a:t>Hidden Slide #4</a:t>
            </a:r>
            <a:endParaRPr>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Shape 239"/>
        <p:cNvGrpSpPr/>
        <p:nvPr/>
      </p:nvGrpSpPr>
      <p:grpSpPr>
        <a:xfrm>
          <a:off x="0" y="0"/>
          <a:ext cx="0" cy="0"/>
          <a:chOff x="0" y="0"/>
          <a:chExt cx="0" cy="0"/>
        </a:xfrm>
      </p:grpSpPr>
      <p:sp>
        <p:nvSpPr>
          <p:cNvPr id="240" name="Google Shape;240;g89f3b040a0_0_24"/>
          <p:cNvSpPr txBox="1">
            <a:spLocks noGrp="1"/>
          </p:cNvSpPr>
          <p:nvPr>
            <p:ph type="body" idx="1"/>
          </p:nvPr>
        </p:nvSpPr>
        <p:spPr>
          <a:xfrm>
            <a:off x="457201" y="1600201"/>
            <a:ext cx="8229600" cy="45720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360"/>
              </a:spcBef>
              <a:spcAft>
                <a:spcPts val="0"/>
              </a:spcAft>
              <a:buSzPts val="1800"/>
              <a:buNone/>
            </a:pPr>
            <a:r>
              <a:rPr lang="en-US"/>
              <a:t>Key Terms in This Module:</a:t>
            </a:r>
            <a:endParaRPr/>
          </a:p>
          <a:p>
            <a:pPr marL="0" lvl="0" indent="0" algn="l" rtl="0">
              <a:lnSpc>
                <a:spcPct val="100000"/>
              </a:lnSpc>
              <a:spcBef>
                <a:spcPts val="360"/>
              </a:spcBef>
              <a:spcAft>
                <a:spcPts val="0"/>
              </a:spcAft>
              <a:buSzPts val="1800"/>
              <a:buNone/>
            </a:pPr>
            <a:r>
              <a:rPr lang="en-US"/>
              <a:t>Self Management</a:t>
            </a:r>
            <a:endParaRPr/>
          </a:p>
          <a:p>
            <a:pPr marL="0" lvl="0" indent="0" algn="l" rtl="0">
              <a:lnSpc>
                <a:spcPct val="100000"/>
              </a:lnSpc>
              <a:spcBef>
                <a:spcPts val="360"/>
              </a:spcBef>
              <a:spcAft>
                <a:spcPts val="0"/>
              </a:spcAft>
              <a:buSzPts val="1800"/>
              <a:buNone/>
            </a:pPr>
            <a:r>
              <a:rPr lang="en-US"/>
              <a:t>Social Emotional Learning</a:t>
            </a:r>
            <a:endParaRPr/>
          </a:p>
          <a:p>
            <a:pPr marL="0" lvl="0" indent="0" algn="l" rtl="0">
              <a:lnSpc>
                <a:spcPct val="100000"/>
              </a:lnSpc>
              <a:spcBef>
                <a:spcPts val="360"/>
              </a:spcBef>
              <a:spcAft>
                <a:spcPts val="0"/>
              </a:spcAft>
              <a:buSzPts val="1800"/>
              <a:buNone/>
            </a:pPr>
            <a:endParaRPr/>
          </a:p>
        </p:txBody>
      </p:sp>
      <p:sp>
        <p:nvSpPr>
          <p:cNvPr id="241" name="Google Shape;241;g89f3b040a0_0_24"/>
          <p:cNvSpPr txBox="1">
            <a:spLocks noGrp="1"/>
          </p:cNvSpPr>
          <p:nvPr>
            <p:ph type="title"/>
          </p:nvPr>
        </p:nvSpPr>
        <p:spPr>
          <a:xfrm>
            <a:off x="228600" y="228600"/>
            <a:ext cx="86868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solidFill>
                  <a:srgbClr val="000000"/>
                </a:solidFill>
              </a:rPr>
              <a:t>Hidden Slide #5</a:t>
            </a:r>
            <a:endParaRPr>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1"/>
          <p:cNvSpPr txBox="1">
            <a:spLocks noGrp="1"/>
          </p:cNvSpPr>
          <p:nvPr>
            <p:ph type="ctrTitle"/>
          </p:nvPr>
        </p:nvSpPr>
        <p:spPr>
          <a:xfrm>
            <a:off x="953254" y="3671154"/>
            <a:ext cx="7240509" cy="1470025"/>
          </a:xfrm>
          <a:prstGeom prst="rect">
            <a:avLst/>
          </a:prstGeom>
          <a:solidFill>
            <a:schemeClr val="lt1">
              <a:alpha val="67058"/>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Verdana"/>
              <a:buNone/>
            </a:pPr>
            <a:r>
              <a:rPr lang="en-US" sz="4000"/>
              <a:t>Self Management</a:t>
            </a:r>
            <a:endParaRPr sz="4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73aa463fff_1_27"/>
          <p:cNvSpPr txBox="1"/>
          <p:nvPr/>
        </p:nvSpPr>
        <p:spPr>
          <a:xfrm>
            <a:off x="593600" y="2033400"/>
            <a:ext cx="8229600" cy="4445700"/>
          </a:xfrm>
          <a:prstGeom prst="rect">
            <a:avLst/>
          </a:prstGeom>
          <a:noFill/>
          <a:ln>
            <a:noFill/>
          </a:ln>
        </p:spPr>
        <p:txBody>
          <a:bodyPr spcFirstLastPara="1" wrap="square" lIns="91425" tIns="91425" rIns="91425" bIns="91425" anchor="t" anchorCtr="0">
            <a:noAutofit/>
          </a:bodyPr>
          <a:lstStyle/>
          <a:p>
            <a:pPr marL="457200" marR="0" lvl="0" indent="-381000" algn="l" rtl="0">
              <a:lnSpc>
                <a:spcPct val="100000"/>
              </a:lnSpc>
              <a:spcBef>
                <a:spcPts val="0"/>
              </a:spcBef>
              <a:spcAft>
                <a:spcPts val="0"/>
              </a:spcAft>
              <a:buClr>
                <a:srgbClr val="000000"/>
              </a:buClr>
              <a:buSzPts val="2400"/>
              <a:buFont typeface="Verdana"/>
              <a:buChar char="●"/>
            </a:pPr>
            <a:r>
              <a:rPr lang="en-US" sz="2400" b="0" i="0" u="none" strike="noStrike" cap="none">
                <a:solidFill>
                  <a:srgbClr val="000000"/>
                </a:solidFill>
                <a:latin typeface="Verdana"/>
                <a:ea typeface="Verdana"/>
                <a:cs typeface="Verdana"/>
                <a:sym typeface="Verdana"/>
              </a:rPr>
              <a:t>Build an understanding of self-management</a:t>
            </a:r>
            <a:endParaRPr sz="2400" b="0" i="0" u="none" strike="noStrike" cap="none">
              <a:solidFill>
                <a:srgbClr val="000000"/>
              </a:solidFill>
              <a:latin typeface="Verdana"/>
              <a:ea typeface="Verdana"/>
              <a:cs typeface="Verdana"/>
              <a:sym typeface="Verdana"/>
            </a:endParaRPr>
          </a:p>
          <a:p>
            <a:pPr marL="45720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Verdana"/>
              <a:ea typeface="Verdana"/>
              <a:cs typeface="Verdana"/>
              <a:sym typeface="Verdana"/>
            </a:endParaRPr>
          </a:p>
          <a:p>
            <a:pPr marL="457200" marR="0" lvl="0" indent="-381000" algn="l" rtl="0">
              <a:lnSpc>
                <a:spcPct val="100000"/>
              </a:lnSpc>
              <a:spcBef>
                <a:spcPts val="0"/>
              </a:spcBef>
              <a:spcAft>
                <a:spcPts val="0"/>
              </a:spcAft>
              <a:buClr>
                <a:srgbClr val="000000"/>
              </a:buClr>
              <a:buSzPts val="2400"/>
              <a:buFont typeface="Verdana"/>
              <a:buChar char="●"/>
            </a:pPr>
            <a:r>
              <a:rPr lang="en-US" sz="2400" b="0" i="0" u="none" strike="noStrike" cap="none">
                <a:solidFill>
                  <a:srgbClr val="000000"/>
                </a:solidFill>
                <a:latin typeface="Verdana"/>
                <a:ea typeface="Verdana"/>
                <a:cs typeface="Verdana"/>
                <a:sym typeface="Verdana"/>
              </a:rPr>
              <a:t>Leave with some strategies or techniques that you could try in the classroom to support your students in developing self-management skills</a:t>
            </a:r>
            <a:endParaRPr sz="2400" b="0" i="0" u="none" strike="noStrike" cap="none">
              <a:solidFill>
                <a:srgbClr val="000000"/>
              </a:solidFill>
              <a:latin typeface="Verdana"/>
              <a:ea typeface="Verdana"/>
              <a:cs typeface="Verdana"/>
              <a:sym typeface="Verdana"/>
            </a:endParaRPr>
          </a:p>
        </p:txBody>
      </p:sp>
      <p:sp>
        <p:nvSpPr>
          <p:cNvPr id="253" name="Google Shape;253;g73aa463fff_1_27"/>
          <p:cNvSpPr txBox="1">
            <a:spLocks noGrp="1"/>
          </p:cNvSpPr>
          <p:nvPr>
            <p:ph type="title"/>
          </p:nvPr>
        </p:nvSpPr>
        <p:spPr>
          <a:xfrm>
            <a:off x="457200" y="274638"/>
            <a:ext cx="82296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t>What We Will Know and Do</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pic>
        <p:nvPicPr>
          <p:cNvPr id="258" name="Google Shape;258;g73c16d18bd_1_12" title="CASEL Social Emotional Competency Wheel"/>
          <p:cNvPicPr preferRelativeResize="0"/>
          <p:nvPr/>
        </p:nvPicPr>
        <p:blipFill rotWithShape="1">
          <a:blip r:embed="rId3">
            <a:alphaModFix/>
          </a:blip>
          <a:srcRect/>
          <a:stretch/>
        </p:blipFill>
        <p:spPr>
          <a:xfrm>
            <a:off x="2235363" y="1570038"/>
            <a:ext cx="4673275" cy="4673275"/>
          </a:xfrm>
          <a:prstGeom prst="rect">
            <a:avLst/>
          </a:prstGeom>
          <a:noFill/>
          <a:ln>
            <a:noFill/>
          </a:ln>
        </p:spPr>
      </p:pic>
      <p:sp>
        <p:nvSpPr>
          <p:cNvPr id="259" name="Google Shape;259;g73c16d18bd_1_12"/>
          <p:cNvSpPr txBox="1">
            <a:spLocks noGrp="1"/>
          </p:cNvSpPr>
          <p:nvPr>
            <p:ph type="title"/>
          </p:nvPr>
        </p:nvSpPr>
        <p:spPr>
          <a:xfrm>
            <a:off x="457200" y="274638"/>
            <a:ext cx="8229600" cy="1143000"/>
          </a:xfrm>
          <a:prstGeom prst="rect">
            <a:avLst/>
          </a:prstGeom>
          <a:solidFill>
            <a:srgbClr val="A9DCF2">
              <a:alpha val="66274"/>
            </a:srgbClr>
          </a:solidFill>
          <a:ln w="190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6"/>
              </a:buClr>
              <a:buSzPts val="4000"/>
              <a:buFont typeface="Calibri"/>
              <a:buNone/>
            </a:pPr>
            <a:r>
              <a:rPr lang="en-US">
                <a:solidFill>
                  <a:srgbClr val="000000"/>
                </a:solidFill>
                <a:latin typeface="Verdana"/>
                <a:ea typeface="Verdana"/>
                <a:cs typeface="Verdana"/>
                <a:sym typeface="Verdana"/>
              </a:rPr>
              <a:t>Social Emotional Competencies</a:t>
            </a:r>
            <a:endParaRPr u="none" strike="noStrike" cap="none">
              <a:solidFill>
                <a:srgbClr val="000000"/>
              </a:solidFill>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2"/>
          <p:cNvSpPr txBox="1">
            <a:spLocks noGrp="1"/>
          </p:cNvSpPr>
          <p:nvPr>
            <p:ph type="body" idx="1"/>
          </p:nvPr>
        </p:nvSpPr>
        <p:spPr>
          <a:xfrm>
            <a:off x="228600" y="1499900"/>
            <a:ext cx="8686800" cy="4941300"/>
          </a:xfrm>
          <a:prstGeom prst="rect">
            <a:avLst/>
          </a:prstGeom>
          <a:noFill/>
          <a:ln>
            <a:noFill/>
          </a:ln>
        </p:spPr>
        <p:txBody>
          <a:bodyPr spcFirstLastPara="1" wrap="square" lIns="91425" tIns="45700" rIns="91425" bIns="45700" anchor="t" anchorCtr="0">
            <a:normAutofit/>
          </a:bodyPr>
          <a:lstStyle/>
          <a:p>
            <a:pPr marL="342900" lvl="0" indent="-139700" algn="l" rtl="0">
              <a:lnSpc>
                <a:spcPct val="100000"/>
              </a:lnSpc>
              <a:spcBef>
                <a:spcPts val="0"/>
              </a:spcBef>
              <a:spcAft>
                <a:spcPts val="0"/>
              </a:spcAft>
              <a:buClr>
                <a:schemeClr val="dk1"/>
              </a:buClr>
              <a:buSzPts val="3200"/>
              <a:buNone/>
            </a:pPr>
            <a:r>
              <a:rPr lang="en-US"/>
              <a:t>Self-Management is the ability to manage your emotions, thoughts, and behaviors in different situations.  </a:t>
            </a:r>
            <a:endParaRPr/>
          </a:p>
          <a:p>
            <a:pPr marL="342900" lvl="0" indent="-139700" algn="l" rtl="0">
              <a:lnSpc>
                <a:spcPct val="100000"/>
              </a:lnSpc>
              <a:spcBef>
                <a:spcPts val="0"/>
              </a:spcBef>
              <a:spcAft>
                <a:spcPts val="0"/>
              </a:spcAft>
              <a:buClr>
                <a:schemeClr val="dk1"/>
              </a:buClr>
              <a:buSzPts val="3200"/>
              <a:buNone/>
            </a:pPr>
            <a:endParaRPr/>
          </a:p>
          <a:p>
            <a:pPr marL="457200" lvl="0" indent="0" algn="l" rtl="0">
              <a:lnSpc>
                <a:spcPct val="100000"/>
              </a:lnSpc>
              <a:spcBef>
                <a:spcPts val="0"/>
              </a:spcBef>
              <a:spcAft>
                <a:spcPts val="0"/>
              </a:spcAft>
              <a:buSzPts val="1800"/>
              <a:buNone/>
            </a:pPr>
            <a:endParaRPr/>
          </a:p>
        </p:txBody>
      </p:sp>
      <p:sp>
        <p:nvSpPr>
          <p:cNvPr id="265" name="Google Shape;265;p2"/>
          <p:cNvSpPr txBox="1">
            <a:spLocks noGrp="1"/>
          </p:cNvSpPr>
          <p:nvPr>
            <p:ph type="title"/>
          </p:nvPr>
        </p:nvSpPr>
        <p:spPr>
          <a:xfrm>
            <a:off x="228600" y="228600"/>
            <a:ext cx="8686799" cy="1143000"/>
          </a:xfrm>
          <a:prstGeom prst="rect">
            <a:avLst/>
          </a:prstGeom>
          <a:solidFill>
            <a:srgbClr val="A9DCF2">
              <a:alpha val="67058"/>
            </a:srgbClr>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105775"/>
              </a:buClr>
              <a:buSzPts val="4000"/>
              <a:buFont typeface="Verdana"/>
              <a:buNone/>
            </a:pPr>
            <a:r>
              <a:rPr lang="en-US">
                <a:solidFill>
                  <a:srgbClr val="000000"/>
                </a:solidFill>
              </a:rPr>
              <a:t>Self-Management</a:t>
            </a:r>
            <a:endParaRPr>
              <a:solidFill>
                <a:srgbClr val="000000"/>
              </a:solidFill>
            </a:endParaRPr>
          </a:p>
        </p:txBody>
      </p:sp>
    </p:spTree>
  </p:cSld>
  <p:clrMapOvr>
    <a:masterClrMapping/>
  </p:clrMapOvr>
</p:sld>
</file>

<file path=ppt/theme/theme1.xml><?xml version="1.0" encoding="utf-8"?>
<a:theme xmlns:a="http://schemas.openxmlformats.org/drawingml/2006/main" name="Office Theme">
  <a:themeElements>
    <a:clrScheme name="Custom 13">
      <a:dk1>
        <a:srgbClr val="000000"/>
      </a:dk1>
      <a:lt1>
        <a:srgbClr val="FFFFFF"/>
      </a:lt1>
      <a:dk2>
        <a:srgbClr val="000000"/>
      </a:dk2>
      <a:lt2>
        <a:srgbClr val="FFFFFF"/>
      </a:lt2>
      <a:accent1>
        <a:srgbClr val="95DA9F"/>
      </a:accent1>
      <a:accent2>
        <a:srgbClr val="3BB54C"/>
      </a:accent2>
      <a:accent3>
        <a:srgbClr val="109449"/>
      </a:accent3>
      <a:accent4>
        <a:srgbClr val="0F693A"/>
      </a:accent4>
      <a:accent5>
        <a:srgbClr val="2AABE1"/>
      </a:accent5>
      <a:accent6>
        <a:srgbClr val="2AABE1"/>
      </a:accent6>
      <a:hlink>
        <a:srgbClr val="074A24"/>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2422</Words>
  <Application>Microsoft Office PowerPoint</Application>
  <PresentationFormat>On-screen Show (4:3)</PresentationFormat>
  <Paragraphs>204</Paragraphs>
  <Slides>24</Slides>
  <Notes>24</Notes>
  <HiddenSlides>5</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vt:lpstr>
      <vt:lpstr>Verdana</vt:lpstr>
      <vt:lpstr>Office Theme</vt:lpstr>
      <vt:lpstr>Hidden Slide #1</vt:lpstr>
      <vt:lpstr>Hidden Slide #2</vt:lpstr>
      <vt:lpstr>Hidden Slide #3</vt:lpstr>
      <vt:lpstr>Hidden Slide #4</vt:lpstr>
      <vt:lpstr>Hidden Slide #5</vt:lpstr>
      <vt:lpstr>Self Management</vt:lpstr>
      <vt:lpstr>What We Will Know and Do</vt:lpstr>
      <vt:lpstr>Social Emotional Competencies</vt:lpstr>
      <vt:lpstr>Self-Management</vt:lpstr>
      <vt:lpstr>What Does this Look Like? </vt:lpstr>
      <vt:lpstr>Why This Matters</vt:lpstr>
      <vt:lpstr>Video Example</vt:lpstr>
      <vt:lpstr>Discussion</vt:lpstr>
      <vt:lpstr>Strategies to Promote Self-Management Skills</vt:lpstr>
      <vt:lpstr>Self-Management Strategies</vt:lpstr>
      <vt:lpstr>Create Self-Management Expectations</vt:lpstr>
      <vt:lpstr>Cognitive Strategies</vt:lpstr>
      <vt:lpstr>Discussion #2</vt:lpstr>
      <vt:lpstr>The WOOP Method</vt:lpstr>
      <vt:lpstr>Practice</vt:lpstr>
      <vt:lpstr>Team Talk: Review the “How”</vt:lpstr>
      <vt:lpstr>References/Resources</vt:lpstr>
      <vt:lpstr> References/Resources </vt:lpstr>
      <vt:lpstr> References/Resources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Hidden Slide #1</dc:title>
  <dc:creator>Jacklyn N Lewis</dc:creator>
  <cp:lastModifiedBy>Loaner</cp:lastModifiedBy>
  <cp:revision>1</cp:revision>
  <dcterms:created xsi:type="dcterms:W3CDTF">2017-04-18T16:38:12Z</dcterms:created>
  <dcterms:modified xsi:type="dcterms:W3CDTF">2021-09-09T15:42:16Z</dcterms:modified>
</cp:coreProperties>
</file>