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
      <p:font typeface="Verdana" panose="020B0604030504040204" pitchFamily="34" charset="0"/>
      <p:regular r:id="rId30"/>
      <p:bold r:id="rId31"/>
      <p:italic r:id="rId32"/>
      <p:boldItalic r:id="rId33"/>
    </p:embeddedFont>
    <p:embeddedFont>
      <p:font typeface="Roboto"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ivfpGWtMn4KR8TBvTVmJ6DkGxo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740" autoAdjust="0"/>
  </p:normalViewPr>
  <p:slideViewPr>
    <p:cSldViewPr snapToGrid="0">
      <p:cViewPr varScale="1">
        <p:scale>
          <a:sx n="59" d="100"/>
          <a:sy n="59" d="100"/>
        </p:scale>
        <p:origin x="2146" y="6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youtu.be/d75gxU6Nyq0"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transformingeducation.org/social-awareness-toolkit/"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interventioncentral.org/sites/default/files/pdfs/pdfs_blog/student_motivation_wise_feedback.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youtu.be/ClvpNWU0A8Q"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jigsaw.or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actforyouth.net/youth_development/professionals/sel/social_awareness.cf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asel.org/what-is-sel/approaches/"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casel.org/core-competencies/" TargetMode="External"/><Relationship Id="rId5" Type="http://schemas.openxmlformats.org/officeDocument/2006/relationships/hyperlink" Target="https://casel.org/assessment-work-group/" TargetMode="External"/><Relationship Id="rId4" Type="http://schemas.openxmlformats.org/officeDocument/2006/relationships/hyperlink" Target="https://casel.org/in-action/"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asel.org/core-competenci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89f8011ea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89f8011ea8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Verdana"/>
                <a:ea typeface="Verdana"/>
                <a:cs typeface="Verdana"/>
                <a:sym typeface="Verdana"/>
              </a:rPr>
              <a:t>Module 1 is divided into several sections. Each section can be completed in 30 minutes or less. </a:t>
            </a:r>
            <a:endParaRPr sz="1100">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
        <p:nvSpPr>
          <p:cNvPr id="198" name="Google Shape;198;g89f8011ea8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7fbc813be8_0_3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7fbc813be8_0_3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To Know: video is 2.25 minutes. </a:t>
            </a:r>
            <a:r>
              <a:rPr lang="en-US" sz="2800">
                <a:solidFill>
                  <a:srgbClr val="FFFFFF"/>
                </a:solidFill>
                <a:uFill>
                  <a:noFill/>
                </a:uFill>
                <a:latin typeface="Roboto"/>
                <a:ea typeface="Roboto"/>
                <a:cs typeface="Roboto"/>
                <a:sym typeface="Roboto"/>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https://youtu.be/d75gxU6Nyq0</a:t>
            </a:r>
            <a:endParaRPr sz="2800">
              <a:solidFill>
                <a:srgbClr val="FFFFFF"/>
              </a:solidFill>
              <a:uFill>
                <a:noFill/>
              </a:uFill>
              <a:latin typeface="Roboto"/>
              <a:ea typeface="Roboto"/>
              <a:cs typeface="Roboto"/>
              <a:sym typeface="Roboto"/>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endParaRPr>
          </a:p>
          <a:p>
            <a:pPr marL="0" lvl="0" indent="0" algn="l" rtl="0">
              <a:spcBef>
                <a:spcPts val="0"/>
              </a:spcBef>
              <a:spcAft>
                <a:spcPts val="0"/>
              </a:spcAft>
              <a:buClr>
                <a:schemeClr val="dk1"/>
              </a:buClr>
              <a:buSzPts val="1100"/>
              <a:buFont typeface="Arial"/>
              <a:buNone/>
            </a:pPr>
            <a:endParaRPr b="1">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rgbClr val="3A54A5"/>
              </a:buClr>
              <a:buSzPts val="350"/>
              <a:buFont typeface="Arial"/>
              <a:buNone/>
            </a:pPr>
            <a:r>
              <a:rPr lang="en-US" b="1">
                <a:latin typeface="Verdana"/>
                <a:ea typeface="Verdana"/>
                <a:cs typeface="Verdana"/>
                <a:sym typeface="Verdana"/>
              </a:rPr>
              <a:t>To Say:</a:t>
            </a:r>
            <a:r>
              <a:rPr lang="en-US">
                <a:latin typeface="Verdana"/>
                <a:ea typeface="Verdana"/>
                <a:cs typeface="Verdana"/>
                <a:sym typeface="Verdana"/>
              </a:rPr>
              <a:t> This is a great video from the lens of our students. </a:t>
            </a:r>
            <a:endParaRPr>
              <a:latin typeface="Verdana"/>
              <a:ea typeface="Verdana"/>
              <a:cs typeface="Verdana"/>
              <a:sym typeface="Verdana"/>
            </a:endParaRPr>
          </a:p>
          <a:p>
            <a:pPr marL="0" lvl="0" indent="0" algn="l" rtl="0">
              <a:lnSpc>
                <a:spcPct val="100000"/>
              </a:lnSpc>
              <a:spcBef>
                <a:spcPts val="0"/>
              </a:spcBef>
              <a:spcAft>
                <a:spcPts val="0"/>
              </a:spcAft>
              <a:buClr>
                <a:srgbClr val="3A54A5"/>
              </a:buClr>
              <a:buSzPts val="35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rgbClr val="3A54A5"/>
              </a:buClr>
              <a:buSzPts val="350"/>
              <a:buFont typeface="Arial"/>
              <a:buNone/>
            </a:pPr>
            <a:r>
              <a:rPr lang="en-US" b="1">
                <a:latin typeface="Verdana"/>
                <a:ea typeface="Verdana"/>
                <a:cs typeface="Verdana"/>
                <a:sym typeface="Verdana"/>
              </a:rPr>
              <a:t>Resources</a:t>
            </a:r>
            <a:r>
              <a:rPr lang="en-US">
                <a:latin typeface="Verdana"/>
                <a:ea typeface="Verdana"/>
                <a:cs typeface="Verdana"/>
                <a:sym typeface="Verdana"/>
              </a:rPr>
              <a:t>: https://youtu.be/d75gxU6Nyq0</a:t>
            </a:r>
            <a:r>
              <a:rPr lang="en-US" sz="2800">
                <a:solidFill>
                  <a:srgbClr val="FFFFFF"/>
                </a:solidFill>
                <a:uFill>
                  <a:noFill/>
                </a:uFill>
                <a:latin typeface="Roboto"/>
                <a:ea typeface="Roboto"/>
                <a:cs typeface="Roboto"/>
                <a:sym typeface="Roboto"/>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a:t>
            </a:r>
            <a:endParaRPr>
              <a:latin typeface="Verdana"/>
              <a:ea typeface="Verdana"/>
              <a:cs typeface="Verdana"/>
              <a:sym typeface="Verdana"/>
            </a:endParaRPr>
          </a:p>
          <a:p>
            <a:pPr marL="0" lvl="0" indent="0" algn="l" rtl="0">
              <a:lnSpc>
                <a:spcPct val="100000"/>
              </a:lnSpc>
              <a:spcBef>
                <a:spcPts val="0"/>
              </a:spcBef>
              <a:spcAft>
                <a:spcPts val="0"/>
              </a:spcAft>
              <a:buClr>
                <a:srgbClr val="3A54A5"/>
              </a:buClr>
              <a:buSzPts val="35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rgbClr val="3A54A5"/>
              </a:buClr>
              <a:buSzPts val="35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rgbClr val="3A54A5"/>
              </a:buClr>
              <a:buSzPts val="350"/>
              <a:buFont typeface="Arial"/>
              <a:buNone/>
            </a:pPr>
            <a:r>
              <a:rPr lang="en-US" sz="1100" u="sng">
                <a:solidFill>
                  <a:schemeClr val="hlink"/>
                </a:solidFill>
                <a:latin typeface="Arial"/>
                <a:ea typeface="Arial"/>
                <a:cs typeface="Arial"/>
                <a:sym typeface="Arial"/>
                <a:hlinkClick r:id="rId4"/>
              </a:rPr>
              <a:t>https://www.transformingeducation.org/social-awareness-toolkit/</a:t>
            </a:r>
            <a:endParaRPr>
              <a:highlight>
                <a:srgbClr val="FFF2CC"/>
              </a:highlight>
            </a:endParaRPr>
          </a:p>
        </p:txBody>
      </p:sp>
      <p:sp>
        <p:nvSpPr>
          <p:cNvPr id="257" name="Google Shape;257;g7fbc813be8_0_3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7fbc813be8_0_4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7fbc813be8_0_4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To Say/To Do:</a:t>
            </a:r>
            <a:r>
              <a:rPr lang="en-US">
                <a:latin typeface="Verdana"/>
                <a:ea typeface="Verdana"/>
                <a:cs typeface="Verdana"/>
                <a:sym typeface="Verdana"/>
              </a:rPr>
              <a:t> Group discussion or activity on their own. </a:t>
            </a:r>
            <a:endParaRPr/>
          </a:p>
        </p:txBody>
      </p:sp>
      <p:sp>
        <p:nvSpPr>
          <p:cNvPr id="264" name="Google Shape;264;g7fbc813be8_0_4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8be72905a0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8be72905a0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Verdana"/>
                <a:ea typeface="Verdana"/>
                <a:cs typeface="Verdana"/>
                <a:sym typeface="Verdana"/>
              </a:rPr>
              <a:t>To Know</a:t>
            </a:r>
            <a:r>
              <a:rPr lang="en-US">
                <a:latin typeface="Verdana"/>
                <a:ea typeface="Verdana"/>
                <a:cs typeface="Verdana"/>
                <a:sym typeface="Verdana"/>
              </a:rPr>
              <a:t>: Transition Slide</a:t>
            </a:r>
            <a:endParaRPr>
              <a:latin typeface="Verdana"/>
              <a:ea typeface="Verdana"/>
              <a:cs typeface="Verdana"/>
              <a:sym typeface="Verdana"/>
            </a:endParaRPr>
          </a:p>
        </p:txBody>
      </p:sp>
      <p:sp>
        <p:nvSpPr>
          <p:cNvPr id="272" name="Google Shape;272;g8be72905a0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To Know/To Say:</a:t>
            </a:r>
            <a:r>
              <a:rPr lang="en-US">
                <a:latin typeface="Verdana"/>
                <a:ea typeface="Verdana"/>
                <a:cs typeface="Verdana"/>
                <a:sym typeface="Verdana"/>
              </a:rPr>
              <a:t> There are a variety of practices for improving students social awareness at every level. We will share a few of these strategies but when working with students strategies should include elements of building positive relationships, emotional intelligence, cooperative learning, and social perspective taking. </a:t>
            </a:r>
            <a:endParaRPr/>
          </a:p>
        </p:txBody>
      </p:sp>
      <p:sp>
        <p:nvSpPr>
          <p:cNvPr id="277" name="Google Shape;27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803d36c358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803d36c358_0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To Know/To Say:</a:t>
            </a:r>
            <a:r>
              <a:rPr lang="en-US">
                <a:latin typeface="Verdana"/>
                <a:ea typeface="Verdana"/>
                <a:cs typeface="Verdana"/>
                <a:sym typeface="Verdana"/>
              </a:rPr>
              <a:t> “Wise critical feedback” has been shown to improve students academic outcomes. Research finds this strategy especially effective in grades 7-12, particularly with students of color and students from low income communities. It is also important for students to be able to recognize their strengths and opportunities for growth. </a:t>
            </a: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Reference</a:t>
            </a:r>
            <a:r>
              <a:rPr lang="en-US">
                <a:latin typeface="Verdana"/>
                <a:ea typeface="Verdana"/>
                <a:cs typeface="Verdana"/>
                <a:sym typeface="Verdana"/>
              </a:rPr>
              <a:t>: Yeager, D., Garcia, J., Brzustoski, P., Hessert, W., Purdie-Vaughns, V., Apfel, N., Master, A., Williams, M. (2014). Breaking the cycle of mistrust: Wise interventions to provide critical feedback across the racial divide. Journal of Experimental Psychology (143). </a:t>
            </a:r>
            <a:endParaRPr>
              <a:latin typeface="Verdana"/>
              <a:ea typeface="Verdana"/>
              <a:cs typeface="Verdana"/>
              <a:sym typeface="Verdana"/>
            </a:endParaRPr>
          </a:p>
        </p:txBody>
      </p:sp>
      <p:sp>
        <p:nvSpPr>
          <p:cNvPr id="284" name="Google Shape;284;g803d36c358_0_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e8e3b3ee5b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e8e3b3ee5b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Verdana"/>
                <a:ea typeface="Verdana"/>
                <a:cs typeface="Verdana"/>
                <a:sym typeface="Verdana"/>
              </a:rPr>
              <a:t>To Know/To Say:</a:t>
            </a:r>
            <a:r>
              <a:rPr lang="en-US">
                <a:latin typeface="Verdana"/>
                <a:ea typeface="Verdana"/>
                <a:cs typeface="Verdana"/>
                <a:sym typeface="Verdana"/>
              </a:rPr>
              <a:t> This is an example of Wise Feedback. Where else can you provide this in your classroom? </a:t>
            </a: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spcBef>
                <a:spcPts val="0"/>
              </a:spcBef>
              <a:spcAft>
                <a:spcPts val="0"/>
              </a:spcAft>
              <a:buNone/>
            </a:pPr>
            <a:r>
              <a:rPr lang="en-US" b="1">
                <a:latin typeface="Verdana"/>
                <a:ea typeface="Verdana"/>
                <a:cs typeface="Verdana"/>
                <a:sym typeface="Verdana"/>
              </a:rPr>
              <a:t>Reference</a:t>
            </a:r>
            <a:r>
              <a:rPr lang="en-US">
                <a:latin typeface="Verdana"/>
                <a:ea typeface="Verdana"/>
                <a:cs typeface="Verdana"/>
                <a:sym typeface="Verdana"/>
              </a:rPr>
              <a:t>: Wright, J. (2016). How to help students accept constructive criticism: ‘Wise’ feedback. </a:t>
            </a:r>
            <a:r>
              <a:rPr lang="en-US" u="sng">
                <a:solidFill>
                  <a:schemeClr val="hlink"/>
                </a:solidFill>
                <a:latin typeface="Verdana"/>
                <a:ea typeface="Verdana"/>
                <a:cs typeface="Verdana"/>
                <a:sym typeface="Verdana"/>
                <a:hlinkClick r:id="rId3"/>
              </a:rPr>
              <a:t>https://www.interventioncentral.org/sites/default/files/pdfs/pdfs_blog/student_motivation_wise_feedback.pdf</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a:latin typeface="Verdana"/>
                <a:ea typeface="Verdana"/>
                <a:cs typeface="Verdana"/>
                <a:sym typeface="Verdana"/>
              </a:rPr>
              <a:t>https://ggie.berkeley.edu/wp-content/uploads/2020/06/GGIE_Giving_Wise_Feedback.pdf</a:t>
            </a:r>
            <a:endParaRPr>
              <a:latin typeface="Verdana"/>
              <a:ea typeface="Verdana"/>
              <a:cs typeface="Verdana"/>
              <a:sym typeface="Verdana"/>
            </a:endParaRPr>
          </a:p>
          <a:p>
            <a:pPr marL="0" lvl="0" indent="0" algn="l" rtl="0">
              <a:spcBef>
                <a:spcPts val="0"/>
              </a:spcBef>
              <a:spcAft>
                <a:spcPts val="0"/>
              </a:spcAft>
              <a:buNone/>
            </a:pPr>
            <a:endParaRPr/>
          </a:p>
        </p:txBody>
      </p:sp>
      <p:sp>
        <p:nvSpPr>
          <p:cNvPr id="291" name="Google Shape;291;ge8e3b3ee5b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803d36c358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803d36c358_0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To Know/To Say:</a:t>
            </a:r>
            <a:r>
              <a:rPr lang="en-US">
                <a:latin typeface="Verdana"/>
                <a:ea typeface="Verdana"/>
                <a:cs typeface="Verdana"/>
                <a:sym typeface="Verdana"/>
              </a:rPr>
              <a:t> Talking about emotions is important and it is how we build empathy. The more we do this at school and at home the more our students will build empathy for how others may be feeling. It is important that we discuss emotions in the classroom and at home that are free from judgement. Stay away from labeling emotions as “good” or “bad”. There is no right and wrong when it comes to how someone is feeling. There are appropriate ways to express emotions depending on the setting or circumstances. </a:t>
            </a:r>
            <a:endParaRPr b="1">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a:p>
        </p:txBody>
      </p:sp>
      <p:sp>
        <p:nvSpPr>
          <p:cNvPr id="298" name="Google Shape;298;g803d36c358_0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e8e3b3ee5b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e8e3b3ee5b_0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Verdana"/>
                <a:ea typeface="Verdana"/>
                <a:cs typeface="Verdana"/>
                <a:sym typeface="Verdana"/>
              </a:rPr>
              <a:t>To Know: </a:t>
            </a:r>
            <a:r>
              <a:rPr lang="en-US">
                <a:latin typeface="Verdana"/>
                <a:ea typeface="Verdana"/>
                <a:cs typeface="Verdana"/>
                <a:sym typeface="Verdana"/>
              </a:rPr>
              <a:t>Video is just over 2 minutes</a:t>
            </a:r>
            <a:r>
              <a:rPr lang="en-US" b="1">
                <a:latin typeface="Verdana"/>
                <a:ea typeface="Verdana"/>
                <a:cs typeface="Verdana"/>
                <a:sym typeface="Verdana"/>
              </a:rPr>
              <a:t> </a:t>
            </a:r>
            <a:r>
              <a:rPr lang="en-US" b="1" u="sng">
                <a:solidFill>
                  <a:schemeClr val="hlink"/>
                </a:solidFill>
                <a:latin typeface="Verdana"/>
                <a:ea typeface="Verdana"/>
                <a:cs typeface="Verdana"/>
                <a:sym typeface="Verdana"/>
                <a:hlinkClick r:id="rId3"/>
              </a:rPr>
              <a:t>https://youtu.be/ClvpNWU0A8Q</a:t>
            </a:r>
            <a:endParaRPr b="1">
              <a:latin typeface="Verdana"/>
              <a:ea typeface="Verdana"/>
              <a:cs typeface="Verdana"/>
              <a:sym typeface="Verdana"/>
            </a:endParaRPr>
          </a:p>
          <a:p>
            <a:pPr marL="0" lvl="0" indent="0" algn="l" rtl="0">
              <a:spcBef>
                <a:spcPts val="0"/>
              </a:spcBef>
              <a:spcAft>
                <a:spcPts val="0"/>
              </a:spcAft>
              <a:buNone/>
            </a:pPr>
            <a:endParaRPr b="1">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To Say: </a:t>
            </a:r>
            <a:r>
              <a:rPr lang="en-US">
                <a:latin typeface="Verdana"/>
                <a:ea typeface="Verdana"/>
                <a:cs typeface="Verdana"/>
                <a:sym typeface="Verdana"/>
              </a:rPr>
              <a:t>It is important to note that empathy is a skill that can be learned and developed. When we can understand another person’s emotions then we are better prepared to listen for their needs and concerns. The simple act of teaching our students to listen to what other people have to say and appreciating their differences can demonstrate you respect them for their ideas. Teach students to be ready and listen. This is a non-example of how not to listen to another person. When a person tells you something, listen carefully. Do not interrupt or share your personal experience. Focus on them. This is a critical skill for not just students but for adults as well. </a:t>
            </a:r>
            <a:endParaRPr>
              <a:latin typeface="Verdana"/>
              <a:ea typeface="Verdana"/>
              <a:cs typeface="Verdana"/>
              <a:sym typeface="Verdana"/>
            </a:endParaRPr>
          </a:p>
        </p:txBody>
      </p:sp>
      <p:sp>
        <p:nvSpPr>
          <p:cNvPr id="305" name="Google Shape;305;ge8e3b3ee5b_0_2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803d36c358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803d36c358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To Know/To Say:</a:t>
            </a:r>
            <a:r>
              <a:rPr lang="en-US">
                <a:latin typeface="Verdana"/>
                <a:ea typeface="Verdana"/>
                <a:cs typeface="Verdana"/>
                <a:sym typeface="Verdana"/>
              </a:rPr>
              <a:t> The Jigsaw classroom is a research based cooperative learning technique for group work. While this strategy applies to all grades, research has shown it has the strongest effect in elementary grades. This strategy has been shown to reduce racial conflict and improve educational outcomes including test scores, reduced absenteeism, and greater interest in school. </a:t>
            </a: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Reference</a:t>
            </a:r>
            <a:r>
              <a:rPr lang="en-US">
                <a:latin typeface="Verdana"/>
                <a:ea typeface="Verdana"/>
                <a:cs typeface="Verdana"/>
                <a:sym typeface="Verdana"/>
              </a:rPr>
              <a:t>: </a:t>
            </a:r>
            <a:r>
              <a:rPr lang="en-US" u="sng">
                <a:solidFill>
                  <a:schemeClr val="hlink"/>
                </a:solidFill>
                <a:latin typeface="Verdana"/>
                <a:ea typeface="Verdana"/>
                <a:cs typeface="Verdana"/>
                <a:sym typeface="Verdana"/>
                <a:hlinkClick r:id="rId3"/>
              </a:rPr>
              <a:t>https://www.jigsaw.org/</a:t>
            </a: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a:latin typeface="Verdana"/>
                <a:ea typeface="Verdana"/>
                <a:cs typeface="Verdana"/>
                <a:sym typeface="Verdana"/>
              </a:rPr>
              <a:t>Walker, I. (1998). Academic performance, prejudice, and the jigsaw classroom: new pieces to the puzzle. Journal of Community &amp; Applied Social Psychology.</a:t>
            </a:r>
            <a:endParaRPr>
              <a:latin typeface="Verdana"/>
              <a:ea typeface="Verdana"/>
              <a:cs typeface="Verdana"/>
              <a:sym typeface="Verdana"/>
            </a:endParaRPr>
          </a:p>
        </p:txBody>
      </p:sp>
      <p:sp>
        <p:nvSpPr>
          <p:cNvPr id="312" name="Google Shape;312;g803d36c358_0_1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803d36c358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803d36c358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To Know/To Say:</a:t>
            </a:r>
            <a:r>
              <a:rPr lang="en-US">
                <a:latin typeface="Verdana"/>
                <a:ea typeface="Verdana"/>
                <a:cs typeface="Verdana"/>
                <a:sym typeface="Verdana"/>
              </a:rPr>
              <a:t> Helping students become immersed in another person’s perspective and experience can build empathy, strengthen peer relationships and enhance prosocial behaviors. </a:t>
            </a:r>
            <a:endParaRPr>
              <a:latin typeface="Verdana"/>
              <a:ea typeface="Verdana"/>
              <a:cs typeface="Verdana"/>
              <a:sym typeface="Verdana"/>
            </a:endParaRPr>
          </a:p>
        </p:txBody>
      </p:sp>
      <p:sp>
        <p:nvSpPr>
          <p:cNvPr id="319" name="Google Shape;319;g803d36c358_0_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9f8011ea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89f8011ea8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In-person training suggestions</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This module can be broken down into sections. Each section of Module 4 should be about 30 minutes to complete. </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This modules provides strategies that can be used for staff and students in trauma sensitive schools. You may want to add or enhance portions with visuals and examples that will resonate with your audience. As a reminder, always be sure to include appropriate citations when adding resources. Also, you might look to the resources and activities sections for additions that may be helpful.</a:t>
            </a:r>
            <a:endParaRPr>
              <a:latin typeface="Verdana"/>
              <a:ea typeface="Verdana"/>
              <a:cs typeface="Verdana"/>
              <a:sym typeface="Verdana"/>
            </a:endParaRPr>
          </a:p>
          <a:p>
            <a:pPr marL="0" lvl="0" indent="0" algn="l" rtl="0">
              <a:lnSpc>
                <a:spcPct val="115000"/>
              </a:lnSpc>
              <a:spcBef>
                <a:spcPts val="400"/>
              </a:spcBef>
              <a:spcAft>
                <a:spcPts val="0"/>
              </a:spcAft>
              <a:buClr>
                <a:schemeClr val="dk1"/>
              </a:buClr>
              <a:buSzPts val="1100"/>
              <a:buFont typeface="Arial"/>
              <a:buNone/>
            </a:pPr>
            <a:r>
              <a:rPr lang="en-US">
                <a:latin typeface="Verdana"/>
                <a:ea typeface="Verdana"/>
                <a:cs typeface="Verdana"/>
                <a:sym typeface="Verdana"/>
              </a:rPr>
              <a:t>In summary</a:t>
            </a:r>
            <a:endParaRPr>
              <a:latin typeface="Verdana"/>
              <a:ea typeface="Verdana"/>
              <a:cs typeface="Verdana"/>
              <a:sym typeface="Verdana"/>
            </a:endParaRPr>
          </a:p>
          <a:p>
            <a:pPr marL="457200" lvl="0" indent="-317500" algn="l" rtl="0">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This module outlines strategies that can be used in trauma sensitive schools</a:t>
            </a:r>
            <a:endParaRPr>
              <a:latin typeface="Verdana"/>
              <a:ea typeface="Verdana"/>
              <a:cs typeface="Verdana"/>
              <a:sym typeface="Verdana"/>
            </a:endParaRPr>
          </a:p>
          <a:p>
            <a:pPr marL="457200" lvl="0" indent="-317500" algn="l" rtl="0">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It can be adapted to individual contexts</a:t>
            </a:r>
            <a:endParaRPr>
              <a:latin typeface="Verdana"/>
              <a:ea typeface="Verdana"/>
              <a:cs typeface="Verdana"/>
              <a:sym typeface="Verdana"/>
            </a:endParaRPr>
          </a:p>
          <a:p>
            <a:pPr marL="457200" lvl="0" indent="-317500" algn="l" rtl="0">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The training should last about 4 hours for the entire module or 30 minutes for each section.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400"/>
              <a:buFont typeface="Arial"/>
              <a:buNone/>
            </a:pPr>
            <a:endParaRPr b="1">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b="1">
                <a:latin typeface="Verdana"/>
                <a:ea typeface="Verdana"/>
                <a:cs typeface="Verdana"/>
                <a:sym typeface="Verdana"/>
              </a:rPr>
              <a:t>Presenter notes information</a:t>
            </a:r>
            <a:endParaRPr b="1">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Presenter notes are included in the PowerPoint. Background information for the presenter is shown as “</a:t>
            </a:r>
            <a:r>
              <a:rPr lang="en-US" b="1">
                <a:latin typeface="Verdana"/>
                <a:ea typeface="Verdana"/>
                <a:cs typeface="Verdana"/>
                <a:sym typeface="Verdana"/>
              </a:rPr>
              <a:t>To Know</a:t>
            </a:r>
            <a:r>
              <a:rPr lang="en-US">
                <a:latin typeface="Verdana"/>
                <a:ea typeface="Verdana"/>
                <a:cs typeface="Verdana"/>
                <a:sym typeface="Verdana"/>
              </a:rPr>
              <a:t>.” Statements to be shared with participants are shown as “</a:t>
            </a:r>
            <a:r>
              <a:rPr lang="en-US" b="1">
                <a:latin typeface="Verdana"/>
                <a:ea typeface="Verdana"/>
                <a:cs typeface="Verdana"/>
                <a:sym typeface="Verdana"/>
              </a:rPr>
              <a:t>To Say</a:t>
            </a:r>
            <a:r>
              <a:rPr lang="en-US">
                <a:latin typeface="Verdana"/>
                <a:ea typeface="Verdana"/>
                <a:cs typeface="Verdana"/>
                <a:sym typeface="Verdana"/>
              </a:rPr>
              <a:t>.” In some instances, the “</a:t>
            </a:r>
            <a:r>
              <a:rPr lang="en-US" b="1">
                <a:latin typeface="Verdana"/>
                <a:ea typeface="Verdana"/>
                <a:cs typeface="Verdana"/>
                <a:sym typeface="Verdana"/>
              </a:rPr>
              <a:t>To Know/To Say</a:t>
            </a:r>
            <a:r>
              <a:rPr lang="en-US">
                <a:latin typeface="Verdana"/>
                <a:ea typeface="Verdana"/>
                <a:cs typeface="Verdana"/>
                <a:sym typeface="Verdana"/>
              </a:rPr>
              <a:t>” are combined.The presenter notes also include “</a:t>
            </a:r>
            <a:r>
              <a:rPr lang="en-US" b="1">
                <a:latin typeface="Verdana"/>
                <a:ea typeface="Verdana"/>
                <a:cs typeface="Verdana"/>
                <a:sym typeface="Verdana"/>
              </a:rPr>
              <a:t>To Do</a:t>
            </a:r>
            <a:r>
              <a:rPr lang="en-US">
                <a:latin typeface="Verdana"/>
                <a:ea typeface="Verdana"/>
                <a:cs typeface="Verdana"/>
                <a:sym typeface="Verdana"/>
              </a:rPr>
              <a:t>” prompts and cues for “</a:t>
            </a:r>
            <a:r>
              <a:rPr lang="en-US" b="1">
                <a:latin typeface="Verdana"/>
                <a:ea typeface="Verdana"/>
                <a:cs typeface="Verdana"/>
                <a:sym typeface="Verdana"/>
              </a:rPr>
              <a:t>Handouts</a:t>
            </a:r>
            <a:r>
              <a:rPr lang="en-US">
                <a:latin typeface="Verdana"/>
                <a:ea typeface="Verdana"/>
                <a:cs typeface="Verdana"/>
                <a:sym typeface="Verdana"/>
              </a:rPr>
              <a:t>”.</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Additional activities, examples, videos, etc. are being developed. A presenter may add material from the resources and activities section on the website.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Breaks should be inserted at the discretion of the presenter based on the needs of participants.</a:t>
            </a:r>
            <a:endParaRPr>
              <a:latin typeface="Verdana"/>
              <a:ea typeface="Verdana"/>
              <a:cs typeface="Verdana"/>
              <a:sym typeface="Verdana"/>
            </a:endParaRPr>
          </a:p>
          <a:p>
            <a:pPr marL="0" lvl="0" indent="0" algn="l" rtl="0">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spcBef>
                <a:spcPts val="0"/>
              </a:spcBef>
              <a:spcAft>
                <a:spcPts val="0"/>
              </a:spcAft>
              <a:buNone/>
            </a:pPr>
            <a:endParaRPr b="1">
              <a:latin typeface="Verdana"/>
              <a:ea typeface="Verdana"/>
              <a:cs typeface="Verdana"/>
              <a:sym typeface="Verdana"/>
            </a:endParaRPr>
          </a:p>
        </p:txBody>
      </p:sp>
      <p:sp>
        <p:nvSpPr>
          <p:cNvPr id="205" name="Google Shape;205;g89f8011ea8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803d36c358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803d36c358_0_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326" name="Google Shape;326;g803d36c358_0_2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327266c8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e327266c89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Verdana"/>
                <a:ea typeface="Verdana"/>
                <a:cs typeface="Verdana"/>
                <a:sym typeface="Verdana"/>
              </a:rPr>
              <a:t>To Know: </a:t>
            </a:r>
            <a:r>
              <a:rPr lang="en-US">
                <a:latin typeface="Verdana"/>
                <a:ea typeface="Verdana"/>
                <a:cs typeface="Verdana"/>
                <a:sym typeface="Verdana"/>
              </a:rPr>
              <a:t>Action planning supports engagement in the work and next steps</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r>
              <a:rPr lang="en-US" b="1">
                <a:latin typeface="Verdana"/>
                <a:ea typeface="Verdana"/>
                <a:cs typeface="Verdana"/>
                <a:sym typeface="Verdana"/>
              </a:rPr>
              <a:t>To Say: </a:t>
            </a:r>
            <a:endParaRPr b="1">
              <a:latin typeface="Verdana"/>
              <a:ea typeface="Verdana"/>
              <a:cs typeface="Verdana"/>
              <a:sym typeface="Verdana"/>
            </a:endParaRPr>
          </a:p>
          <a:p>
            <a:pPr marL="0" lvl="0" indent="0" algn="l" rtl="0">
              <a:spcBef>
                <a:spcPts val="0"/>
              </a:spcBef>
              <a:spcAft>
                <a:spcPts val="0"/>
              </a:spcAft>
              <a:buNone/>
            </a:pPr>
            <a:r>
              <a:rPr lang="en-US">
                <a:latin typeface="Verdana"/>
                <a:ea typeface="Verdana"/>
                <a:cs typeface="Verdana"/>
                <a:sym typeface="Verdana"/>
              </a:rPr>
              <a:t>We’ve now completed the module “Social Awareness”. This your time to pause and reflect on the “how”. How will you adjust your practices to support learning for students who have experienced trauma?Please fill this in on your action plan under objectives and action planning.</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r>
              <a:rPr lang="en-US" b="1">
                <a:latin typeface="Verdana"/>
                <a:ea typeface="Verdana"/>
                <a:cs typeface="Verdana"/>
                <a:sym typeface="Verdana"/>
              </a:rPr>
              <a:t>Handout:</a:t>
            </a:r>
            <a:r>
              <a:rPr lang="en-US">
                <a:latin typeface="Verdana"/>
                <a:ea typeface="Verdana"/>
                <a:cs typeface="Verdana"/>
                <a:sym typeface="Verdana"/>
              </a:rPr>
              <a:t> Action Planner </a:t>
            </a:r>
            <a:endParaRPr>
              <a:latin typeface="Verdana"/>
              <a:ea typeface="Verdana"/>
              <a:cs typeface="Verdana"/>
              <a:sym typeface="Verdana"/>
            </a:endParaRPr>
          </a:p>
        </p:txBody>
      </p:sp>
      <p:sp>
        <p:nvSpPr>
          <p:cNvPr id="333" name="Google Shape;333;ge327266c89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803d36c358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803d36c358_0_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u="sng">
                <a:solidFill>
                  <a:schemeClr val="hlink"/>
                </a:solidFill>
                <a:latin typeface="Arial"/>
                <a:ea typeface="Arial"/>
                <a:cs typeface="Arial"/>
                <a:sym typeface="Arial"/>
                <a:hlinkClick r:id="rId3"/>
              </a:rPr>
              <a:t>http://www.actforyouth.net/youth_development/professionals/sel/social_awareness.cfm</a:t>
            </a:r>
            <a:endParaRPr/>
          </a:p>
        </p:txBody>
      </p:sp>
      <p:sp>
        <p:nvSpPr>
          <p:cNvPr id="340" name="Google Shape;340;g803d36c358_0_3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e8e3b3ee5b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e8e3b3ee5b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ge8e3b3ee5b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9f8011ea8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89f8011ea8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These supplies are needed for the Trauma Professional Learning Modules.</a:t>
            </a:r>
            <a:endParaRPr>
              <a:latin typeface="Verdana"/>
              <a:ea typeface="Verdana"/>
              <a:cs typeface="Verdana"/>
              <a:sym typeface="Verdana"/>
            </a:endParaRPr>
          </a:p>
          <a:p>
            <a:pPr marL="0" lvl="0" indent="0" algn="l" rtl="0">
              <a:spcBef>
                <a:spcPts val="0"/>
              </a:spcBef>
              <a:spcAft>
                <a:spcPts val="0"/>
              </a:spcAft>
              <a:buNone/>
            </a:pPr>
            <a:endParaRPr/>
          </a:p>
        </p:txBody>
      </p:sp>
      <p:sp>
        <p:nvSpPr>
          <p:cNvPr id="212" name="Google Shape;212;g89f8011ea8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89f8011ea8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89f8011ea8_0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None/>
            </a:pPr>
            <a:r>
              <a:rPr lang="en-US">
                <a:latin typeface="Verdana"/>
                <a:ea typeface="Verdana"/>
                <a:cs typeface="Verdana"/>
                <a:sym typeface="Verdana"/>
              </a:rPr>
              <a:t>The Participant and Presenter Materials are located on the vtss-ric website. </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References</a:t>
            </a:r>
            <a:endParaRPr b="1">
              <a:latin typeface="Verdana"/>
              <a:ea typeface="Verdana"/>
              <a:cs typeface="Verdana"/>
              <a:sym typeface="Verdana"/>
            </a:endParaRPr>
          </a:p>
          <a:p>
            <a:pPr marL="0" lvl="0" indent="0" algn="l" rtl="0">
              <a:spcBef>
                <a:spcPts val="0"/>
              </a:spcBef>
              <a:spcAft>
                <a:spcPts val="0"/>
              </a:spcAft>
              <a:buNone/>
            </a:pPr>
            <a:endParaRPr/>
          </a:p>
        </p:txBody>
      </p:sp>
      <p:sp>
        <p:nvSpPr>
          <p:cNvPr id="219" name="Google Shape;219;g89f8011ea8_0_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a:latin typeface="Verdana"/>
                <a:ea typeface="Verdana"/>
                <a:cs typeface="Verdana"/>
                <a:sym typeface="Verdana"/>
              </a:rPr>
              <a:t>VTSS Professional Learning Modules are organized in the same manner. All schools can begin their journey with Module 1 which introduces the foundational knowledge around trauma and trauma sensitive schools. This powerpoint is part of Module 4 that shares strategies on how we create trauma-sensitive, safe and supportive schools.</a:t>
            </a: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a:t>
            </a: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a:latin typeface="Verdana"/>
                <a:ea typeface="Verdana"/>
                <a:cs typeface="Verdana"/>
                <a:sym typeface="Verdana"/>
              </a:rPr>
              <a:t>Welcome to the learning module, “Social Awareness”. Let’s get started!</a:t>
            </a:r>
            <a:endParaRPr/>
          </a:p>
          <a:p>
            <a:pPr marL="0" lvl="0" indent="0" algn="l" rtl="0">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225" name="Google Shape;22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7fbc813be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7fbc813be8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To Know: </a:t>
            </a:r>
            <a:endParaRPr b="1">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a:latin typeface="Verdana"/>
                <a:ea typeface="Verdana"/>
                <a:cs typeface="Verdana"/>
                <a:sym typeface="Verdana"/>
              </a:rPr>
              <a:t>Go over the learning intentions targeted for this session</a:t>
            </a: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a:t>
            </a: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a:latin typeface="Verdana"/>
                <a:ea typeface="Verdana"/>
                <a:cs typeface="Verdana"/>
                <a:sym typeface="Verdana"/>
              </a:rPr>
              <a:t>During this module we hope you will gain an understanding of the importance of social-awareness, as well as provide strategies develop social-awareness skills.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31" name="Google Shape;231;g7fbc813be8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73c16d18bd_1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indent="0"/>
            <a:r>
              <a:rPr lang="en-US" b="1" dirty="0">
                <a:latin typeface="Verdana"/>
                <a:ea typeface="Verdana"/>
                <a:cs typeface="Verdana"/>
                <a:sym typeface="Verdana"/>
              </a:rPr>
              <a:t>To Know: </a:t>
            </a:r>
            <a:r>
              <a:rPr lang="en-US" dirty="0" smtClean="0">
                <a:sym typeface="Calibri"/>
              </a:rPr>
              <a:t>Social and emotional learning (SEL) enhances students’ capacity to integrate skills, attitudes, and behaviors to deal effectively and ethically with daily tasks and challenges. Like many similar frameworks, CASEL’s integrated framework promotes intrapersonal, interpersonal, and cognitive competence. There are five core competencies that can be taught in many </a:t>
            </a:r>
            <a:r>
              <a:rPr lang="en-US" dirty="0" smtClean="0">
                <a:sym typeface="Calibri"/>
                <a:hlinkClick r:id="rId3"/>
              </a:rPr>
              <a:t>ways</a:t>
            </a:r>
            <a:r>
              <a:rPr lang="en-US" dirty="0" smtClean="0">
                <a:sym typeface="Calibri"/>
              </a:rPr>
              <a:t> across many </a:t>
            </a:r>
            <a:r>
              <a:rPr lang="en-US" dirty="0" smtClean="0">
                <a:sym typeface="Calibri"/>
                <a:hlinkClick r:id="rId4"/>
              </a:rPr>
              <a:t>settings.</a:t>
            </a:r>
            <a:r>
              <a:rPr lang="en-US" dirty="0" smtClean="0">
                <a:sym typeface="Calibri"/>
              </a:rPr>
              <a:t> Many educators and researchers are also exploring how best to </a:t>
            </a:r>
            <a:r>
              <a:rPr lang="en-US" dirty="0" smtClean="0">
                <a:sym typeface="Calibri"/>
                <a:hlinkClick r:id="rId5"/>
              </a:rPr>
              <a:t>assess</a:t>
            </a:r>
            <a:r>
              <a:rPr lang="en-US" dirty="0" smtClean="0">
                <a:sym typeface="Calibri"/>
              </a:rPr>
              <a:t> these competencies.</a:t>
            </a:r>
          </a:p>
          <a:p>
            <a:pPr marL="457200" lvl="0" indent="0" algn="l" rtl="0">
              <a:lnSpc>
                <a:spcPct val="115000"/>
              </a:lnSpc>
              <a:spcBef>
                <a:spcPts val="0"/>
              </a:spcBef>
              <a:spcAft>
                <a:spcPts val="0"/>
              </a:spcAft>
              <a:buClr>
                <a:schemeClr val="dk1"/>
              </a:buClr>
              <a:buSzPts val="1100"/>
              <a:buFont typeface="Arial"/>
              <a:buNone/>
            </a:pPr>
            <a:endParaRPr b="1" dirty="0">
              <a:highlight>
                <a:srgbClr val="F07E31"/>
              </a:highlight>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dirty="0">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b="1" dirty="0">
                <a:latin typeface="Verdana"/>
                <a:ea typeface="Verdana"/>
                <a:cs typeface="Verdana"/>
                <a:sym typeface="Verdana"/>
              </a:rPr>
              <a:t>To Say:</a:t>
            </a:r>
            <a:r>
              <a:rPr lang="en-US" dirty="0">
                <a:latin typeface="Verdana"/>
                <a:ea typeface="Verdana"/>
                <a:cs typeface="Verdana"/>
                <a:sym typeface="Verdana"/>
              </a:rPr>
              <a:t> In VTSS, we use CASEL’s five core competencies: Self-Awareness, Self-Management, Social-Awareness, Relationship Skills, and Responsible Decision Making. These five competencies can be taught in many ways across many </a:t>
            </a:r>
            <a:r>
              <a:rPr lang="en-US" dirty="0" err="1">
                <a:latin typeface="Verdana"/>
                <a:ea typeface="Verdana"/>
                <a:cs typeface="Verdana"/>
                <a:sym typeface="Verdana"/>
              </a:rPr>
              <a:t>settings.They</a:t>
            </a:r>
            <a:r>
              <a:rPr lang="en-US" dirty="0">
                <a:latin typeface="Verdana"/>
                <a:ea typeface="Verdana"/>
                <a:cs typeface="Verdana"/>
                <a:sym typeface="Verdana"/>
              </a:rPr>
              <a:t> provide a solid foundation for social relationships and achievement.  Today we will focus on Social-Awareness. </a:t>
            </a:r>
            <a:endParaRPr dirty="0">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dirty="0">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dirty="0">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b="1" dirty="0">
                <a:latin typeface="Verdana"/>
                <a:ea typeface="Verdana"/>
                <a:cs typeface="Verdana"/>
                <a:sym typeface="Verdana"/>
              </a:rPr>
              <a:t>References</a:t>
            </a:r>
            <a:r>
              <a:rPr lang="en-US" dirty="0">
                <a:latin typeface="Verdana"/>
                <a:ea typeface="Verdana"/>
                <a:cs typeface="Verdana"/>
                <a:sym typeface="Verdana"/>
              </a:rPr>
              <a:t>: </a:t>
            </a:r>
            <a:r>
              <a:rPr lang="en-US" sz="1100" u="sng" dirty="0">
                <a:solidFill>
                  <a:schemeClr val="hlink"/>
                </a:solidFill>
                <a:latin typeface="Arial"/>
                <a:ea typeface="Arial"/>
                <a:cs typeface="Arial"/>
                <a:sym typeface="Arial"/>
                <a:hlinkClick r:id="rId6"/>
              </a:rPr>
              <a:t>https://casel.org/core-competencies/</a:t>
            </a:r>
            <a:endParaRPr dirty="0"/>
          </a:p>
          <a:p>
            <a:pPr marL="0" marR="0" lvl="0" indent="0" algn="l" rtl="0">
              <a:lnSpc>
                <a:spcPct val="100000"/>
              </a:lnSpc>
              <a:spcBef>
                <a:spcPts val="0"/>
              </a:spcBef>
              <a:spcAft>
                <a:spcPts val="0"/>
              </a:spcAft>
              <a:buClr>
                <a:srgbClr val="000000"/>
              </a:buClr>
              <a:buSzPts val="1100"/>
              <a:buFont typeface="Arial"/>
              <a:buNone/>
            </a:pPr>
            <a:endParaRPr b="1" dirty="0">
              <a:solidFill>
                <a:srgbClr val="000000"/>
              </a:solidFill>
              <a:highlight>
                <a:srgbClr val="FF0000"/>
              </a:highlight>
              <a:latin typeface="Verdana"/>
              <a:ea typeface="Verdana"/>
              <a:cs typeface="Verdana"/>
              <a:sym typeface="Verdana"/>
            </a:endParaRPr>
          </a:p>
        </p:txBody>
      </p:sp>
      <p:sp>
        <p:nvSpPr>
          <p:cNvPr id="237" name="Google Shape;237;g73c16d18bd_1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7fbc813be8_0_1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b="1">
                <a:latin typeface="Verdana"/>
                <a:ea typeface="Verdana"/>
                <a:cs typeface="Verdana"/>
                <a:sym typeface="Verdana"/>
              </a:rPr>
              <a:t>To Know/To Say:</a:t>
            </a:r>
            <a:r>
              <a:rPr lang="en-US">
                <a:latin typeface="Verdana"/>
                <a:ea typeface="Verdana"/>
                <a:cs typeface="Verdana"/>
                <a:sym typeface="Verdana"/>
              </a:rPr>
              <a:t> Social awareness is the ability to take the perspective of and empathize with others, as well as learning social and ethical behavior. </a:t>
            </a:r>
            <a:endParaRPr>
              <a:latin typeface="Verdana"/>
              <a:ea typeface="Verdana"/>
              <a:cs typeface="Verdana"/>
              <a:sym typeface="Verdana"/>
            </a:endParaRPr>
          </a:p>
          <a:p>
            <a:pPr marL="0" lvl="0" indent="0" algn="l" rtl="0">
              <a:spcBef>
                <a:spcPts val="0"/>
              </a:spcBef>
              <a:spcAft>
                <a:spcPts val="0"/>
              </a:spcAft>
              <a:buSzPts val="1100"/>
              <a:buNone/>
            </a:pP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Resource:</a:t>
            </a:r>
            <a:r>
              <a:rPr lang="en-US">
                <a:latin typeface="Verdana"/>
                <a:ea typeface="Verdana"/>
                <a:cs typeface="Verdana"/>
                <a:sym typeface="Verdana"/>
              </a:rPr>
              <a:t> </a:t>
            </a:r>
            <a:r>
              <a:rPr lang="en-US" sz="1100" u="sng">
                <a:solidFill>
                  <a:schemeClr val="hlink"/>
                </a:solidFill>
                <a:latin typeface="Arial"/>
                <a:ea typeface="Arial"/>
                <a:cs typeface="Arial"/>
                <a:sym typeface="Arial"/>
                <a:hlinkClick r:id="rId3"/>
              </a:rPr>
              <a:t>https://casel.org/core-competencies/</a:t>
            </a:r>
            <a:endParaRPr>
              <a:latin typeface="Verdana"/>
              <a:ea typeface="Verdana"/>
              <a:cs typeface="Verdana"/>
              <a:sym typeface="Verdana"/>
            </a:endParaRPr>
          </a:p>
        </p:txBody>
      </p:sp>
      <p:sp>
        <p:nvSpPr>
          <p:cNvPr id="243" name="Google Shape;243;g7fbc813be8_0_1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7fbc813be8_0_3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7fbc813be8_0_3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Verdana"/>
                <a:ea typeface="Verdana"/>
                <a:cs typeface="Verdana"/>
                <a:sym typeface="Verdana"/>
              </a:rPr>
              <a:t>To Know/To Say: </a:t>
            </a:r>
            <a:r>
              <a:rPr lang="en-US">
                <a:latin typeface="Verdana"/>
                <a:ea typeface="Verdana"/>
                <a:cs typeface="Verdana"/>
                <a:sym typeface="Verdana"/>
              </a:rPr>
              <a:t>When you are socially aware you are able to recognize one’s own emotions and the emotions of others and use this information to guide our own thinking and behavior. When we can do this we are able to understand and communicate with people in a far better way. We are better able to feel what they are feeling and say the words that are the best fit for the situation. Being able to have a realistic and accurate sense of what others are feeling or thinking when they are verbalizing their thoughts and feelings will help us to see the situation from the standpoint of the other person. We let go of the desire to be right and we are better able to show empathy. This is a skill that we not only need to teach our students but many adults need to practice and reflect on their ability to be socially aware. </a:t>
            </a:r>
            <a:endParaRPr>
              <a:latin typeface="Verdana"/>
              <a:ea typeface="Verdana"/>
              <a:cs typeface="Verdana"/>
              <a:sym typeface="Verdana"/>
            </a:endParaRPr>
          </a:p>
          <a:p>
            <a:pPr marL="0" lvl="0" indent="0" algn="l" rtl="0">
              <a:spcBef>
                <a:spcPts val="0"/>
              </a:spcBef>
              <a:spcAft>
                <a:spcPts val="0"/>
              </a:spcAft>
              <a:buNone/>
            </a:pPr>
            <a:endParaRPr b="1">
              <a:latin typeface="Verdana"/>
              <a:ea typeface="Verdana"/>
              <a:cs typeface="Verdana"/>
              <a:sym typeface="Verdana"/>
            </a:endParaRPr>
          </a:p>
          <a:p>
            <a:pPr marL="0" lvl="0" indent="0" algn="l" rtl="0">
              <a:spcBef>
                <a:spcPts val="0"/>
              </a:spcBef>
              <a:spcAft>
                <a:spcPts val="0"/>
              </a:spcAft>
              <a:buNone/>
            </a:pPr>
            <a:endParaRPr/>
          </a:p>
        </p:txBody>
      </p:sp>
      <p:sp>
        <p:nvSpPr>
          <p:cNvPr id="250" name="Google Shape;250;g7fbc813be8_0_38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Google Shape;16;p18"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17" name="Google Shape;17;p18"/>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8"/>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9" name="Google Shape;19;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2" name="Google Shape;22;p18"/>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87"/>
        <p:cNvGrpSpPr/>
        <p:nvPr/>
      </p:nvGrpSpPr>
      <p:grpSpPr>
        <a:xfrm>
          <a:off x="0" y="0"/>
          <a:ext cx="0" cy="0"/>
          <a:chOff x="0" y="0"/>
          <a:chExt cx="0" cy="0"/>
        </a:xfrm>
      </p:grpSpPr>
      <p:sp>
        <p:nvSpPr>
          <p:cNvPr id="88" name="Google Shape;88;p2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90" name="Google Shape;90;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26"/>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94" name="Google Shape;94;p26" descr="Decorative image of smiling teenagers at a library"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95" name="Google Shape;95;p26"/>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96"/>
        <p:cNvGrpSpPr/>
        <p:nvPr/>
      </p:nvGrpSpPr>
      <p:grpSpPr>
        <a:xfrm>
          <a:off x="0" y="0"/>
          <a:ext cx="0" cy="0"/>
          <a:chOff x="0" y="0"/>
          <a:chExt cx="0" cy="0"/>
        </a:xfrm>
      </p:grpSpPr>
      <p:sp>
        <p:nvSpPr>
          <p:cNvPr id="97" name="Google Shape;97;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99" name="Google Shape;99;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02" name="Google Shape;102;p27"/>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03" name="Google Shape;103;p27"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104" name="Google Shape;104;p27"/>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5"/>
        <p:cNvGrpSpPr/>
        <p:nvPr/>
      </p:nvGrpSpPr>
      <p:grpSpPr>
        <a:xfrm>
          <a:off x="0" y="0"/>
          <a:ext cx="0" cy="0"/>
          <a:chOff x="0" y="0"/>
          <a:chExt cx="0" cy="0"/>
        </a:xfrm>
      </p:grpSpPr>
      <p:sp>
        <p:nvSpPr>
          <p:cNvPr id="106" name="Google Shape;106;p28"/>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8"/>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8" name="Google Shape;108;p2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09" name="Google Shape;109;p28"/>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rm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0" name="Google Shape;110;p28"/>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1" name="Google Shape;11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28"/>
          <p:cNvSpPr/>
          <p:nvPr/>
        </p:nvSpPr>
        <p:spPr>
          <a:xfrm>
            <a:off x="457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15" name="Google Shape;115;p28"/>
          <p:cNvSpPr/>
          <p:nvPr/>
        </p:nvSpPr>
        <p:spPr>
          <a:xfrm>
            <a:off x="4648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16" name="Google Shape;116;p28"/>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17"/>
        <p:cNvGrpSpPr/>
        <p:nvPr/>
      </p:nvGrpSpPr>
      <p:grpSpPr>
        <a:xfrm>
          <a:off x="0" y="0"/>
          <a:ext cx="0" cy="0"/>
          <a:chOff x="0" y="0"/>
          <a:chExt cx="0" cy="0"/>
        </a:xfrm>
      </p:grpSpPr>
      <p:sp>
        <p:nvSpPr>
          <p:cNvPr id="118" name="Google Shape;118;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21" name="Google Shape;121;p30"/>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122"/>
        <p:cNvGrpSpPr/>
        <p:nvPr/>
      </p:nvGrpSpPr>
      <p:grpSpPr>
        <a:xfrm>
          <a:off x="0" y="0"/>
          <a:ext cx="0" cy="0"/>
          <a:chOff x="0" y="0"/>
          <a:chExt cx="0" cy="0"/>
        </a:xfrm>
      </p:grpSpPr>
      <p:sp>
        <p:nvSpPr>
          <p:cNvPr id="123" name="Google Shape;123;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6"/>
        <p:cNvGrpSpPr/>
        <p:nvPr/>
      </p:nvGrpSpPr>
      <p:grpSpPr>
        <a:xfrm>
          <a:off x="0" y="0"/>
          <a:ext cx="0" cy="0"/>
          <a:chOff x="0" y="0"/>
          <a:chExt cx="0" cy="0"/>
        </a:xfrm>
      </p:grpSpPr>
      <p:sp>
        <p:nvSpPr>
          <p:cNvPr id="127" name="Google Shape;127;p32"/>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2"/>
          <p:cNvSpPr txBox="1">
            <a:spLocks noGrp="1"/>
          </p:cNvSpPr>
          <p:nvPr>
            <p:ph type="body" idx="1"/>
          </p:nvPr>
        </p:nvSpPr>
        <p:spPr>
          <a:xfrm>
            <a:off x="3575050" y="273050"/>
            <a:ext cx="5111750" cy="5853113"/>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29" name="Google Shape;129;p32"/>
          <p:cNvSpPr txBox="1">
            <a:spLocks noGrp="1"/>
          </p:cNvSpPr>
          <p:nvPr>
            <p:ph type="body" idx="2"/>
          </p:nvPr>
        </p:nvSpPr>
        <p:spPr>
          <a:xfrm>
            <a:off x="457200" y="1435100"/>
            <a:ext cx="3008313" cy="4691063"/>
          </a:xfrm>
          <a:prstGeom prst="rect">
            <a:avLst/>
          </a:prstGeom>
          <a:solidFill>
            <a:srgbClr val="E8F7EB"/>
          </a:solid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0" name="Google Shape;13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33" name="Google Shape;133;p32"/>
          <p:cNvSpPr/>
          <p:nvPr/>
        </p:nvSpPr>
        <p:spPr>
          <a:xfrm>
            <a:off x="457200" y="273362"/>
            <a:ext cx="457200" cy="11612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34" name="Google Shape;134;p32"/>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5"/>
        <p:cNvGrpSpPr/>
        <p:nvPr/>
      </p:nvGrpSpPr>
      <p:grpSpPr>
        <a:xfrm>
          <a:off x="0" y="0"/>
          <a:ext cx="0" cy="0"/>
          <a:chOff x="0" y="0"/>
          <a:chExt cx="0" cy="0"/>
        </a:xfrm>
      </p:grpSpPr>
      <p:sp>
        <p:nvSpPr>
          <p:cNvPr id="136" name="Google Shape;136;p33"/>
          <p:cNvSpPr txBox="1">
            <a:spLocks noGrp="1"/>
          </p:cNvSpPr>
          <p:nvPr>
            <p:ph type="title"/>
          </p:nvPr>
        </p:nvSpPr>
        <p:spPr>
          <a:xfrm>
            <a:off x="2743200" y="4800600"/>
            <a:ext cx="4535488" cy="566738"/>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3"/>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Verdana"/>
                <a:ea typeface="Verdana"/>
                <a:cs typeface="Verdana"/>
                <a:sym typeface="Verdana"/>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Verdana"/>
                <a:ea typeface="Verdana"/>
                <a:cs typeface="Verdana"/>
                <a:sym typeface="Verdana"/>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9pPr>
          </a:lstStyle>
          <a:p>
            <a:endParaRPr/>
          </a:p>
        </p:txBody>
      </p:sp>
      <p:sp>
        <p:nvSpPr>
          <p:cNvPr id="138" name="Google Shape;138;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41" name="Google Shape;141;p33"/>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42" name="Google Shape;142;p33"/>
          <p:cNvSpPr txBox="1">
            <a:spLocks noGrp="1"/>
          </p:cNvSpPr>
          <p:nvPr>
            <p:ph type="body" idx="1"/>
          </p:nvPr>
        </p:nvSpPr>
        <p:spPr>
          <a:xfrm>
            <a:off x="1828800" y="5368925"/>
            <a:ext cx="5449888" cy="804862"/>
          </a:xfrm>
          <a:prstGeom prst="rect">
            <a:avLst/>
          </a:prstGeom>
          <a:solidFill>
            <a:srgbClr val="E5E5E5"/>
          </a:solid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pic>
        <p:nvPicPr>
          <p:cNvPr id="143" name="Google Shape;143;p33"/>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44"/>
        <p:cNvGrpSpPr/>
        <p:nvPr/>
      </p:nvGrpSpPr>
      <p:grpSpPr>
        <a:xfrm>
          <a:off x="0" y="0"/>
          <a:ext cx="0" cy="0"/>
          <a:chOff x="0" y="0"/>
          <a:chExt cx="0" cy="0"/>
        </a:xfrm>
      </p:grpSpPr>
      <p:pic>
        <p:nvPicPr>
          <p:cNvPr id="145" name="Google Shape;145;p34"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146" name="Google Shape;146;p34"/>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34"/>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48" name="Google Shape;148;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51" name="Google Shape;151;p34"/>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2"/>
        <p:cNvGrpSpPr/>
        <p:nvPr/>
      </p:nvGrpSpPr>
      <p:grpSpPr>
        <a:xfrm>
          <a:off x="0" y="0"/>
          <a:ext cx="0" cy="0"/>
          <a:chOff x="0" y="0"/>
          <a:chExt cx="0" cy="0"/>
        </a:xfrm>
      </p:grpSpPr>
      <p:pic>
        <p:nvPicPr>
          <p:cNvPr id="153" name="Google Shape;153;p35"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154" name="Google Shape;154;p35"/>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35"/>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56" name="Google Shape;156;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59" name="Google Shape;159;p35"/>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60"/>
        <p:cNvGrpSpPr/>
        <p:nvPr/>
      </p:nvGrpSpPr>
      <p:grpSpPr>
        <a:xfrm>
          <a:off x="0" y="0"/>
          <a:ext cx="0" cy="0"/>
          <a:chOff x="0" y="0"/>
          <a:chExt cx="0" cy="0"/>
        </a:xfrm>
      </p:grpSpPr>
      <p:pic>
        <p:nvPicPr>
          <p:cNvPr id="161" name="Google Shape;161;p36"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162" name="Google Shape;162;p36"/>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36"/>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64" name="Google Shape;164;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67" name="Google Shape;167;p36"/>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19"/>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19"/>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 name="Google Shape;29;p19"/>
          <p:cNvPicPr preferRelativeResize="0"/>
          <p:nvPr/>
        </p:nvPicPr>
        <p:blipFill rotWithShape="1">
          <a:blip r:embed="rId2">
            <a:alphaModFix/>
          </a:blip>
          <a:srcRect/>
          <a:stretch/>
        </p:blipFill>
        <p:spPr>
          <a:xfrm>
            <a:off x="8053977" y="6277285"/>
            <a:ext cx="1092200" cy="52325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68"/>
        <p:cNvGrpSpPr/>
        <p:nvPr/>
      </p:nvGrpSpPr>
      <p:grpSpPr>
        <a:xfrm>
          <a:off x="0" y="0"/>
          <a:ext cx="0" cy="0"/>
          <a:chOff x="0" y="0"/>
          <a:chExt cx="0" cy="0"/>
        </a:xfrm>
      </p:grpSpPr>
      <p:pic>
        <p:nvPicPr>
          <p:cNvPr id="169" name="Google Shape;169;p37"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170" name="Google Shape;170;p37"/>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37"/>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72" name="Google Shape;172;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75" name="Google Shape;175;p37"/>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76"/>
        <p:cNvGrpSpPr/>
        <p:nvPr/>
      </p:nvGrpSpPr>
      <p:grpSpPr>
        <a:xfrm>
          <a:off x="0" y="0"/>
          <a:ext cx="0" cy="0"/>
          <a:chOff x="0" y="0"/>
          <a:chExt cx="0" cy="0"/>
        </a:xfrm>
      </p:grpSpPr>
      <p:sp>
        <p:nvSpPr>
          <p:cNvPr id="177" name="Google Shape;177;p38"/>
          <p:cNvSpPr txBox="1">
            <a:spLocks noGrp="1"/>
          </p:cNvSpPr>
          <p:nvPr>
            <p:ph type="ctrTitle"/>
          </p:nvPr>
        </p:nvSpPr>
        <p:spPr>
          <a:xfrm>
            <a:off x="928464" y="1600200"/>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38"/>
          <p:cNvSpPr txBox="1">
            <a:spLocks noGrp="1"/>
          </p:cNvSpPr>
          <p:nvPr>
            <p:ph type="subTitle" idx="1"/>
          </p:nvPr>
        </p:nvSpPr>
        <p:spPr>
          <a:xfrm>
            <a:off x="1348319" y="34290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79" name="Google Shape;179;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82" name="Google Shape;182;p38"/>
          <p:cNvPicPr preferRelativeResize="0"/>
          <p:nvPr/>
        </p:nvPicPr>
        <p:blipFill rotWithShape="1">
          <a:blip r:embed="rId2">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3"/>
        <p:cNvGrpSpPr/>
        <p:nvPr/>
      </p:nvGrpSpPr>
      <p:grpSpPr>
        <a:xfrm>
          <a:off x="0" y="0"/>
          <a:ext cx="0" cy="0"/>
          <a:chOff x="0" y="0"/>
          <a:chExt cx="0" cy="0"/>
        </a:xfrm>
      </p:grpSpPr>
      <p:sp>
        <p:nvSpPr>
          <p:cNvPr id="184" name="Google Shape;184;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3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6" name="Google Shape;186;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9"/>
        <p:cNvGrpSpPr/>
        <p:nvPr/>
      </p:nvGrpSpPr>
      <p:grpSpPr>
        <a:xfrm>
          <a:off x="0" y="0"/>
          <a:ext cx="0" cy="0"/>
          <a:chOff x="0" y="0"/>
          <a:chExt cx="0" cy="0"/>
        </a:xfrm>
      </p:grpSpPr>
      <p:sp>
        <p:nvSpPr>
          <p:cNvPr id="190" name="Google Shape;190;p4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4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2" name="Google Shape;192;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29"/>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5" name="Google Shape;35;p29"/>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0"/>
          <p:cNvSpPr txBox="1">
            <a:spLocks noGrp="1"/>
          </p:cNvSpPr>
          <p:nvPr>
            <p:ph type="body" idx="1"/>
          </p:nvPr>
        </p:nvSpPr>
        <p:spPr>
          <a:xfrm>
            <a:off x="533400" y="1600200"/>
            <a:ext cx="81534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9" name="Google Shape;39;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42" name="Google Shape;42;p20" descr="Decorative image of smiling kids"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43" name="Google Shape;43;p20"/>
          <p:cNvPicPr preferRelativeResize="0"/>
          <p:nvPr/>
        </p:nvPicPr>
        <p:blipFill rotWithShape="1">
          <a:blip r:embed="rId3">
            <a:alphaModFix/>
          </a:blip>
          <a:srcRect/>
          <a:stretch/>
        </p:blipFill>
        <p:spPr>
          <a:xfrm>
            <a:off x="76200" y="152400"/>
            <a:ext cx="2590800" cy="124120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44"/>
        <p:cNvGrpSpPr/>
        <p:nvPr/>
      </p:nvGrpSpPr>
      <p:grpSpPr>
        <a:xfrm>
          <a:off x="0" y="0"/>
          <a:ext cx="0" cy="0"/>
          <a:chOff x="0" y="0"/>
          <a:chExt cx="0" cy="0"/>
        </a:xfrm>
      </p:grpSpPr>
      <p:sp>
        <p:nvSpPr>
          <p:cNvPr id="45" name="Google Shape;45;p21"/>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1"/>
          <p:cNvSpPr txBox="1">
            <a:spLocks noGrp="1"/>
          </p:cNvSpPr>
          <p:nvPr>
            <p:ph type="body" idx="1"/>
          </p:nvPr>
        </p:nvSpPr>
        <p:spPr>
          <a:xfrm>
            <a:off x="457200"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7" name="Google Shape;4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50" name="Google Shape;50;p21"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51" name="Google Shape;51;p21"/>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52"/>
        <p:cNvGrpSpPr/>
        <p:nvPr/>
      </p:nvGrpSpPr>
      <p:grpSpPr>
        <a:xfrm>
          <a:off x="0" y="0"/>
          <a:ext cx="0" cy="0"/>
          <a:chOff x="0" y="0"/>
          <a:chExt cx="0" cy="0"/>
        </a:xfrm>
      </p:grpSpPr>
      <p:sp>
        <p:nvSpPr>
          <p:cNvPr id="53" name="Google Shape;53;p22"/>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2"/>
          <p:cNvSpPr txBox="1">
            <a:spLocks noGrp="1"/>
          </p:cNvSpPr>
          <p:nvPr>
            <p:ph type="body" idx="1"/>
          </p:nvPr>
        </p:nvSpPr>
        <p:spPr>
          <a:xfrm>
            <a:off x="457201"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5" name="Google Shape;55;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58" name="Google Shape;58;p22"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59" name="Google Shape;59;p22"/>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23"/>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3"/>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3" name="Google Shape;63;p23"/>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4" name="Google Shape;64;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67" name="Google Shape;67;p23" descr="Decorative image of smiling students shoulder-to-shoulder"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68" name="Google Shape;68;p23"/>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
        <p:cNvGrpSpPr/>
        <p:nvPr/>
      </p:nvGrpSpPr>
      <p:grpSpPr>
        <a:xfrm>
          <a:off x="0" y="0"/>
          <a:ext cx="0" cy="0"/>
          <a:chOff x="0" y="0"/>
          <a:chExt cx="0" cy="0"/>
        </a:xfrm>
      </p:grpSpPr>
      <p:sp>
        <p:nvSpPr>
          <p:cNvPr id="70" name="Google Shape;70;p2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72" name="Google Shape;7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24"/>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76" name="Google Shape;76;p24" descr="Decorative image of professionals working around a table" title="Decorative image"/>
          <p:cNvPicPr preferRelativeResize="0"/>
          <p:nvPr/>
        </p:nvPicPr>
        <p:blipFill rotWithShape="1">
          <a:blip r:embed="rId2">
            <a:alphaModFix/>
          </a:blip>
          <a:srcRect/>
          <a:stretch/>
        </p:blipFill>
        <p:spPr>
          <a:xfrm>
            <a:off x="-1" y="0"/>
            <a:ext cx="9144001" cy="2214563"/>
          </a:xfrm>
          <a:prstGeom prst="rect">
            <a:avLst/>
          </a:prstGeom>
          <a:noFill/>
          <a:ln>
            <a:noFill/>
          </a:ln>
          <a:effectLst>
            <a:reflection stA="52000" endA="300" endPos="35000" sy="-100000" algn="bl" rotWithShape="0"/>
          </a:effectLst>
        </p:spPr>
      </p:pic>
      <p:pic>
        <p:nvPicPr>
          <p:cNvPr id="77" name="Google Shape;77;p24"/>
          <p:cNvPicPr preferRelativeResize="0"/>
          <p:nvPr/>
        </p:nvPicPr>
        <p:blipFill rotWithShape="1">
          <a:blip r:embed="rId3">
            <a:alphaModFix/>
          </a:blip>
          <a:srcRect/>
          <a:stretch/>
        </p:blipFill>
        <p:spPr>
          <a:xfrm>
            <a:off x="76200" y="76200"/>
            <a:ext cx="990600" cy="47457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81" name="Google Shape;8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84" name="Google Shape;84;p25"/>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85" name="Google Shape;85;p25" descr="Decorative image of professionals around a table"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86" name="Google Shape;86;p25"/>
          <p:cNvPicPr preferRelativeResize="0"/>
          <p:nvPr/>
        </p:nvPicPr>
        <p:blipFill rotWithShape="1">
          <a:blip r:embed="rId3">
            <a:alphaModFix/>
          </a:blip>
          <a:srcRect/>
          <a:stretch/>
        </p:blipFill>
        <p:spPr>
          <a:xfrm>
            <a:off x="76200" y="55789"/>
            <a:ext cx="1559301" cy="74703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2" name="Google Shape;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d75gxU6Nyq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ClvpNWU0A8Q"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hyperlink" Target="https://www.jigsaw.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asel.org/core-competencie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youtu.be/ClvpNWU0A8Q" TargetMode="External"/><Relationship Id="rId5" Type="http://schemas.openxmlformats.org/officeDocument/2006/relationships/hyperlink" Target="https://youtu.be/d75gxU6Nyq0h" TargetMode="External"/><Relationship Id="rId4" Type="http://schemas.openxmlformats.org/officeDocument/2006/relationships/hyperlink" Target="https://www.transformingeducation.org/social-awareness-toolki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ggie.berkeley.edu/wp-content/uploads/2020/06/GGIE_Giving_Wise_Feedback.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jigsaw.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199"/>
        <p:cNvGrpSpPr/>
        <p:nvPr/>
      </p:nvGrpSpPr>
      <p:grpSpPr>
        <a:xfrm>
          <a:off x="0" y="0"/>
          <a:ext cx="0" cy="0"/>
          <a:chOff x="0" y="0"/>
          <a:chExt cx="0" cy="0"/>
        </a:xfrm>
      </p:grpSpPr>
      <p:sp>
        <p:nvSpPr>
          <p:cNvPr id="200" name="Google Shape;200;g89f8011ea8_0_0"/>
          <p:cNvSpPr txBox="1">
            <a:spLocks noGrp="1"/>
          </p:cNvSpPr>
          <p:nvPr>
            <p:ph type="body" idx="1"/>
          </p:nvPr>
        </p:nvSpPr>
        <p:spPr>
          <a:xfrm>
            <a:off x="228600" y="1487350"/>
            <a:ext cx="8802000" cy="5270700"/>
          </a:xfrm>
          <a:prstGeom prst="rect">
            <a:avLst/>
          </a:prstGeom>
        </p:spPr>
        <p:txBody>
          <a:bodyPr spcFirstLastPara="1" wrap="square" lIns="91425" tIns="45700" rIns="91425" bIns="45700" anchor="t" anchorCtr="0">
            <a:noAutofit/>
          </a:bodyPr>
          <a:lstStyle/>
          <a:p>
            <a:pPr marL="0" lvl="0" indent="0" algn="l" rtl="0">
              <a:lnSpc>
                <a:spcPct val="115000"/>
              </a:lnSpc>
              <a:spcBef>
                <a:spcPts val="600"/>
              </a:spcBef>
              <a:spcAft>
                <a:spcPts val="0"/>
              </a:spcAft>
              <a:buNone/>
            </a:pPr>
            <a:r>
              <a:rPr lang="en-US" sz="2400"/>
              <a:t>This Module was designed to be used in the following manner.</a:t>
            </a:r>
            <a:endParaRPr sz="2400"/>
          </a:p>
          <a:p>
            <a:pPr marL="457200" lvl="0" indent="-381000" algn="l" rtl="0">
              <a:lnSpc>
                <a:spcPct val="115000"/>
              </a:lnSpc>
              <a:spcBef>
                <a:spcPts val="600"/>
              </a:spcBef>
              <a:spcAft>
                <a:spcPts val="0"/>
              </a:spcAft>
              <a:buSzPts val="2400"/>
              <a:buChar char="●"/>
            </a:pPr>
            <a:r>
              <a:rPr lang="en-US" sz="2400"/>
              <a:t>The audience for this Module is division and </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school</a:t>
            </a:r>
            <a:r>
              <a:rPr lang="en-US" sz="2400"/>
              <a:t> teams. </a:t>
            </a:r>
            <a:endParaRPr sz="2400"/>
          </a:p>
          <a:p>
            <a:pPr marL="457200" lvl="0" indent="-381000" algn="l" rtl="0">
              <a:lnSpc>
                <a:spcPct val="115000"/>
              </a:lnSpc>
              <a:spcBef>
                <a:spcPts val="0"/>
              </a:spcBef>
              <a:spcAft>
                <a:spcPts val="0"/>
              </a:spcAft>
              <a:buSzPts val="2400"/>
              <a:buChar char="●"/>
            </a:pPr>
            <a:r>
              <a:rPr lang="en-US" sz="2400"/>
              <a:t>This Module is meant for whole staff, team, and division presentations.</a:t>
            </a:r>
            <a:endParaRPr sz="2400"/>
          </a:p>
          <a:p>
            <a:pPr marL="457200" lvl="0" indent="-381000" algn="l" rtl="0">
              <a:lnSpc>
                <a:spcPct val="115000"/>
              </a:lnSpc>
              <a:spcBef>
                <a:spcPts val="0"/>
              </a:spcBef>
              <a:spcAft>
                <a:spcPts val="0"/>
              </a:spcAft>
              <a:buSzPts val="2400"/>
              <a:buChar char="●"/>
            </a:pPr>
            <a:r>
              <a:rPr lang="en-US" sz="2400"/>
              <a:t>Following this training, participants should complete the </a:t>
            </a:r>
            <a:r>
              <a:rPr lang="en-US" sz="2400" i="1"/>
              <a:t>Action Plan </a:t>
            </a:r>
            <a:r>
              <a:rPr lang="en-US" sz="2400"/>
              <a:t>document to determine next steps.</a:t>
            </a:r>
            <a:endParaRPr sz="2400"/>
          </a:p>
          <a:p>
            <a:pPr marL="457200" lvl="0" indent="-381000" algn="l" rtl="0">
              <a:lnSpc>
                <a:spcPct val="115000"/>
              </a:lnSpc>
              <a:spcBef>
                <a:spcPts val="0"/>
              </a:spcBef>
              <a:spcAft>
                <a:spcPts val="0"/>
              </a:spcAft>
              <a:buSzPts val="2400"/>
              <a:buChar char="●"/>
            </a:pPr>
            <a:r>
              <a:rPr lang="en-US" sz="2400"/>
              <a:t>There are eight sections in this module. Teams are not required to complete all components of the  Modules. Instead, participants will complete only those Modules that fit the needs of their school. </a:t>
            </a:r>
            <a:endParaRPr sz="2400"/>
          </a:p>
          <a:p>
            <a:pPr marL="0" lvl="0" indent="0" algn="l" rtl="0">
              <a:spcBef>
                <a:spcPts val="360"/>
              </a:spcBef>
              <a:spcAft>
                <a:spcPts val="0"/>
              </a:spcAft>
              <a:buNone/>
            </a:pPr>
            <a:endParaRPr/>
          </a:p>
        </p:txBody>
      </p:sp>
      <p:sp>
        <p:nvSpPr>
          <p:cNvPr id="201" name="Google Shape;201;g89f8011ea8_0_0"/>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Hidden Slide #1</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60" name="Google Shape;260;g7fbc813be8_0_389" descr="Students share their perspectives on the importance of social awareness in relationships and how they learned to build their social awareness skills.&#10;&#10;This video is part of TransformEd's Social Awareness Toolkit, a free resource for educators available at https://www.transformingeducation.org/social-awareness-toolkit/." title="Social Awareness in Students' Words">
            <a:hlinkClick r:id="rId3"/>
          </p:cNvPr>
          <p:cNvPicPr preferRelativeResize="0"/>
          <p:nvPr/>
        </p:nvPicPr>
        <p:blipFill>
          <a:blip r:embed="rId4">
            <a:alphaModFix/>
          </a:blip>
          <a:stretch>
            <a:fillRect/>
          </a:stretch>
        </p:blipFill>
        <p:spPr>
          <a:xfrm>
            <a:off x="2330575" y="2128475"/>
            <a:ext cx="4482850" cy="3362125"/>
          </a:xfrm>
          <a:prstGeom prst="rect">
            <a:avLst/>
          </a:prstGeom>
          <a:noFill/>
          <a:ln>
            <a:noFill/>
          </a:ln>
        </p:spPr>
      </p:pic>
      <p:sp>
        <p:nvSpPr>
          <p:cNvPr id="259" name="Google Shape;259;g7fbc813be8_0_389"/>
          <p:cNvSpPr txBox="1">
            <a:spLocks noGrp="1"/>
          </p:cNvSpPr>
          <p:nvPr>
            <p:ph type="title"/>
          </p:nvPr>
        </p:nvSpPr>
        <p:spPr>
          <a:xfrm>
            <a:off x="228600" y="228600"/>
            <a:ext cx="8686800" cy="1143000"/>
          </a:xfrm>
          <a:prstGeom prst="rect">
            <a:avLst/>
          </a:prstGeom>
          <a:solidFill>
            <a:srgbClr val="A9DCF2">
              <a:alpha val="67450"/>
            </a:srgbClr>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800"/>
              <a:buNone/>
            </a:pPr>
            <a:r>
              <a:rPr lang="en-US" sz="3600" b="1">
                <a:solidFill>
                  <a:srgbClr val="000000"/>
                </a:solidFill>
              </a:rPr>
              <a:t>What Does it Look Like? </a:t>
            </a:r>
            <a:endParaRPr sz="3600" b="1">
              <a:solidFill>
                <a:srgbClr val="000000"/>
              </a:solidFill>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8" name="Google Shape;268;g7fbc813be8_0_402" title="Graphic"/>
          <p:cNvPicPr preferRelativeResize="0"/>
          <p:nvPr/>
        </p:nvPicPr>
        <p:blipFill>
          <a:blip r:embed="rId3">
            <a:alphaModFix/>
          </a:blip>
          <a:stretch>
            <a:fillRect/>
          </a:stretch>
        </p:blipFill>
        <p:spPr>
          <a:xfrm>
            <a:off x="4112000" y="4968476"/>
            <a:ext cx="2297700" cy="1721050"/>
          </a:xfrm>
          <a:prstGeom prst="rect">
            <a:avLst/>
          </a:prstGeom>
          <a:noFill/>
          <a:ln>
            <a:noFill/>
          </a:ln>
        </p:spPr>
      </p:pic>
      <p:sp>
        <p:nvSpPr>
          <p:cNvPr id="266" name="Google Shape;266;g7fbc813be8_0_402"/>
          <p:cNvSpPr txBox="1">
            <a:spLocks noGrp="1"/>
          </p:cNvSpPr>
          <p:nvPr>
            <p:ph type="body" idx="1"/>
          </p:nvPr>
        </p:nvSpPr>
        <p:spPr>
          <a:xfrm>
            <a:off x="457200" y="1371600"/>
            <a:ext cx="8229600" cy="3799500"/>
          </a:xfrm>
          <a:prstGeom prst="rect">
            <a:avLst/>
          </a:prstGeom>
        </p:spPr>
        <p:txBody>
          <a:bodyPr spcFirstLastPara="1" wrap="square" lIns="91425" tIns="45700" rIns="91425" bIns="45700" anchor="t" anchorCtr="0">
            <a:noAutofit/>
          </a:bodyPr>
          <a:lstStyle/>
          <a:p>
            <a:pPr marL="0" lvl="0" indent="0" algn="l" rtl="0">
              <a:lnSpc>
                <a:spcPct val="90000"/>
              </a:lnSpc>
              <a:spcBef>
                <a:spcPts val="700"/>
              </a:spcBef>
              <a:spcAft>
                <a:spcPts val="0"/>
              </a:spcAft>
              <a:buClr>
                <a:schemeClr val="dk1"/>
              </a:buClr>
              <a:buSzPts val="1100"/>
              <a:buFont typeface="Arial"/>
              <a:buNone/>
            </a:pPr>
            <a:r>
              <a:rPr lang="en-US" sz="2400"/>
              <a:t>What does social awareness look like in your classroom?</a:t>
            </a:r>
            <a:endParaRPr sz="2400"/>
          </a:p>
          <a:p>
            <a:pPr marL="457200" lvl="0" indent="-381000" algn="l" rtl="0">
              <a:lnSpc>
                <a:spcPct val="90000"/>
              </a:lnSpc>
              <a:spcBef>
                <a:spcPts val="700"/>
              </a:spcBef>
              <a:spcAft>
                <a:spcPts val="0"/>
              </a:spcAft>
              <a:buSzPts val="2400"/>
              <a:buChar char="●"/>
            </a:pPr>
            <a:r>
              <a:rPr lang="en-US" sz="2400"/>
              <a:t>When do students use social awareness?</a:t>
            </a:r>
            <a:endParaRPr sz="2400"/>
          </a:p>
          <a:p>
            <a:pPr marL="457200" lvl="0" indent="-381000" algn="l" rtl="0">
              <a:lnSpc>
                <a:spcPct val="90000"/>
              </a:lnSpc>
              <a:spcBef>
                <a:spcPts val="0"/>
              </a:spcBef>
              <a:spcAft>
                <a:spcPts val="0"/>
              </a:spcAft>
              <a:buSzPts val="2400"/>
              <a:buChar char="●"/>
            </a:pPr>
            <a:r>
              <a:rPr lang="en-US" sz="2400"/>
              <a:t>In what ways do your students excel in this area?</a:t>
            </a:r>
            <a:endParaRPr sz="2400"/>
          </a:p>
          <a:p>
            <a:pPr marL="457200" lvl="0" indent="-381000" algn="l" rtl="0">
              <a:lnSpc>
                <a:spcPct val="90000"/>
              </a:lnSpc>
              <a:spcBef>
                <a:spcPts val="0"/>
              </a:spcBef>
              <a:spcAft>
                <a:spcPts val="0"/>
              </a:spcAft>
              <a:buSzPts val="2400"/>
              <a:buChar char="●"/>
            </a:pPr>
            <a:r>
              <a:rPr lang="en-US" sz="2400"/>
              <a:t>In what ways do your students struggle with social awareness?</a:t>
            </a:r>
            <a:endParaRPr sz="2400"/>
          </a:p>
          <a:p>
            <a:pPr marL="457200" lvl="0" indent="-381000" algn="l" rtl="0">
              <a:lnSpc>
                <a:spcPct val="90000"/>
              </a:lnSpc>
              <a:spcBef>
                <a:spcPts val="0"/>
              </a:spcBef>
              <a:spcAft>
                <a:spcPts val="0"/>
              </a:spcAft>
              <a:buSzPts val="2400"/>
              <a:buChar char="●"/>
            </a:pPr>
            <a:r>
              <a:rPr lang="en-US" sz="2400"/>
              <a:t>How does this impact the classroom climate?  What about student learning?</a:t>
            </a:r>
            <a:endParaRPr sz="2400"/>
          </a:p>
        </p:txBody>
      </p:sp>
      <p:sp>
        <p:nvSpPr>
          <p:cNvPr id="267" name="Google Shape;267;g7fbc813be8_0_402"/>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Discussion</a:t>
            </a:r>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8be72905a0_0_1"/>
          <p:cNvSpPr txBox="1">
            <a:spLocks noGrp="1"/>
          </p:cNvSpPr>
          <p:nvPr>
            <p:ph type="ctrTitle"/>
          </p:nvPr>
        </p:nvSpPr>
        <p:spPr>
          <a:xfrm>
            <a:off x="953250" y="3671148"/>
            <a:ext cx="7240500" cy="2068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a:solidFill>
                  <a:srgbClr val="000000"/>
                </a:solidFill>
              </a:rPr>
              <a:t>Strategies to Promote Social Awareness Skills</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
          <p:cNvSpPr txBox="1">
            <a:spLocks noGrp="1"/>
          </p:cNvSpPr>
          <p:nvPr>
            <p:ph type="body" idx="1"/>
          </p:nvPr>
        </p:nvSpPr>
        <p:spPr>
          <a:xfrm>
            <a:off x="457200" y="1600199"/>
            <a:ext cx="8458200" cy="4677000"/>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0"/>
              </a:spcBef>
              <a:spcAft>
                <a:spcPts val="0"/>
              </a:spcAft>
              <a:buSzPts val="1800"/>
              <a:buChar char="●"/>
            </a:pPr>
            <a:r>
              <a:rPr lang="en-US"/>
              <a:t>Building Positive Relationships</a:t>
            </a:r>
            <a:endParaRPr/>
          </a:p>
          <a:p>
            <a:pPr marL="457200" lvl="0" indent="-342900" algn="l" rtl="0">
              <a:lnSpc>
                <a:spcPct val="100000"/>
              </a:lnSpc>
              <a:spcBef>
                <a:spcPts val="0"/>
              </a:spcBef>
              <a:spcAft>
                <a:spcPts val="0"/>
              </a:spcAft>
              <a:buSzPts val="1800"/>
              <a:buChar char="●"/>
            </a:pPr>
            <a:r>
              <a:rPr lang="en-US"/>
              <a:t>Emotional Intelligence</a:t>
            </a:r>
            <a:endParaRPr/>
          </a:p>
          <a:p>
            <a:pPr marL="914400" lvl="1" indent="-342900" algn="l" rtl="0">
              <a:lnSpc>
                <a:spcPct val="100000"/>
              </a:lnSpc>
              <a:spcBef>
                <a:spcPts val="0"/>
              </a:spcBef>
              <a:spcAft>
                <a:spcPts val="0"/>
              </a:spcAft>
              <a:buSzPts val="1800"/>
              <a:buChar char="○"/>
            </a:pPr>
            <a:r>
              <a:rPr lang="en-US"/>
              <a:t>Recognizing emotions</a:t>
            </a:r>
            <a:endParaRPr/>
          </a:p>
          <a:p>
            <a:pPr marL="914400" lvl="1" indent="-342900" algn="l" rtl="0">
              <a:lnSpc>
                <a:spcPct val="100000"/>
              </a:lnSpc>
              <a:spcBef>
                <a:spcPts val="0"/>
              </a:spcBef>
              <a:spcAft>
                <a:spcPts val="0"/>
              </a:spcAft>
              <a:buSzPts val="1800"/>
              <a:buChar char="○"/>
            </a:pPr>
            <a:r>
              <a:rPr lang="en-US"/>
              <a:t>Understanding emotions</a:t>
            </a:r>
            <a:endParaRPr/>
          </a:p>
          <a:p>
            <a:pPr marL="914400" lvl="1" indent="-342900" algn="l" rtl="0">
              <a:lnSpc>
                <a:spcPct val="100000"/>
              </a:lnSpc>
              <a:spcBef>
                <a:spcPts val="0"/>
              </a:spcBef>
              <a:spcAft>
                <a:spcPts val="0"/>
              </a:spcAft>
              <a:buSzPts val="1800"/>
              <a:buChar char="○"/>
            </a:pPr>
            <a:r>
              <a:rPr lang="en-US"/>
              <a:t>Labeling emotions</a:t>
            </a:r>
            <a:endParaRPr/>
          </a:p>
          <a:p>
            <a:pPr marL="914400" lvl="1" indent="-342900" algn="l" rtl="0">
              <a:lnSpc>
                <a:spcPct val="100000"/>
              </a:lnSpc>
              <a:spcBef>
                <a:spcPts val="0"/>
              </a:spcBef>
              <a:spcAft>
                <a:spcPts val="0"/>
              </a:spcAft>
              <a:buSzPts val="1800"/>
              <a:buChar char="○"/>
            </a:pPr>
            <a:r>
              <a:rPr lang="en-US"/>
              <a:t>Expressing emotions</a:t>
            </a:r>
            <a:endParaRPr/>
          </a:p>
          <a:p>
            <a:pPr marL="914400" lvl="1" indent="-342900" algn="l" rtl="0">
              <a:lnSpc>
                <a:spcPct val="100000"/>
              </a:lnSpc>
              <a:spcBef>
                <a:spcPts val="0"/>
              </a:spcBef>
              <a:spcAft>
                <a:spcPts val="0"/>
              </a:spcAft>
              <a:buSzPts val="1800"/>
              <a:buChar char="○"/>
            </a:pPr>
            <a:r>
              <a:rPr lang="en-US"/>
              <a:t>Regulating emotions</a:t>
            </a:r>
            <a:endParaRPr/>
          </a:p>
          <a:p>
            <a:pPr marL="457200" lvl="0" indent="-342900" algn="l" rtl="0">
              <a:lnSpc>
                <a:spcPct val="100000"/>
              </a:lnSpc>
              <a:spcBef>
                <a:spcPts val="0"/>
              </a:spcBef>
              <a:spcAft>
                <a:spcPts val="0"/>
              </a:spcAft>
              <a:buSzPts val="1800"/>
              <a:buChar char="●"/>
            </a:pPr>
            <a:r>
              <a:rPr lang="en-US"/>
              <a:t>Cooperative Learning</a:t>
            </a:r>
            <a:endParaRPr/>
          </a:p>
          <a:p>
            <a:pPr marL="457200" lvl="0" indent="-342900" algn="l" rtl="0">
              <a:lnSpc>
                <a:spcPct val="100000"/>
              </a:lnSpc>
              <a:spcBef>
                <a:spcPts val="0"/>
              </a:spcBef>
              <a:spcAft>
                <a:spcPts val="0"/>
              </a:spcAft>
              <a:buSzPts val="1800"/>
              <a:buChar char="●"/>
            </a:pPr>
            <a:r>
              <a:rPr lang="en-US"/>
              <a:t>Social Perspective Taking</a:t>
            </a:r>
            <a:endParaRPr/>
          </a:p>
        </p:txBody>
      </p:sp>
      <p:sp>
        <p:nvSpPr>
          <p:cNvPr id="280" name="Google Shape;280;p2"/>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105775"/>
              </a:buClr>
              <a:buSzPts val="4000"/>
              <a:buFont typeface="Verdana"/>
              <a:buNone/>
            </a:pPr>
            <a:r>
              <a:rPr lang="en-US">
                <a:solidFill>
                  <a:srgbClr val="000000"/>
                </a:solidFill>
              </a:rPr>
              <a:t>Classroom Strategies </a:t>
            </a:r>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803d36c358_0_3"/>
          <p:cNvSpPr txBox="1">
            <a:spLocks noGrp="1"/>
          </p:cNvSpPr>
          <p:nvPr>
            <p:ph type="body" idx="1"/>
          </p:nvPr>
        </p:nvSpPr>
        <p:spPr>
          <a:xfrm>
            <a:off x="457201" y="1600201"/>
            <a:ext cx="8229600" cy="4572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800"/>
              <a:t>To provide “wise, critical feedback,” teachers must reinforce their high expectations and their belief in a student’s potential through every instance of feedback. When providing written or verbal feedback to students, be sure to communicate: </a:t>
            </a:r>
            <a:endParaRPr sz="2800"/>
          </a:p>
          <a:p>
            <a:pPr marL="457200" lvl="0" indent="-406400" algn="l" rtl="0">
              <a:spcBef>
                <a:spcPts val="360"/>
              </a:spcBef>
              <a:spcAft>
                <a:spcPts val="0"/>
              </a:spcAft>
              <a:buSzPts val="2800"/>
              <a:buAutoNum type="arabicPeriod"/>
            </a:pPr>
            <a:r>
              <a:rPr lang="en-US" sz="2800"/>
              <a:t>that you are providing this feedback because you have high standards for the student, and</a:t>
            </a:r>
            <a:endParaRPr sz="2800"/>
          </a:p>
          <a:p>
            <a:pPr marL="457200" lvl="0" indent="-406400" algn="l" rtl="0">
              <a:spcBef>
                <a:spcPts val="0"/>
              </a:spcBef>
              <a:spcAft>
                <a:spcPts val="0"/>
              </a:spcAft>
              <a:buSzPts val="2800"/>
              <a:buAutoNum type="arabicPeriod"/>
            </a:pPr>
            <a:r>
              <a:rPr lang="en-US" sz="2800"/>
              <a:t>that you believe in the student's ability to meet those standards</a:t>
            </a:r>
            <a:endParaRPr sz="2800"/>
          </a:p>
        </p:txBody>
      </p:sp>
      <p:sp>
        <p:nvSpPr>
          <p:cNvPr id="287" name="Google Shape;287;g803d36c358_0_3"/>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Wise Critical Feedback</a:t>
            </a:r>
            <a:endParaRPr>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e8e3b3ee5b_0_1"/>
          <p:cNvSpPr txBox="1">
            <a:spLocks noGrp="1"/>
          </p:cNvSpPr>
          <p:nvPr>
            <p:ph type="body" idx="1"/>
          </p:nvPr>
        </p:nvSpPr>
        <p:spPr>
          <a:xfrm>
            <a:off x="370075" y="1450850"/>
            <a:ext cx="8229600" cy="5108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400"/>
              <a:t>Feedback on a student paper: </a:t>
            </a:r>
            <a:endParaRPr sz="2400"/>
          </a:p>
          <a:p>
            <a:pPr marL="0" lvl="0" indent="0" algn="l" rtl="0">
              <a:spcBef>
                <a:spcPts val="360"/>
              </a:spcBef>
              <a:spcAft>
                <a:spcPts val="0"/>
              </a:spcAft>
              <a:buNone/>
            </a:pPr>
            <a:endParaRPr sz="2400"/>
          </a:p>
          <a:p>
            <a:pPr marL="0" lvl="0" indent="0" algn="l" rtl="0">
              <a:spcBef>
                <a:spcPts val="360"/>
              </a:spcBef>
              <a:spcAft>
                <a:spcPts val="0"/>
              </a:spcAft>
              <a:buNone/>
            </a:pPr>
            <a:r>
              <a:rPr lang="en-US" sz="2400" b="1"/>
              <a:t>Feedback</a:t>
            </a:r>
            <a:r>
              <a:rPr lang="en-US" sz="2400"/>
              <a:t>: Your paper met the basic expectations of the assignment but needs improvement. Please review my comments. </a:t>
            </a:r>
            <a:endParaRPr sz="2400"/>
          </a:p>
          <a:p>
            <a:pPr marL="0" lvl="0" indent="0" algn="l" rtl="0">
              <a:spcBef>
                <a:spcPts val="360"/>
              </a:spcBef>
              <a:spcAft>
                <a:spcPts val="0"/>
              </a:spcAft>
              <a:buNone/>
            </a:pPr>
            <a:endParaRPr sz="2400"/>
          </a:p>
          <a:p>
            <a:pPr marL="0" lvl="0" indent="0" algn="l" rtl="0">
              <a:spcBef>
                <a:spcPts val="360"/>
              </a:spcBef>
              <a:spcAft>
                <a:spcPts val="0"/>
              </a:spcAft>
              <a:buNone/>
            </a:pPr>
            <a:r>
              <a:rPr lang="en-US" sz="2400" b="1"/>
              <a:t>High standards</a:t>
            </a:r>
            <a:r>
              <a:rPr lang="en-US" sz="2400"/>
              <a:t>: I have provided detailed feedback. In this course I expect that you will take your writing to a level suitable for college work. </a:t>
            </a:r>
            <a:endParaRPr sz="2400"/>
          </a:p>
          <a:p>
            <a:pPr marL="0" lvl="0" indent="0" algn="l" rtl="0">
              <a:spcBef>
                <a:spcPts val="360"/>
              </a:spcBef>
              <a:spcAft>
                <a:spcPts val="0"/>
              </a:spcAft>
              <a:buNone/>
            </a:pPr>
            <a:endParaRPr sz="2400"/>
          </a:p>
          <a:p>
            <a:pPr marL="0" lvl="0" indent="0" algn="l" rtl="0">
              <a:spcBef>
                <a:spcPts val="360"/>
              </a:spcBef>
              <a:spcAft>
                <a:spcPts val="0"/>
              </a:spcAft>
              <a:buNone/>
            </a:pPr>
            <a:r>
              <a:rPr lang="en-US" sz="2400" b="1"/>
              <a:t>Assurance of student abilit</a:t>
            </a:r>
            <a:r>
              <a:rPr lang="en-US" sz="2400"/>
              <a:t>y: I know that you have the skills and motivation, based on your past assignments, to use my feedback for revisions.  </a:t>
            </a:r>
            <a:endParaRPr sz="2400"/>
          </a:p>
          <a:p>
            <a:pPr marL="0" lvl="0" indent="0" algn="l" rtl="0">
              <a:spcBef>
                <a:spcPts val="360"/>
              </a:spcBef>
              <a:spcAft>
                <a:spcPts val="0"/>
              </a:spcAft>
              <a:buNone/>
            </a:pPr>
            <a:endParaRPr sz="2400"/>
          </a:p>
          <a:p>
            <a:pPr marL="0" lvl="0" indent="0" algn="l" rtl="0">
              <a:spcBef>
                <a:spcPts val="360"/>
              </a:spcBef>
              <a:spcAft>
                <a:spcPts val="0"/>
              </a:spcAft>
              <a:buNone/>
            </a:pPr>
            <a:endParaRPr sz="2300"/>
          </a:p>
        </p:txBody>
      </p:sp>
      <p:sp>
        <p:nvSpPr>
          <p:cNvPr id="294" name="Google Shape;294;ge8e3b3ee5b_0_1"/>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dk1"/>
                </a:solidFill>
              </a:rPr>
              <a:t>Example of Wise Feedback</a:t>
            </a:r>
            <a:endParaRPr>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803d36c358_0_9"/>
          <p:cNvSpPr txBox="1">
            <a:spLocks noGrp="1"/>
          </p:cNvSpPr>
          <p:nvPr>
            <p:ph type="body" idx="1"/>
          </p:nvPr>
        </p:nvSpPr>
        <p:spPr>
          <a:xfrm>
            <a:off x="457201" y="1600201"/>
            <a:ext cx="8229600" cy="4572000"/>
          </a:xfrm>
          <a:prstGeom prst="rect">
            <a:avLst/>
          </a:prstGeom>
        </p:spPr>
        <p:txBody>
          <a:bodyPr spcFirstLastPara="1" wrap="square" lIns="91425" tIns="45700" rIns="91425" bIns="45700" anchor="t" anchorCtr="0">
            <a:noAutofit/>
          </a:bodyPr>
          <a:lstStyle/>
          <a:p>
            <a:pPr marL="457200" lvl="0" indent="-406400" algn="l" rtl="0">
              <a:spcBef>
                <a:spcPts val="360"/>
              </a:spcBef>
              <a:spcAft>
                <a:spcPts val="0"/>
              </a:spcAft>
              <a:buSzPts val="2800"/>
              <a:buChar char="●"/>
            </a:pPr>
            <a:r>
              <a:rPr lang="en-US" sz="2800"/>
              <a:t>Use media - students can analyze commercials or social media and how they relate to emotions (example: snapchat or tiktok) </a:t>
            </a:r>
            <a:endParaRPr sz="2800"/>
          </a:p>
          <a:p>
            <a:pPr marL="457200" lvl="0" indent="-406400" algn="l" rtl="0">
              <a:spcBef>
                <a:spcPts val="0"/>
              </a:spcBef>
              <a:spcAft>
                <a:spcPts val="0"/>
              </a:spcAft>
              <a:buSzPts val="2800"/>
              <a:buChar char="●"/>
            </a:pPr>
            <a:r>
              <a:rPr lang="en-US" sz="2800"/>
              <a:t>Journaling - have students record their reflections after working on a group project (example: how do you feel about the groups effort of completing the assignment? How did it feel to work in this group?) </a:t>
            </a:r>
            <a:endParaRPr sz="2800"/>
          </a:p>
          <a:p>
            <a:pPr marL="457200" lvl="0" indent="0" algn="l" rtl="0">
              <a:spcBef>
                <a:spcPts val="360"/>
              </a:spcBef>
              <a:spcAft>
                <a:spcPts val="0"/>
              </a:spcAft>
              <a:buNone/>
            </a:pPr>
            <a:endParaRPr/>
          </a:p>
        </p:txBody>
      </p:sp>
      <p:sp>
        <p:nvSpPr>
          <p:cNvPr id="301" name="Google Shape;301;g803d36c358_0_9"/>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Examples of Strategies for Labeling Emotions</a:t>
            </a:r>
            <a:endParaRPr>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8" name="Google Shape;308;ge8e3b3ee5b_0_24" descr="Season 5  All copyrights belong to CBS Entertainment, Warner Bros. Television and Chuck Lorre Productions." title="The Big Bang Theory - Sheldon and Amy's date night">
            <a:hlinkClick r:id="rId3"/>
          </p:cNvPr>
          <p:cNvPicPr preferRelativeResize="0"/>
          <p:nvPr/>
        </p:nvPicPr>
        <p:blipFill>
          <a:blip r:embed="rId4">
            <a:alphaModFix/>
          </a:blip>
          <a:stretch>
            <a:fillRect/>
          </a:stretch>
        </p:blipFill>
        <p:spPr>
          <a:xfrm>
            <a:off x="945925" y="1555800"/>
            <a:ext cx="6633976" cy="4975475"/>
          </a:xfrm>
          <a:prstGeom prst="rect">
            <a:avLst/>
          </a:prstGeom>
          <a:noFill/>
          <a:ln>
            <a:noFill/>
          </a:ln>
        </p:spPr>
      </p:pic>
      <p:sp>
        <p:nvSpPr>
          <p:cNvPr id="307" name="Google Shape;307;ge8e3b3ee5b_0_24"/>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dk1"/>
                </a:solidFill>
              </a:rPr>
              <a:t>Non-Example of Empathy</a:t>
            </a: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fade">
                                      <p:cBhvr>
                                        <p:cTn id="7" dur="1000"/>
                                        <p:tgtEl>
                                          <p:spTgt spid="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803d36c358_0_15"/>
          <p:cNvSpPr txBox="1">
            <a:spLocks noGrp="1"/>
          </p:cNvSpPr>
          <p:nvPr>
            <p:ph type="body" idx="1"/>
          </p:nvPr>
        </p:nvSpPr>
        <p:spPr>
          <a:xfrm>
            <a:off x="457201" y="1600201"/>
            <a:ext cx="8229600" cy="4572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800"/>
              <a:t>In the jigsaw approach, students are divided into diverse groups and assigned distinct tasks under a common topic. Students become independent experts on their subtopic and work with leaders of the same task from other groups. Then, each person returns and teaches their original group about their area of expertise. </a:t>
            </a:r>
            <a:endParaRPr sz="2800"/>
          </a:p>
          <a:p>
            <a:pPr marL="0" lvl="0" indent="0" algn="l" rtl="0">
              <a:spcBef>
                <a:spcPts val="360"/>
              </a:spcBef>
              <a:spcAft>
                <a:spcPts val="0"/>
              </a:spcAft>
              <a:buNone/>
            </a:pPr>
            <a:endParaRPr sz="2800"/>
          </a:p>
          <a:p>
            <a:pPr marL="0" lvl="0" indent="0" algn="l" rtl="0">
              <a:spcBef>
                <a:spcPts val="0"/>
              </a:spcBef>
              <a:spcAft>
                <a:spcPts val="0"/>
              </a:spcAft>
              <a:buClr>
                <a:schemeClr val="dk1"/>
              </a:buClr>
              <a:buSzPts val="1100"/>
              <a:buFont typeface="Arial"/>
              <a:buNone/>
            </a:pPr>
            <a:r>
              <a:rPr lang="en-US" sz="2400" u="sng">
                <a:solidFill>
                  <a:schemeClr val="hlink"/>
                </a:solidFill>
                <a:hlinkClick r:id="rId3"/>
              </a:rPr>
              <a:t>https://www.jigsaw.org/</a:t>
            </a:r>
            <a:endParaRPr sz="4000"/>
          </a:p>
        </p:txBody>
      </p:sp>
      <p:sp>
        <p:nvSpPr>
          <p:cNvPr id="315" name="Google Shape;315;g803d36c358_0_15"/>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The Jigsaw Classroom</a:t>
            </a:r>
            <a:endParaRPr>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803d36c358_0_21"/>
          <p:cNvSpPr txBox="1">
            <a:spLocks noGrp="1"/>
          </p:cNvSpPr>
          <p:nvPr>
            <p:ph type="body" idx="1"/>
          </p:nvPr>
        </p:nvSpPr>
        <p:spPr>
          <a:xfrm>
            <a:off x="311150" y="1456225"/>
            <a:ext cx="8604300" cy="5078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500" b="1"/>
              <a:t>Gallery Walk Activity</a:t>
            </a:r>
            <a:r>
              <a:rPr lang="en-US" sz="2500"/>
              <a:t>: </a:t>
            </a:r>
            <a:endParaRPr sz="2500"/>
          </a:p>
          <a:p>
            <a:pPr marL="0" lvl="0" indent="0" algn="l" rtl="0">
              <a:spcBef>
                <a:spcPts val="360"/>
              </a:spcBef>
              <a:spcAft>
                <a:spcPts val="0"/>
              </a:spcAft>
              <a:buNone/>
            </a:pPr>
            <a:endParaRPr sz="2500"/>
          </a:p>
          <a:p>
            <a:pPr marL="0" lvl="0" indent="0" algn="l" rtl="0">
              <a:spcBef>
                <a:spcPts val="360"/>
              </a:spcBef>
              <a:spcAft>
                <a:spcPts val="0"/>
              </a:spcAft>
              <a:buNone/>
            </a:pPr>
            <a:r>
              <a:rPr lang="en-US" sz="2500"/>
              <a:t>Students create text and visuals or other creative expressions that convey the unique experiences of the person featured in the biography. Student then conduct a “gallery walk”, spending time at each student’s station to learn about a new person and their experiences. </a:t>
            </a:r>
            <a:endParaRPr sz="2500"/>
          </a:p>
          <a:p>
            <a:pPr marL="0" lvl="0" indent="0" algn="l" rtl="0">
              <a:spcBef>
                <a:spcPts val="360"/>
              </a:spcBef>
              <a:spcAft>
                <a:spcPts val="0"/>
              </a:spcAft>
              <a:buNone/>
            </a:pPr>
            <a:endParaRPr sz="2500"/>
          </a:p>
          <a:p>
            <a:pPr marL="0" lvl="0" indent="0" algn="l" rtl="0">
              <a:spcBef>
                <a:spcPts val="360"/>
              </a:spcBef>
              <a:spcAft>
                <a:spcPts val="0"/>
              </a:spcAft>
              <a:buNone/>
            </a:pPr>
            <a:r>
              <a:rPr lang="en-US" sz="2500"/>
              <a:t>Students must understand their chosen person sufficiently in order to answer questions from their peers. </a:t>
            </a:r>
            <a:endParaRPr sz="2500"/>
          </a:p>
        </p:txBody>
      </p:sp>
      <p:sp>
        <p:nvSpPr>
          <p:cNvPr id="322" name="Google Shape;322;g803d36c358_0_21"/>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Perspective Taking </a:t>
            </a: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206"/>
        <p:cNvGrpSpPr/>
        <p:nvPr/>
      </p:nvGrpSpPr>
      <p:grpSpPr>
        <a:xfrm>
          <a:off x="0" y="0"/>
          <a:ext cx="0" cy="0"/>
          <a:chOff x="0" y="0"/>
          <a:chExt cx="0" cy="0"/>
        </a:xfrm>
      </p:grpSpPr>
      <p:sp>
        <p:nvSpPr>
          <p:cNvPr id="207" name="Google Shape;207;g89f8011ea8_0_6"/>
          <p:cNvSpPr txBox="1">
            <a:spLocks noGrp="1"/>
          </p:cNvSpPr>
          <p:nvPr>
            <p:ph type="body" idx="1"/>
          </p:nvPr>
        </p:nvSpPr>
        <p:spPr>
          <a:xfrm>
            <a:off x="457201" y="1600201"/>
            <a:ext cx="8229600" cy="45720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a:t>In person training</a:t>
            </a:r>
            <a:endParaRPr/>
          </a:p>
          <a:p>
            <a:pPr marL="457200" lvl="0" indent="-342900" algn="l" rtl="0">
              <a:spcBef>
                <a:spcPts val="0"/>
              </a:spcBef>
              <a:spcAft>
                <a:spcPts val="0"/>
              </a:spcAft>
              <a:buSzPts val="1800"/>
              <a:buChar char="●"/>
            </a:pPr>
            <a:r>
              <a:rPr lang="en-US"/>
              <a:t>Presenter notes and information</a:t>
            </a:r>
            <a:endParaRPr/>
          </a:p>
        </p:txBody>
      </p:sp>
      <p:sp>
        <p:nvSpPr>
          <p:cNvPr id="208" name="Google Shape;208;g89f8011ea8_0_6"/>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Hidden Slide #2</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803d36c358_0_27"/>
          <p:cNvSpPr txBox="1">
            <a:spLocks noGrp="1"/>
          </p:cNvSpPr>
          <p:nvPr>
            <p:ph type="body" idx="1"/>
          </p:nvPr>
        </p:nvSpPr>
        <p:spPr>
          <a:xfrm>
            <a:off x="457201" y="1600201"/>
            <a:ext cx="8229600" cy="4572000"/>
          </a:xfrm>
          <a:prstGeom prst="rect">
            <a:avLst/>
          </a:prstGeom>
        </p:spPr>
        <p:txBody>
          <a:bodyPr spcFirstLastPara="1" wrap="square" lIns="91425" tIns="45700" rIns="91425" bIns="45700" anchor="t" anchorCtr="0">
            <a:noAutofit/>
          </a:bodyPr>
          <a:lstStyle/>
          <a:p>
            <a:pPr marL="114300" lvl="0" indent="0" algn="l" rtl="0">
              <a:spcBef>
                <a:spcPts val="700"/>
              </a:spcBef>
              <a:spcAft>
                <a:spcPts val="0"/>
              </a:spcAft>
              <a:buClr>
                <a:schemeClr val="dk1"/>
              </a:buClr>
              <a:buSzPts val="1100"/>
              <a:buFont typeface="Arial"/>
              <a:buNone/>
            </a:pPr>
            <a:r>
              <a:rPr lang="en-US" sz="2400" b="1">
                <a:solidFill>
                  <a:srgbClr val="4D4D4F"/>
                </a:solidFill>
              </a:rPr>
              <a:t>Instructions: </a:t>
            </a:r>
            <a:r>
              <a:rPr lang="en-US" sz="2400">
                <a:solidFill>
                  <a:srgbClr val="4D4D4F"/>
                </a:solidFill>
              </a:rPr>
              <a:t>Identify one of the strategies we have discussed (or one of your own ideas) that you would like to try. Pick something that will take relatively little effort to implement.</a:t>
            </a:r>
            <a:endParaRPr sz="2400">
              <a:solidFill>
                <a:srgbClr val="4D4D4F"/>
              </a:solidFill>
            </a:endParaRPr>
          </a:p>
          <a:p>
            <a:pPr marL="457200" lvl="0" indent="-381000" algn="l" rtl="0">
              <a:spcBef>
                <a:spcPts val="1200"/>
              </a:spcBef>
              <a:spcAft>
                <a:spcPts val="0"/>
              </a:spcAft>
              <a:buClr>
                <a:srgbClr val="4D4D4F"/>
              </a:buClr>
              <a:buSzPts val="2400"/>
              <a:buChar char="●"/>
            </a:pPr>
            <a:r>
              <a:rPr lang="en-US" sz="2400">
                <a:solidFill>
                  <a:srgbClr val="4D4D4F"/>
                </a:solidFill>
              </a:rPr>
              <a:t>What planning is required? </a:t>
            </a:r>
            <a:endParaRPr sz="2400">
              <a:solidFill>
                <a:srgbClr val="4D4D4F"/>
              </a:solidFill>
            </a:endParaRPr>
          </a:p>
          <a:p>
            <a:pPr marL="457200" lvl="0" indent="-381000" algn="l" rtl="0">
              <a:spcBef>
                <a:spcPts val="0"/>
              </a:spcBef>
              <a:spcAft>
                <a:spcPts val="0"/>
              </a:spcAft>
              <a:buClr>
                <a:srgbClr val="4D4D4F"/>
              </a:buClr>
              <a:buSzPts val="2400"/>
              <a:buChar char="●"/>
            </a:pPr>
            <a:r>
              <a:rPr lang="en-US" sz="2400">
                <a:solidFill>
                  <a:srgbClr val="4D4D4F"/>
                </a:solidFill>
              </a:rPr>
              <a:t>How do you plan to address anticipated challenges? </a:t>
            </a:r>
            <a:endParaRPr sz="2400">
              <a:solidFill>
                <a:srgbClr val="4D4D4F"/>
              </a:solidFill>
            </a:endParaRPr>
          </a:p>
          <a:p>
            <a:pPr marL="457200" lvl="0" indent="-381000" algn="l" rtl="0">
              <a:spcBef>
                <a:spcPts val="0"/>
              </a:spcBef>
              <a:spcAft>
                <a:spcPts val="0"/>
              </a:spcAft>
              <a:buClr>
                <a:srgbClr val="4D4D4F"/>
              </a:buClr>
              <a:buSzPts val="2400"/>
              <a:buChar char="●"/>
            </a:pPr>
            <a:r>
              <a:rPr lang="en-US" sz="2400">
                <a:solidFill>
                  <a:srgbClr val="4D4D4F"/>
                </a:solidFill>
              </a:rPr>
              <a:t>How might this strategy be integrated into your existing practices, strategies, or lesson planning? </a:t>
            </a:r>
            <a:endParaRPr sz="2400">
              <a:solidFill>
                <a:srgbClr val="4D4D4F"/>
              </a:solidFill>
            </a:endParaRPr>
          </a:p>
          <a:p>
            <a:pPr marL="0" lvl="0" indent="0" algn="l" rtl="0">
              <a:spcBef>
                <a:spcPts val="1200"/>
              </a:spcBef>
              <a:spcAft>
                <a:spcPts val="0"/>
              </a:spcAft>
              <a:buNone/>
            </a:pPr>
            <a:endParaRPr/>
          </a:p>
        </p:txBody>
      </p:sp>
      <p:sp>
        <p:nvSpPr>
          <p:cNvPr id="329" name="Google Shape;329;g803d36c358_0_27"/>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Practice</a:t>
            </a:r>
            <a:endParaRPr>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e327266c89_0_0"/>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000" b="1">
                <a:solidFill>
                  <a:schemeClr val="dk2"/>
                </a:solidFill>
              </a:rPr>
              <a:t>Team Talk: Review the “How”</a:t>
            </a:r>
            <a:endParaRPr sz="3000" b="1">
              <a:solidFill>
                <a:schemeClr val="dk2"/>
              </a:solidFill>
            </a:endParaRPr>
          </a:p>
        </p:txBody>
      </p:sp>
      <p:sp>
        <p:nvSpPr>
          <p:cNvPr id="336" name="Google Shape;336;ge327266c89_0_0"/>
          <p:cNvSpPr txBox="1">
            <a:spLocks noGrp="1"/>
          </p:cNvSpPr>
          <p:nvPr>
            <p:ph type="body" idx="1"/>
          </p:nvPr>
        </p:nvSpPr>
        <p:spPr>
          <a:xfrm>
            <a:off x="457201" y="1565726"/>
            <a:ext cx="8229600" cy="4572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800">
                <a:solidFill>
                  <a:schemeClr val="dk2"/>
                </a:solidFill>
              </a:rPr>
              <a:t>How will you adjust your practices to support learning for students who have experienced trauma?</a:t>
            </a:r>
            <a:endParaRPr sz="2800">
              <a:solidFill>
                <a:schemeClr val="dk2"/>
              </a:solidFill>
            </a:endParaRPr>
          </a:p>
          <a:p>
            <a:pPr marL="0" lvl="0" indent="0" algn="l" rtl="0">
              <a:spcBef>
                <a:spcPts val="360"/>
              </a:spcBef>
              <a:spcAft>
                <a:spcPts val="0"/>
              </a:spcAft>
              <a:buNone/>
            </a:pPr>
            <a:endParaRPr sz="2800">
              <a:solidFill>
                <a:schemeClr val="dk2"/>
              </a:solidFill>
            </a:endParaRPr>
          </a:p>
          <a:p>
            <a:pPr marL="0" lvl="0" indent="0" algn="l" rtl="0">
              <a:spcBef>
                <a:spcPts val="360"/>
              </a:spcBef>
              <a:spcAft>
                <a:spcPts val="0"/>
              </a:spcAft>
              <a:buNone/>
            </a:pPr>
            <a:r>
              <a:rPr lang="en-US" sz="2800">
                <a:solidFill>
                  <a:schemeClr val="dk2"/>
                </a:solidFill>
              </a:rPr>
              <a:t>How will you involve families and students in practices? </a:t>
            </a:r>
            <a:endParaRPr sz="2800">
              <a:solidFill>
                <a:schemeClr val="dk2"/>
              </a:solidFill>
            </a:endParaRPr>
          </a:p>
          <a:p>
            <a:pPr marL="0" lvl="0" indent="0" algn="l" rtl="0">
              <a:spcBef>
                <a:spcPts val="360"/>
              </a:spcBef>
              <a:spcAft>
                <a:spcPts val="0"/>
              </a:spcAft>
              <a:buNone/>
            </a:pPr>
            <a:endParaRPr sz="2800" i="1">
              <a:solidFill>
                <a:schemeClr val="dk2"/>
              </a:solidFill>
            </a:endParaRPr>
          </a:p>
          <a:p>
            <a:pPr marL="0" lvl="0" indent="0" algn="l" rtl="0">
              <a:spcBef>
                <a:spcPts val="360"/>
              </a:spcBef>
              <a:spcAft>
                <a:spcPts val="0"/>
              </a:spcAft>
              <a:buNone/>
            </a:pPr>
            <a:endParaRPr sz="2800" i="1">
              <a:solidFill>
                <a:schemeClr val="dk2"/>
              </a:solidFill>
            </a:endParaRPr>
          </a:p>
          <a:p>
            <a:pPr marL="0" lvl="0" indent="0" algn="ctr" rtl="0">
              <a:spcBef>
                <a:spcPts val="360"/>
              </a:spcBef>
              <a:spcAft>
                <a:spcPts val="0"/>
              </a:spcAft>
              <a:buNone/>
            </a:pPr>
            <a:r>
              <a:rPr lang="en-US" sz="2800" i="1">
                <a:solidFill>
                  <a:schemeClr val="dk2"/>
                </a:solidFill>
              </a:rPr>
              <a:t>Fill this in on your  Action Plan under “Objectives and Action Planning”</a:t>
            </a:r>
            <a:endParaRPr sz="2800" i="1">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803d36c358_0_33"/>
          <p:cNvSpPr txBox="1">
            <a:spLocks noGrp="1"/>
          </p:cNvSpPr>
          <p:nvPr>
            <p:ph type="body" idx="1"/>
          </p:nvPr>
        </p:nvSpPr>
        <p:spPr>
          <a:xfrm>
            <a:off x="228600" y="1331775"/>
            <a:ext cx="8686800" cy="4703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400" u="sng">
                <a:solidFill>
                  <a:schemeClr val="accent4"/>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https://casel.org/core-competencies/</a:t>
            </a:r>
            <a:endParaRPr sz="2400">
              <a:solidFill>
                <a:schemeClr val="accent4"/>
              </a:solidFill>
            </a:endParaRPr>
          </a:p>
          <a:p>
            <a:pPr marL="0" lvl="0" indent="0" algn="l" rtl="0">
              <a:spcBef>
                <a:spcPts val="0"/>
              </a:spcBef>
              <a:spcAft>
                <a:spcPts val="0"/>
              </a:spcAft>
              <a:buNone/>
            </a:pPr>
            <a:endParaRPr sz="2400">
              <a:solidFill>
                <a:schemeClr val="accent4"/>
              </a:solidFill>
            </a:endParaRPr>
          </a:p>
          <a:p>
            <a:pPr marL="0" lvl="0" indent="0" algn="l" rtl="0">
              <a:spcBef>
                <a:spcPts val="0"/>
              </a:spcBef>
              <a:spcAft>
                <a:spcPts val="0"/>
              </a:spcAft>
              <a:buNone/>
            </a:pPr>
            <a:r>
              <a:rPr lang="en-US" sz="2400" u="sng">
                <a:solidFill>
                  <a:schemeClr val="accent4"/>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https://www.transformingeducation.org/social-awareness-toolkit/</a:t>
            </a:r>
            <a:endParaRPr sz="2400">
              <a:solidFill>
                <a:schemeClr val="accent4"/>
              </a:solidFill>
            </a:endParaRPr>
          </a:p>
          <a:p>
            <a:pPr marL="0" lvl="0" indent="0" algn="l" rtl="0">
              <a:spcBef>
                <a:spcPts val="0"/>
              </a:spcBef>
              <a:spcAft>
                <a:spcPts val="0"/>
              </a:spcAft>
              <a:buNone/>
            </a:pPr>
            <a:endParaRPr sz="2400">
              <a:solidFill>
                <a:schemeClr val="accent4"/>
              </a:solidFill>
            </a:endParaRPr>
          </a:p>
          <a:p>
            <a:pPr marL="0" lvl="0" indent="0" algn="l" rtl="0">
              <a:spcBef>
                <a:spcPts val="0"/>
              </a:spcBef>
              <a:spcAft>
                <a:spcPts val="0"/>
              </a:spcAft>
              <a:buNone/>
            </a:pPr>
            <a:r>
              <a:rPr lang="en-US" sz="2400" u="sng">
                <a:solidFill>
                  <a:schemeClr val="accent4"/>
                </a:solid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https://youtu.be/d75gxU6Nyq0h</a:t>
            </a:r>
            <a:endParaRPr sz="2400">
              <a:solidFill>
                <a:schemeClr val="accent4"/>
              </a:solidFill>
            </a:endParaRPr>
          </a:p>
          <a:p>
            <a:pPr marL="0" lvl="0" indent="0" algn="l" rtl="0">
              <a:spcBef>
                <a:spcPts val="0"/>
              </a:spcBef>
              <a:spcAft>
                <a:spcPts val="0"/>
              </a:spcAft>
              <a:buNone/>
            </a:pPr>
            <a:endParaRPr sz="2400">
              <a:solidFill>
                <a:schemeClr val="accent4"/>
              </a:solidFill>
            </a:endParaRPr>
          </a:p>
          <a:p>
            <a:pPr marL="0" lvl="0" indent="0" algn="l" rtl="0">
              <a:spcBef>
                <a:spcPts val="0"/>
              </a:spcBef>
              <a:spcAft>
                <a:spcPts val="0"/>
              </a:spcAft>
              <a:buClr>
                <a:schemeClr val="dk1"/>
              </a:buClr>
              <a:buSzPts val="1100"/>
              <a:buFont typeface="Arial"/>
              <a:buNone/>
            </a:pPr>
            <a:r>
              <a:rPr lang="en-US" sz="2400" u="sng">
                <a:solidFill>
                  <a:schemeClr val="accent4"/>
                </a:solidFil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https://youtu.be/ClvpNWU0A8Q</a:t>
            </a:r>
            <a:endParaRPr sz="2400">
              <a:solidFill>
                <a:schemeClr val="accent4"/>
              </a:solidFill>
            </a:endParaRPr>
          </a:p>
          <a:p>
            <a:pPr marL="0" lvl="0" indent="0" algn="l" rtl="0">
              <a:spcBef>
                <a:spcPts val="0"/>
              </a:spcBef>
              <a:spcAft>
                <a:spcPts val="0"/>
              </a:spcAft>
              <a:buNone/>
            </a:pPr>
            <a:endParaRPr sz="2400">
              <a:solidFill>
                <a:schemeClr val="accent4"/>
              </a:solidFill>
            </a:endParaRPr>
          </a:p>
          <a:p>
            <a:pPr marL="0" lvl="0" indent="0" algn="l" rtl="0">
              <a:spcBef>
                <a:spcPts val="0"/>
              </a:spcBef>
              <a:spcAft>
                <a:spcPts val="0"/>
              </a:spcAft>
              <a:buClr>
                <a:schemeClr val="dk1"/>
              </a:buClr>
              <a:buSzPts val="1100"/>
              <a:buFont typeface="Arial"/>
              <a:buNone/>
            </a:pPr>
            <a:r>
              <a:rPr lang="en-US" sz="2400">
                <a:solidFill>
                  <a:schemeClr val="accent4"/>
                </a:solidFill>
              </a:rPr>
              <a:t>Yeager, D., Garcia, J., Brzustoski, P., Hessert, W., Purdie-Vaughns, V., Apfel, N., Master, A., Williams, M. (2014). Breaking the cycle of mistrust: Wise interventions to provide critical feedback across the racial divide. Journal of Experimental Psychology (143).</a:t>
            </a:r>
            <a:endParaRPr sz="2400">
              <a:solidFill>
                <a:schemeClr val="accent4"/>
              </a:solidFill>
            </a:endParaRPr>
          </a:p>
        </p:txBody>
      </p:sp>
      <p:sp>
        <p:nvSpPr>
          <p:cNvPr id="343" name="Google Shape;343;g803d36c358_0_33"/>
          <p:cNvSpPr txBox="1">
            <a:spLocks noGrp="1"/>
          </p:cNvSpPr>
          <p:nvPr>
            <p:ph type="title"/>
          </p:nvPr>
        </p:nvSpPr>
        <p:spPr>
          <a:xfrm>
            <a:off x="228600" y="228600"/>
            <a:ext cx="8686800" cy="1053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References/Resources</a:t>
            </a:r>
            <a:endParaRPr>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e8e3b3ee5b_0_8"/>
          <p:cNvSpPr txBox="1">
            <a:spLocks noGrp="1"/>
          </p:cNvSpPr>
          <p:nvPr>
            <p:ph type="body" idx="1"/>
          </p:nvPr>
        </p:nvSpPr>
        <p:spPr>
          <a:xfrm>
            <a:off x="332725" y="1438400"/>
            <a:ext cx="8740800" cy="4971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400">
                <a:solidFill>
                  <a:schemeClr val="accent4"/>
                </a:solidFill>
              </a:rPr>
              <a:t>Wright, J. (2016). How to help students accept constructive criticism: ‘Wise’ feedback. https://www.interventioncentral.org/sites/default/files/pdfs/pdfs_blog/student_motivation_wise_feedback.pdf</a:t>
            </a:r>
            <a:endParaRPr sz="2400">
              <a:solidFill>
                <a:schemeClr val="accent4"/>
              </a:solidFill>
            </a:endParaRPr>
          </a:p>
          <a:p>
            <a:pPr marL="0" lvl="0" indent="0" algn="l" rtl="0">
              <a:spcBef>
                <a:spcPts val="0"/>
              </a:spcBef>
              <a:spcAft>
                <a:spcPts val="0"/>
              </a:spcAft>
              <a:buNone/>
            </a:pPr>
            <a:endParaRPr sz="2400">
              <a:solidFill>
                <a:schemeClr val="accent4"/>
              </a:solidFill>
            </a:endParaRPr>
          </a:p>
          <a:p>
            <a:pPr marL="0" lvl="0" indent="0" algn="l" rtl="0">
              <a:spcBef>
                <a:spcPts val="0"/>
              </a:spcBef>
              <a:spcAft>
                <a:spcPts val="0"/>
              </a:spcAft>
              <a:buNone/>
            </a:pPr>
            <a:r>
              <a:rPr lang="en-US" sz="2400" u="sng">
                <a:solidFill>
                  <a:schemeClr val="accent4"/>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https://ggie.berkeley.edu/wp-content/uploads/2020/06/GGIE_Giving_Wise_Feedback.pdf</a:t>
            </a:r>
            <a:endParaRPr sz="2400">
              <a:solidFill>
                <a:schemeClr val="accent4"/>
              </a:solidFill>
            </a:endParaRPr>
          </a:p>
          <a:p>
            <a:pPr marL="0" lvl="0" indent="0" algn="l" rtl="0">
              <a:spcBef>
                <a:spcPts val="0"/>
              </a:spcBef>
              <a:spcAft>
                <a:spcPts val="0"/>
              </a:spcAft>
              <a:buNone/>
            </a:pPr>
            <a:endParaRPr sz="2400">
              <a:solidFill>
                <a:schemeClr val="accent4"/>
              </a:solidFill>
            </a:endParaRPr>
          </a:p>
          <a:p>
            <a:pPr marL="0" lvl="0" indent="0" algn="l" rtl="0">
              <a:spcBef>
                <a:spcPts val="0"/>
              </a:spcBef>
              <a:spcAft>
                <a:spcPts val="0"/>
              </a:spcAft>
              <a:buNone/>
            </a:pPr>
            <a:r>
              <a:rPr lang="en-US" sz="2400" u="sng">
                <a:solidFill>
                  <a:schemeClr val="hlink"/>
                </a:solidFill>
                <a:hlinkClick r:id="rId4"/>
              </a:rPr>
              <a:t>https://www.jigsaw.org/</a:t>
            </a:r>
            <a:endParaRPr sz="2400">
              <a:solidFill>
                <a:schemeClr val="accent4"/>
              </a:solidFill>
            </a:endParaRPr>
          </a:p>
          <a:p>
            <a:pPr marL="0" lvl="0" indent="0" algn="l" rtl="0">
              <a:spcBef>
                <a:spcPts val="0"/>
              </a:spcBef>
              <a:spcAft>
                <a:spcPts val="0"/>
              </a:spcAft>
              <a:buNone/>
            </a:pPr>
            <a:endParaRPr sz="2400">
              <a:solidFill>
                <a:schemeClr val="accent4"/>
              </a:solidFill>
            </a:endParaRPr>
          </a:p>
          <a:p>
            <a:pPr marL="0" lvl="0" indent="0" algn="l" rtl="0">
              <a:spcBef>
                <a:spcPts val="0"/>
              </a:spcBef>
              <a:spcAft>
                <a:spcPts val="0"/>
              </a:spcAft>
              <a:buNone/>
            </a:pPr>
            <a:r>
              <a:rPr lang="en-US" sz="2400">
                <a:solidFill>
                  <a:schemeClr val="accent4"/>
                </a:solidFill>
              </a:rPr>
              <a:t>Walker, I. (1998). Academic performance, prejudice, and the jigsaw classroom: new pieces to the puzzle. Journal of Community &amp; Applied Social Psychology.</a:t>
            </a:r>
            <a:endParaRPr sz="2400">
              <a:solidFill>
                <a:schemeClr val="accent4"/>
              </a:solidFill>
            </a:endParaRPr>
          </a:p>
          <a:p>
            <a:pPr marL="0" lvl="0" indent="0" algn="l" rtl="0">
              <a:spcBef>
                <a:spcPts val="0"/>
              </a:spcBef>
              <a:spcAft>
                <a:spcPts val="0"/>
              </a:spcAft>
              <a:buNone/>
            </a:pPr>
            <a:endParaRPr sz="2400">
              <a:solidFill>
                <a:schemeClr val="accent4"/>
              </a:solidFill>
            </a:endParaRPr>
          </a:p>
        </p:txBody>
      </p:sp>
      <p:sp>
        <p:nvSpPr>
          <p:cNvPr id="350" name="Google Shape;350;ge8e3b3ee5b_0_8"/>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References/Resources</a:t>
            </a:r>
            <a:endParaRPr>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213"/>
        <p:cNvGrpSpPr/>
        <p:nvPr/>
      </p:nvGrpSpPr>
      <p:grpSpPr>
        <a:xfrm>
          <a:off x="0" y="0"/>
          <a:ext cx="0" cy="0"/>
          <a:chOff x="0" y="0"/>
          <a:chExt cx="0" cy="0"/>
        </a:xfrm>
      </p:grpSpPr>
      <p:sp>
        <p:nvSpPr>
          <p:cNvPr id="214" name="Google Shape;214;g89f8011ea8_0_12"/>
          <p:cNvSpPr txBox="1">
            <a:spLocks noGrp="1"/>
          </p:cNvSpPr>
          <p:nvPr>
            <p:ph type="body" idx="1"/>
          </p:nvPr>
        </p:nvSpPr>
        <p:spPr>
          <a:xfrm>
            <a:off x="457201" y="1600201"/>
            <a:ext cx="8229600" cy="4572000"/>
          </a:xfrm>
          <a:prstGeom prst="rect">
            <a:avLst/>
          </a:prstGeom>
        </p:spPr>
        <p:txBody>
          <a:bodyPr spcFirstLastPara="1" wrap="square" lIns="91425" tIns="45700" rIns="91425" bIns="45700" anchor="t" anchorCtr="0">
            <a:noAutofit/>
          </a:bodyPr>
          <a:lstStyle/>
          <a:p>
            <a:pPr marL="63500" lvl="0" indent="0" algn="l" rtl="0">
              <a:lnSpc>
                <a:spcPct val="115000"/>
              </a:lnSpc>
              <a:spcBef>
                <a:spcPts val="600"/>
              </a:spcBef>
              <a:spcAft>
                <a:spcPts val="0"/>
              </a:spcAft>
              <a:buNone/>
            </a:pPr>
            <a:r>
              <a:rPr lang="en-US" sz="3000"/>
              <a:t>Supplies needed</a:t>
            </a:r>
            <a:endParaRPr sz="3000"/>
          </a:p>
          <a:p>
            <a:pPr marL="457200" lvl="0" indent="-419100" algn="l" rtl="0">
              <a:lnSpc>
                <a:spcPct val="115000"/>
              </a:lnSpc>
              <a:spcBef>
                <a:spcPts val="600"/>
              </a:spcBef>
              <a:spcAft>
                <a:spcPts val="0"/>
              </a:spcAft>
              <a:buSzPts val="3000"/>
              <a:buChar char="●"/>
            </a:pPr>
            <a:r>
              <a:rPr lang="en-US" sz="3000"/>
              <a:t>WIFI access for presenter and participants</a:t>
            </a:r>
            <a:endParaRPr sz="3000"/>
          </a:p>
          <a:p>
            <a:pPr marL="457200" lvl="0" indent="-419100" algn="l" rtl="0">
              <a:lnSpc>
                <a:spcPct val="115000"/>
              </a:lnSpc>
              <a:spcBef>
                <a:spcPts val="0"/>
              </a:spcBef>
              <a:spcAft>
                <a:spcPts val="0"/>
              </a:spcAft>
              <a:buSzPts val="3000"/>
              <a:buChar char="●"/>
            </a:pPr>
            <a:r>
              <a:rPr lang="en-US" sz="3000"/>
              <a:t>Access to videos (through WIFI if available, but download to flash drive as a back-up)</a:t>
            </a:r>
            <a:endParaRPr sz="3000"/>
          </a:p>
          <a:p>
            <a:pPr marL="457200" lvl="0" indent="-419100" algn="l" rtl="0">
              <a:lnSpc>
                <a:spcPct val="115000"/>
              </a:lnSpc>
              <a:spcBef>
                <a:spcPts val="0"/>
              </a:spcBef>
              <a:spcAft>
                <a:spcPts val="0"/>
              </a:spcAft>
              <a:buSzPts val="3000"/>
              <a:buChar char="●"/>
            </a:pPr>
            <a:r>
              <a:rPr lang="en-US" sz="3000"/>
              <a:t>Chart paper</a:t>
            </a:r>
            <a:endParaRPr sz="3000"/>
          </a:p>
          <a:p>
            <a:pPr marL="457200" lvl="0" indent="-419100" algn="l" rtl="0">
              <a:lnSpc>
                <a:spcPct val="115000"/>
              </a:lnSpc>
              <a:spcBef>
                <a:spcPts val="0"/>
              </a:spcBef>
              <a:spcAft>
                <a:spcPts val="0"/>
              </a:spcAft>
              <a:buSzPts val="3000"/>
              <a:buChar char="●"/>
            </a:pPr>
            <a:r>
              <a:rPr lang="en-US" sz="3000"/>
              <a:t>Markers</a:t>
            </a:r>
            <a:endParaRPr sz="3000"/>
          </a:p>
          <a:p>
            <a:pPr marL="457200" lvl="0" indent="-419100" algn="l" rtl="0">
              <a:lnSpc>
                <a:spcPct val="115000"/>
              </a:lnSpc>
              <a:spcBef>
                <a:spcPts val="0"/>
              </a:spcBef>
              <a:spcAft>
                <a:spcPts val="0"/>
              </a:spcAft>
              <a:buSzPts val="3000"/>
              <a:buChar char="●"/>
            </a:pPr>
            <a:r>
              <a:rPr lang="en-US" sz="3000"/>
              <a:t>Post-it-Notes</a:t>
            </a:r>
            <a:endParaRPr sz="3000"/>
          </a:p>
          <a:p>
            <a:pPr marL="0" lvl="0" indent="0" algn="l" rtl="0">
              <a:spcBef>
                <a:spcPts val="360"/>
              </a:spcBef>
              <a:spcAft>
                <a:spcPts val="0"/>
              </a:spcAft>
              <a:buNone/>
            </a:pPr>
            <a:endParaRPr/>
          </a:p>
        </p:txBody>
      </p:sp>
      <p:sp>
        <p:nvSpPr>
          <p:cNvPr id="215" name="Google Shape;215;g89f8011ea8_0_12"/>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Hidden Slide #3</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220"/>
        <p:cNvGrpSpPr/>
        <p:nvPr/>
      </p:nvGrpSpPr>
      <p:grpSpPr>
        <a:xfrm>
          <a:off x="0" y="0"/>
          <a:ext cx="0" cy="0"/>
          <a:chOff x="0" y="0"/>
          <a:chExt cx="0" cy="0"/>
        </a:xfrm>
      </p:grpSpPr>
      <p:sp>
        <p:nvSpPr>
          <p:cNvPr id="221" name="Google Shape;221;g89f8011ea8_0_18"/>
          <p:cNvSpPr txBox="1">
            <a:spLocks noGrp="1"/>
          </p:cNvSpPr>
          <p:nvPr>
            <p:ph type="body" idx="1"/>
          </p:nvPr>
        </p:nvSpPr>
        <p:spPr>
          <a:xfrm>
            <a:off x="228600" y="1600200"/>
            <a:ext cx="8458200" cy="4572000"/>
          </a:xfrm>
          <a:prstGeom prst="rect">
            <a:avLst/>
          </a:prstGeom>
        </p:spPr>
        <p:txBody>
          <a:bodyPr spcFirstLastPara="1" wrap="square" lIns="91425" tIns="45700" rIns="91425" bIns="45700" anchor="t" anchorCtr="0">
            <a:noAutofit/>
          </a:bodyPr>
          <a:lstStyle/>
          <a:p>
            <a:pPr marL="0" lvl="0" indent="0" algn="ctr" rtl="0">
              <a:lnSpc>
                <a:spcPct val="115000"/>
              </a:lnSpc>
              <a:spcBef>
                <a:spcPts val="600"/>
              </a:spcBef>
              <a:spcAft>
                <a:spcPts val="0"/>
              </a:spcAft>
              <a:buClr>
                <a:schemeClr val="dk1"/>
              </a:buClr>
              <a:buSzPts val="1100"/>
              <a:buFont typeface="Arial"/>
              <a:buNone/>
            </a:pPr>
            <a:r>
              <a:rPr lang="en-US"/>
              <a:t>Handouts for this Module</a:t>
            </a:r>
            <a:endParaRPr/>
          </a:p>
          <a:p>
            <a:pPr marL="0" lvl="0" indent="0" algn="l" rtl="0">
              <a:lnSpc>
                <a:spcPct val="115000"/>
              </a:lnSpc>
              <a:spcBef>
                <a:spcPts val="600"/>
              </a:spcBef>
              <a:spcAft>
                <a:spcPts val="0"/>
              </a:spcAft>
              <a:buNone/>
            </a:pPr>
            <a:r>
              <a:rPr lang="en-US"/>
              <a:t>Action Planner</a:t>
            </a:r>
            <a:endParaRPr/>
          </a:p>
          <a:p>
            <a:pPr marL="0" lvl="0" indent="0" algn="l" rtl="0">
              <a:spcBef>
                <a:spcPts val="360"/>
              </a:spcBef>
              <a:spcAft>
                <a:spcPts val="0"/>
              </a:spcAft>
              <a:buNone/>
            </a:pPr>
            <a:endParaRPr sz="2400"/>
          </a:p>
        </p:txBody>
      </p:sp>
      <p:sp>
        <p:nvSpPr>
          <p:cNvPr id="222" name="Google Shape;222;g89f8011ea8_0_18"/>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Hidden Slide #4</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sz="4000"/>
              <a:t>Social Awareness</a:t>
            </a:r>
            <a:endParaRPr sz="4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4" name="Google Shape;234;g7fbc813be8_0_0"/>
          <p:cNvSpPr txBox="1"/>
          <p:nvPr/>
        </p:nvSpPr>
        <p:spPr>
          <a:xfrm>
            <a:off x="593600" y="2033400"/>
            <a:ext cx="8229600" cy="44457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Verdana"/>
              <a:buChar char="●"/>
            </a:pPr>
            <a:r>
              <a:rPr lang="en-US" sz="2400">
                <a:latin typeface="Verdana"/>
                <a:ea typeface="Verdana"/>
                <a:cs typeface="Verdana"/>
                <a:sym typeface="Verdana"/>
              </a:rPr>
              <a:t>Build an understanding of social awareness</a:t>
            </a:r>
            <a:endParaRPr sz="2400">
              <a:latin typeface="Verdana"/>
              <a:ea typeface="Verdana"/>
              <a:cs typeface="Verdana"/>
              <a:sym typeface="Verdana"/>
            </a:endParaRPr>
          </a:p>
          <a:p>
            <a:pPr marL="457200" lvl="0" indent="0" algn="l" rtl="0">
              <a:spcBef>
                <a:spcPts val="0"/>
              </a:spcBef>
              <a:spcAft>
                <a:spcPts val="0"/>
              </a:spcAft>
              <a:buNone/>
            </a:pPr>
            <a:endParaRPr sz="2400">
              <a:latin typeface="Verdana"/>
              <a:ea typeface="Verdana"/>
              <a:cs typeface="Verdana"/>
              <a:sym typeface="Verdana"/>
            </a:endParaRPr>
          </a:p>
          <a:p>
            <a:pPr marL="457200" lvl="0" indent="-381000" algn="l" rtl="0">
              <a:spcBef>
                <a:spcPts val="0"/>
              </a:spcBef>
              <a:spcAft>
                <a:spcPts val="0"/>
              </a:spcAft>
              <a:buSzPts val="2400"/>
              <a:buFont typeface="Verdana"/>
              <a:buChar char="●"/>
            </a:pPr>
            <a:r>
              <a:rPr lang="en-US" sz="2400">
                <a:latin typeface="Verdana"/>
                <a:ea typeface="Verdana"/>
                <a:cs typeface="Verdana"/>
                <a:sym typeface="Verdana"/>
              </a:rPr>
              <a:t>Leave with some strategies or techniques that you could try in the classroom to support your students in developing social awareness skills</a:t>
            </a:r>
            <a:endParaRPr sz="2400">
              <a:latin typeface="Verdana"/>
              <a:ea typeface="Verdana"/>
              <a:cs typeface="Verdana"/>
              <a:sym typeface="Verdana"/>
            </a:endParaRPr>
          </a:p>
        </p:txBody>
      </p:sp>
      <p:sp>
        <p:nvSpPr>
          <p:cNvPr id="233" name="Google Shape;233;g7fbc813be8_0_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What We Will Know and Do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40" name="Google Shape;240;g73c16d18bd_1_12" title="CASEL Social Emotiional Competency Wheel"/>
          <p:cNvPicPr preferRelativeResize="0"/>
          <p:nvPr/>
        </p:nvPicPr>
        <p:blipFill>
          <a:blip r:embed="rId3">
            <a:alphaModFix/>
          </a:blip>
          <a:stretch>
            <a:fillRect/>
          </a:stretch>
        </p:blipFill>
        <p:spPr>
          <a:xfrm>
            <a:off x="2235363" y="1570038"/>
            <a:ext cx="4673275" cy="4673275"/>
          </a:xfrm>
          <a:prstGeom prst="rect">
            <a:avLst/>
          </a:prstGeom>
          <a:noFill/>
          <a:ln>
            <a:noFill/>
          </a:ln>
        </p:spPr>
      </p:pic>
      <p:sp>
        <p:nvSpPr>
          <p:cNvPr id="239" name="Google Shape;239;g73c16d18bd_1_12"/>
          <p:cNvSpPr txBox="1">
            <a:spLocks noGrp="1"/>
          </p:cNvSpPr>
          <p:nvPr>
            <p:ph type="title"/>
          </p:nvPr>
        </p:nvSpPr>
        <p:spPr>
          <a:xfrm>
            <a:off x="457200" y="274638"/>
            <a:ext cx="8229600" cy="1143000"/>
          </a:xfrm>
          <a:prstGeom prst="rect">
            <a:avLst/>
          </a:prstGeom>
          <a:solidFill>
            <a:srgbClr val="A9DCF2">
              <a:alpha val="66666"/>
            </a:srgbClr>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4000"/>
              <a:buFont typeface="Calibri"/>
              <a:buNone/>
            </a:pPr>
            <a:r>
              <a:rPr lang="en-US">
                <a:solidFill>
                  <a:srgbClr val="000000"/>
                </a:solidFill>
                <a:latin typeface="Verdana"/>
                <a:ea typeface="Verdana"/>
                <a:cs typeface="Verdana"/>
                <a:sym typeface="Verdana"/>
              </a:rPr>
              <a:t>Social Emotional Competencies</a:t>
            </a:r>
            <a:endParaRPr u="none" strike="noStrike" cap="none">
              <a:solidFill>
                <a:srgbClr val="000000"/>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7fbc813be8_0_192"/>
          <p:cNvSpPr txBox="1">
            <a:spLocks noGrp="1"/>
          </p:cNvSpPr>
          <p:nvPr>
            <p:ph type="body" idx="1"/>
          </p:nvPr>
        </p:nvSpPr>
        <p:spPr>
          <a:xfrm>
            <a:off x="228600" y="1499900"/>
            <a:ext cx="8686800" cy="4941300"/>
          </a:xfrm>
          <a:prstGeom prst="rect">
            <a:avLst/>
          </a:prstGeom>
          <a:noFill/>
          <a:ln>
            <a:noFill/>
          </a:ln>
        </p:spPr>
        <p:txBody>
          <a:bodyPr spcFirstLastPara="1" wrap="square" lIns="91425" tIns="45700" rIns="91425" bIns="45700" anchor="t" anchorCtr="0">
            <a:noAutofit/>
          </a:bodyPr>
          <a:lstStyle/>
          <a:p>
            <a:pPr marL="342900" lvl="0" indent="-139700" algn="l" rtl="0">
              <a:lnSpc>
                <a:spcPct val="100000"/>
              </a:lnSpc>
              <a:spcBef>
                <a:spcPts val="0"/>
              </a:spcBef>
              <a:spcAft>
                <a:spcPts val="0"/>
              </a:spcAft>
              <a:buClr>
                <a:schemeClr val="dk1"/>
              </a:buClr>
              <a:buSzPts val="3200"/>
              <a:buNone/>
            </a:pPr>
            <a:r>
              <a:rPr lang="en-US" dirty="0"/>
              <a:t>Social-Awareness is the ability to take the perspective of and emphasize with others from diverse backgrounds and cultures; to understand social and ethical norms for behavior; and to recognize family, school, and community resources and supports. </a:t>
            </a:r>
            <a:endParaRPr dirty="0"/>
          </a:p>
          <a:p>
            <a:pPr marL="342900" lvl="0" indent="-139700" algn="l" rtl="0">
              <a:lnSpc>
                <a:spcPct val="100000"/>
              </a:lnSpc>
              <a:spcBef>
                <a:spcPts val="0"/>
              </a:spcBef>
              <a:spcAft>
                <a:spcPts val="0"/>
              </a:spcAft>
              <a:buClr>
                <a:schemeClr val="dk1"/>
              </a:buClr>
              <a:buSzPts val="3200"/>
              <a:buNone/>
            </a:pPr>
            <a:endParaRPr dirty="0"/>
          </a:p>
          <a:p>
            <a:pPr marL="457200" lvl="0" indent="0" algn="l" rtl="0">
              <a:lnSpc>
                <a:spcPct val="100000"/>
              </a:lnSpc>
              <a:spcBef>
                <a:spcPts val="0"/>
              </a:spcBef>
              <a:spcAft>
                <a:spcPts val="0"/>
              </a:spcAft>
              <a:buNone/>
            </a:pPr>
            <a:endParaRPr dirty="0"/>
          </a:p>
        </p:txBody>
      </p:sp>
      <p:sp>
        <p:nvSpPr>
          <p:cNvPr id="246" name="Google Shape;246;g7fbc813be8_0_192"/>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dirty="0">
                <a:solidFill>
                  <a:srgbClr val="000000"/>
                </a:solidFill>
              </a:rPr>
              <a:t>Social </a:t>
            </a:r>
            <a:r>
              <a:rPr lang="en-US" dirty="0" smtClean="0">
                <a:solidFill>
                  <a:srgbClr val="000000"/>
                </a:solidFill>
              </a:rPr>
              <a:t>Awareness Defined</a:t>
            </a:r>
            <a:endParaRPr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7fbc813be8_0_383"/>
          <p:cNvSpPr txBox="1">
            <a:spLocks noGrp="1"/>
          </p:cNvSpPr>
          <p:nvPr>
            <p:ph type="body" idx="1"/>
          </p:nvPr>
        </p:nvSpPr>
        <p:spPr>
          <a:xfrm>
            <a:off x="457201" y="1600201"/>
            <a:ext cx="8229600" cy="4572000"/>
          </a:xfrm>
          <a:prstGeom prst="rect">
            <a:avLst/>
          </a:prstGeom>
        </p:spPr>
        <p:txBody>
          <a:bodyPr spcFirstLastPara="1" wrap="square" lIns="91425" tIns="45700" rIns="91425" bIns="45700" anchor="t" anchorCtr="0">
            <a:noAutofit/>
          </a:bodyPr>
          <a:lstStyle/>
          <a:p>
            <a:pPr marL="457200" lvl="0" indent="-374650" algn="l" rtl="0">
              <a:spcBef>
                <a:spcPts val="360"/>
              </a:spcBef>
              <a:spcAft>
                <a:spcPts val="0"/>
              </a:spcAft>
              <a:buSzPts val="2300"/>
              <a:buChar char="●"/>
            </a:pPr>
            <a:r>
              <a:rPr lang="en-US" sz="2300"/>
              <a:t>recognize one’s own emotions and other people’s emotions</a:t>
            </a:r>
            <a:endParaRPr sz="2300"/>
          </a:p>
          <a:p>
            <a:pPr marL="457200" lvl="0" indent="-374650" algn="l" rtl="0">
              <a:spcBef>
                <a:spcPts val="0"/>
              </a:spcBef>
              <a:spcAft>
                <a:spcPts val="0"/>
              </a:spcAft>
              <a:buSzPts val="2300"/>
              <a:buChar char="●"/>
            </a:pPr>
            <a:r>
              <a:rPr lang="en-US" sz="2300"/>
              <a:t>use information about emotions to guide thinking and behavior</a:t>
            </a:r>
            <a:endParaRPr sz="2300"/>
          </a:p>
          <a:p>
            <a:pPr marL="457200" lvl="0" indent="-374650" algn="l" rtl="0">
              <a:spcBef>
                <a:spcPts val="0"/>
              </a:spcBef>
              <a:spcAft>
                <a:spcPts val="0"/>
              </a:spcAft>
              <a:buSzPts val="2300"/>
              <a:buChar char="●"/>
            </a:pPr>
            <a:r>
              <a:rPr lang="en-US" sz="2300"/>
              <a:t>discern the thoughts, feelings, and motivations of others</a:t>
            </a:r>
            <a:endParaRPr sz="2300"/>
          </a:p>
          <a:p>
            <a:pPr marL="457200" lvl="0" indent="-374650" algn="l" rtl="0">
              <a:spcBef>
                <a:spcPts val="0"/>
              </a:spcBef>
              <a:spcAft>
                <a:spcPts val="0"/>
              </a:spcAft>
              <a:buSzPts val="2300"/>
              <a:buChar char="●"/>
            </a:pPr>
            <a:r>
              <a:rPr lang="en-US" sz="2300"/>
              <a:t>understand how others view a particular situation</a:t>
            </a:r>
            <a:endParaRPr sz="2300"/>
          </a:p>
          <a:p>
            <a:pPr marL="457200" lvl="0" indent="-374650" algn="l" rtl="0">
              <a:spcBef>
                <a:spcPts val="0"/>
              </a:spcBef>
              <a:spcAft>
                <a:spcPts val="0"/>
              </a:spcAft>
              <a:buSzPts val="2300"/>
              <a:buChar char="●"/>
            </a:pPr>
            <a:r>
              <a:rPr lang="en-US" sz="2300"/>
              <a:t>understand social and ethical norms for behavior</a:t>
            </a:r>
            <a:endParaRPr sz="2300"/>
          </a:p>
          <a:p>
            <a:pPr marL="457200" lvl="0" indent="-374650" algn="l" rtl="0">
              <a:spcBef>
                <a:spcPts val="0"/>
              </a:spcBef>
              <a:spcAft>
                <a:spcPts val="0"/>
              </a:spcAft>
              <a:buSzPts val="2300"/>
              <a:buChar char="●"/>
            </a:pPr>
            <a:r>
              <a:rPr lang="en-US" sz="2300"/>
              <a:t>recognize and use family, school, and community resources and support</a:t>
            </a:r>
            <a:endParaRPr sz="2300"/>
          </a:p>
          <a:p>
            <a:pPr marL="457200" lvl="0" indent="-374650" algn="l" rtl="0">
              <a:spcBef>
                <a:spcPts val="0"/>
              </a:spcBef>
              <a:spcAft>
                <a:spcPts val="0"/>
              </a:spcAft>
              <a:buSzPts val="2300"/>
              <a:buChar char="●"/>
            </a:pPr>
            <a:r>
              <a:rPr lang="en-US" sz="2300"/>
              <a:t>be aware of one’s own cultural identity and views about differences of culture</a:t>
            </a:r>
            <a:endParaRPr sz="2300"/>
          </a:p>
        </p:txBody>
      </p:sp>
      <p:sp>
        <p:nvSpPr>
          <p:cNvPr id="253" name="Google Shape;253;g7fbc813be8_0_383"/>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rgbClr val="000000"/>
                </a:solidFill>
              </a:rPr>
              <a:t>Social Awareness</a:t>
            </a:r>
            <a:r>
              <a:rPr lang="en-US" dirty="0"/>
              <a:t> </a:t>
            </a:r>
            <a:endParaRPr dirty="0"/>
          </a:p>
        </p:txBody>
      </p:sp>
    </p:spTree>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2471</Words>
  <Application>Microsoft Office PowerPoint</Application>
  <PresentationFormat>On-screen Show (4:3)</PresentationFormat>
  <Paragraphs>208</Paragraphs>
  <Slides>23</Slides>
  <Notes>23</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Arial</vt:lpstr>
      <vt:lpstr>Verdana</vt:lpstr>
      <vt:lpstr>Roboto</vt:lpstr>
      <vt:lpstr>Office Theme</vt:lpstr>
      <vt:lpstr>Hidden Slide #1</vt:lpstr>
      <vt:lpstr>Hidden Slide #2</vt:lpstr>
      <vt:lpstr>Hidden Slide #3</vt:lpstr>
      <vt:lpstr>Hidden Slide #4</vt:lpstr>
      <vt:lpstr>Social Awareness</vt:lpstr>
      <vt:lpstr>What We Will Know and Do</vt:lpstr>
      <vt:lpstr>Social Emotional Competencies</vt:lpstr>
      <vt:lpstr>Social Awareness Defined</vt:lpstr>
      <vt:lpstr>Social Awareness </vt:lpstr>
      <vt:lpstr>What Does it Look Like? </vt:lpstr>
      <vt:lpstr>Discussion</vt:lpstr>
      <vt:lpstr>Strategies to Promote Social Awareness Skills</vt:lpstr>
      <vt:lpstr>Classroom Strategies </vt:lpstr>
      <vt:lpstr>Wise Critical Feedback</vt:lpstr>
      <vt:lpstr>Example of Wise Feedback</vt:lpstr>
      <vt:lpstr>Examples of Strategies for Labeling Emotions</vt:lpstr>
      <vt:lpstr>Non-Example of Empathy</vt:lpstr>
      <vt:lpstr>The Jigsaw Classroom</vt:lpstr>
      <vt:lpstr>Perspective Taking </vt:lpstr>
      <vt:lpstr>Practice</vt:lpstr>
      <vt:lpstr>Team Talk: Review the “How”</vt:lpstr>
      <vt:lpstr>References/Resources</vt:lpstr>
      <vt:lpstr>References/Resources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Hidden Slide #1</dc:title>
  <dc:creator>Jacklyn N Lewis</dc:creator>
  <cp:lastModifiedBy>Loaner</cp:lastModifiedBy>
  <cp:revision>1</cp:revision>
  <dcterms:created xsi:type="dcterms:W3CDTF">2017-04-18T16:38:12Z</dcterms:created>
  <dcterms:modified xsi:type="dcterms:W3CDTF">2021-09-09T15:42:56Z</dcterms:modified>
</cp:coreProperties>
</file>