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6858000" type="screen4x3"/>
  <p:notesSz cx="6858000" cy="9144000"/>
  <p:embeddedFontLst>
    <p:embeddedFont>
      <p:font typeface="Calibri" panose="020F0502020204030204" pitchFamily="34" charset="0"/>
      <p:regular r:id="rId37"/>
      <p:bold r:id="rId38"/>
      <p:italic r:id="rId39"/>
      <p:boldItalic r:id="rId40"/>
    </p:embeddedFont>
    <p:embeddedFont>
      <p:font typeface="Roboto" panose="020B060402020202020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9" roundtripDataSignature="AMtx7mg5Zlv+aCJaex5TXtaQLmq4oVKrY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450" y="67"/>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time_continue=11&amp;v=dxBv1w4SQyw&amp;feature=emb_logo"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time_continue=1&amp;v=YxC_Q8zE0SU&amp;feature=emb_logo"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edutopia.org/profile/lori-desautels"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edutopia.org/blog/brain-breaks-focused-attention-practices-lori-desautel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edutopia.org/blog/brain-breaks-focused-attention-practices-lori-desautels"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s://www.gonoodle.com/" TargetMode="External"/><Relationship Id="rId4" Type="http://schemas.openxmlformats.org/officeDocument/2006/relationships/hyperlink" Target="https://insighttimer.com/"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hildhood101.com/fun-breathing-exercises-for-kids/"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time_continue=16&amp;v=biynm5sqEI4&amp;feature=emb_logo"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TsFY8sEA-Po&amp;feature=emb_logo"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youtube.com/watch?time_continue=1&amp;v=u3jBjSs_cpk&amp;feature=emb_logo"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onlinelibrary.wiley.com/doi/10.1111/mbe.12107/full"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amazon.com/Roylco-Poetry-Illustrated-Cards-Instructions/dp/B0017T2OJS" TargetMode="External"/><Relationship Id="rId4" Type="http://schemas.openxmlformats.org/officeDocument/2006/relationships/hyperlink" Target="https://www.kidsyogastories.com/yoga-in-the-classroom/"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dutopia.org/article/take-care-me-list"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time.com/5190291/anxiety-depression-college-university-student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8c91734b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88c91734b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latin typeface="Verdana"/>
                <a:ea typeface="Verdana"/>
                <a:cs typeface="Verdana"/>
                <a:sym typeface="Verdana"/>
              </a:rPr>
              <a:t>Module 1 is divided into several sections. Each section can be completed in 30 minutes or less. </a:t>
            </a:r>
            <a:endParaRPr sz="110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210" name="Google Shape;210;g88c91734b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0ae698943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g80ae698943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Say: </a:t>
            </a:r>
            <a:r>
              <a:rPr lang="en-US">
                <a:latin typeface="Verdana"/>
                <a:ea typeface="Verdana"/>
                <a:cs typeface="Verdana"/>
                <a:sym typeface="Verdana"/>
              </a:rPr>
              <a:t>Let’s take a moment to reflect on what we just discussed.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To Do: </a:t>
            </a:r>
            <a:r>
              <a:rPr lang="en-US">
                <a:latin typeface="Verdana"/>
                <a:ea typeface="Verdana"/>
                <a:cs typeface="Verdana"/>
                <a:sym typeface="Verdana"/>
              </a:rPr>
              <a:t>Have groups work together or individually. Share out. </a:t>
            </a:r>
            <a:endParaRPr>
              <a:latin typeface="Verdana"/>
              <a:ea typeface="Verdana"/>
              <a:cs typeface="Verdana"/>
              <a:sym typeface="Verdana"/>
            </a:endParaRPr>
          </a:p>
        </p:txBody>
      </p:sp>
      <p:sp>
        <p:nvSpPr>
          <p:cNvPr id="271" name="Google Shape;271;g80ae698943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be89a6166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g8be89a6166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a:t>
            </a:r>
            <a:r>
              <a:rPr lang="en-US">
                <a:latin typeface="Verdana"/>
                <a:ea typeface="Verdana"/>
                <a:cs typeface="Verdana"/>
                <a:sym typeface="Verdana"/>
              </a:rPr>
              <a:t>: Transition Slide</a:t>
            </a:r>
            <a:endParaRPr>
              <a:latin typeface="Verdana"/>
              <a:ea typeface="Verdana"/>
              <a:cs typeface="Verdana"/>
              <a:sym typeface="Verdana"/>
            </a:endParaRPr>
          </a:p>
        </p:txBody>
      </p:sp>
      <p:sp>
        <p:nvSpPr>
          <p:cNvPr id="279" name="Google Shape;279;g8be89a6166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72910de8ec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g72910de8ec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a:t>
            </a:r>
            <a:r>
              <a:rPr lang="en-US">
                <a:latin typeface="Verdana"/>
                <a:ea typeface="Verdana"/>
                <a:cs typeface="Verdana"/>
                <a:sym typeface="Verdana"/>
              </a:rPr>
              <a:t>: There are many strategies you can use with students.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To Say</a:t>
            </a:r>
            <a:r>
              <a:rPr lang="en-US">
                <a:latin typeface="Verdana"/>
                <a:ea typeface="Verdana"/>
                <a:cs typeface="Verdana"/>
                <a:sym typeface="Verdana"/>
              </a:rPr>
              <a:t>: We will engage in several strategies to help students practice self-care. </a:t>
            </a:r>
            <a:endParaRPr>
              <a:latin typeface="Verdana"/>
              <a:ea typeface="Verdana"/>
              <a:cs typeface="Verdana"/>
              <a:sym typeface="Verdana"/>
            </a:endParaRPr>
          </a:p>
        </p:txBody>
      </p:sp>
      <p:sp>
        <p:nvSpPr>
          <p:cNvPr id="285" name="Google Shape;285;g72910de8ec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7d5d80a76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g77d5d80a76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Know/To Say</a:t>
            </a:r>
            <a:r>
              <a:rPr lang="en-US">
                <a:latin typeface="Verdana"/>
                <a:ea typeface="Verdana"/>
                <a:cs typeface="Verdana"/>
                <a:sym typeface="Verdana"/>
              </a:rPr>
              <a:t>: It is always important to talk about the why behind what you are doing. It is also hard to teach something to students that you have never practiced. We want to focus on giving our students the skills to develop their awareness of their inner and outer experiences and to understand how their emotions can manifest in their bodies. Self-care and mindfulness are simple strategy that can be taught anywhere. Involving families in these strategies will help to give them some tools at home. </a:t>
            </a:r>
            <a:endParaRPr>
              <a:latin typeface="Verdana"/>
              <a:ea typeface="Verdana"/>
              <a:cs typeface="Verdana"/>
              <a:sym typeface="Verdana"/>
            </a:endParaRPr>
          </a:p>
        </p:txBody>
      </p:sp>
      <p:sp>
        <p:nvSpPr>
          <p:cNvPr id="292" name="Google Shape;292;g77d5d80a76_0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7d5d80a76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77d5d80a76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Know/To Say:</a:t>
            </a:r>
            <a:r>
              <a:rPr lang="en-US">
                <a:latin typeface="Verdana"/>
                <a:ea typeface="Verdana"/>
                <a:cs typeface="Verdana"/>
                <a:sym typeface="Verdana"/>
              </a:rPr>
              <a:t> There is not one right way to practice self-care. It really is what works best for you and what makes you feel good. Allowing students to have voice and choice in what they want to try will help them to find something that works best for them. Meditation does not always have to be about closing your eyes and sitting still. Some people meditate in different ways. An example could be walking through a forest and talking in your surroundings. </a:t>
            </a:r>
            <a:endParaRPr>
              <a:latin typeface="Verdana"/>
              <a:ea typeface="Verdana"/>
              <a:cs typeface="Verdana"/>
              <a:sym typeface="Verdana"/>
            </a:endParaRPr>
          </a:p>
        </p:txBody>
      </p:sp>
      <p:sp>
        <p:nvSpPr>
          <p:cNvPr id="299" name="Google Shape;299;g77d5d80a76_0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80ae698943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g80ae698943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Say: </a:t>
            </a:r>
            <a:r>
              <a:rPr lang="en-US">
                <a:latin typeface="Verdana"/>
                <a:ea typeface="Verdana"/>
                <a:cs typeface="Verdana"/>
                <a:sym typeface="Verdana"/>
              </a:rPr>
              <a:t>Let’s reflect on voice and choice.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Do: </a:t>
            </a:r>
            <a:r>
              <a:rPr lang="en-US">
                <a:latin typeface="Verdana"/>
                <a:ea typeface="Verdana"/>
                <a:cs typeface="Verdana"/>
                <a:sym typeface="Verdana"/>
              </a:rPr>
              <a:t>Have participants answer the questions together or as individuals. </a:t>
            </a:r>
            <a:endParaRPr>
              <a:latin typeface="Verdana"/>
              <a:ea typeface="Verdana"/>
              <a:cs typeface="Verdana"/>
              <a:sym typeface="Verdana"/>
            </a:endParaRPr>
          </a:p>
        </p:txBody>
      </p:sp>
      <p:sp>
        <p:nvSpPr>
          <p:cNvPr id="306" name="Google Shape;306;g80ae698943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8ad0aa1058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g8ad0aa105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 and To Say:</a:t>
            </a:r>
            <a:r>
              <a:rPr lang="en-US">
                <a:latin typeface="Verdana"/>
                <a:ea typeface="Verdana"/>
                <a:cs typeface="Verdana"/>
                <a:sym typeface="Verdana"/>
              </a:rPr>
              <a:t> Help students create their self-care plan. If we don’t write it down and plan for it, we probably will not follow through. Make sure you incorporate into your classroom schedule a check in and discussion on how it is going!  Here is one example you could use at the elementary setting. The self-care wheel in the adult self-care module can be used with secondary.</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14" name="Google Shape;314;g8ad0aa1058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2910de8ec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g72910de8ec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a:t>
            </a:r>
            <a:r>
              <a:rPr lang="en-US">
                <a:latin typeface="Verdana"/>
                <a:ea typeface="Verdana"/>
                <a:cs typeface="Verdana"/>
                <a:sym typeface="Verdana"/>
              </a:rPr>
              <a:t>: There are many creative ideas on how to create self-care spaces. Use some of your own classrooms as examples for this.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To Say</a:t>
            </a:r>
            <a:r>
              <a:rPr lang="en-US">
                <a:latin typeface="Verdana"/>
                <a:ea typeface="Verdana"/>
                <a:cs typeface="Verdana"/>
                <a:sym typeface="Verdana"/>
              </a:rPr>
              <a:t>:  Having a space in your room for self-care can help students with self-reflection and calming down when they are feeling stressed. Students corners can have fidgets, calming activities, strategy posters. </a:t>
            </a:r>
            <a:endParaRPr>
              <a:latin typeface="Verdana"/>
              <a:ea typeface="Verdana"/>
              <a:cs typeface="Verdana"/>
              <a:sym typeface="Verdana"/>
            </a:endParaRPr>
          </a:p>
        </p:txBody>
      </p:sp>
      <p:sp>
        <p:nvSpPr>
          <p:cNvPr id="321" name="Google Shape;321;g72910de8ec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77d5d80a7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g77d5d80a7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a:t>
            </a:r>
            <a:r>
              <a:rPr lang="en-US">
                <a:latin typeface="Verdana"/>
                <a:ea typeface="Verdana"/>
                <a:cs typeface="Verdana"/>
                <a:sym typeface="Verdana"/>
              </a:rPr>
              <a:t>: This video is a little over 2 minutes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To Say/To Do</a:t>
            </a:r>
            <a:r>
              <a:rPr lang="en-US">
                <a:latin typeface="Verdana"/>
                <a:ea typeface="Verdana"/>
                <a:cs typeface="Verdana"/>
                <a:sym typeface="Verdana"/>
              </a:rPr>
              <a:t>: This is an elementary example of a peace corner. </a:t>
            </a:r>
            <a:r>
              <a:rPr lang="en-US" u="sng">
                <a:solidFill>
                  <a:schemeClr val="hlink"/>
                </a:solidFill>
                <a:latin typeface="Verdana"/>
                <a:ea typeface="Verdana"/>
                <a:cs typeface="Verdana"/>
                <a:sym typeface="Verdana"/>
                <a:hlinkClick r:id="rId3"/>
              </a:rPr>
              <a:t>https://www.youtube.com/watch?time_continue=11&amp;v=dxBv1w4SQyw&amp;feature=emb_logo</a:t>
            </a:r>
            <a:r>
              <a:rPr lang="en-US">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Resource</a:t>
            </a:r>
            <a:r>
              <a:rPr lang="en-US">
                <a:latin typeface="Verdana"/>
                <a:ea typeface="Verdana"/>
                <a:cs typeface="Verdana"/>
                <a:sym typeface="Verdana"/>
              </a:rPr>
              <a:t>: </a:t>
            </a:r>
            <a:r>
              <a:rPr lang="en-US" u="sng">
                <a:solidFill>
                  <a:schemeClr val="hlink"/>
                </a:solidFill>
                <a:latin typeface="Verdana"/>
                <a:ea typeface="Verdana"/>
                <a:cs typeface="Verdana"/>
                <a:sym typeface="Verdana"/>
                <a:hlinkClick r:id="rId3"/>
              </a:rPr>
              <a:t>https://www.youtube.com/watch?time_continue=11&amp;v=dxBv1w4SQyw&amp;feature=emb_logo</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29" name="Google Shape;329;g77d5d80a7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77d5d80a76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g77d5d80a76_0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Know</a:t>
            </a:r>
            <a:r>
              <a:rPr lang="en-US">
                <a:latin typeface="Verdana"/>
                <a:ea typeface="Verdana"/>
                <a:cs typeface="Verdana"/>
                <a:sym typeface="Verdana"/>
              </a:rPr>
              <a:t>: This video is a little over 3 minutes</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Say/To Do</a:t>
            </a:r>
            <a:r>
              <a:rPr lang="en-US">
                <a:latin typeface="Verdana"/>
                <a:ea typeface="Verdana"/>
                <a:cs typeface="Verdana"/>
                <a:sym typeface="Verdana"/>
              </a:rPr>
              <a:t>: This is an secondary example of a safe spaces.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Resource</a:t>
            </a:r>
            <a:r>
              <a:rPr lang="en-US">
                <a:latin typeface="Verdana"/>
                <a:ea typeface="Verdana"/>
                <a:cs typeface="Verdana"/>
                <a:sym typeface="Verdana"/>
              </a:rPr>
              <a:t>: </a:t>
            </a:r>
            <a:r>
              <a:rPr lang="en-US" sz="1100" u="sng">
                <a:solidFill>
                  <a:schemeClr val="hlink"/>
                </a:solidFill>
                <a:latin typeface="Arial"/>
                <a:ea typeface="Arial"/>
                <a:cs typeface="Arial"/>
                <a:sym typeface="Arial"/>
                <a:hlinkClick r:id="rId3"/>
              </a:rPr>
              <a:t>https://www.youtube.com/watch?time_continue=1&amp;v=YxC_Q8zE0SU&amp;feature=emb_logo</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337" name="Google Shape;337;g77d5d80a76_0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88c91734b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88c91734b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Verdana"/>
                <a:ea typeface="Verdana"/>
                <a:cs typeface="Verdana"/>
                <a:sym typeface="Verdana"/>
              </a:rPr>
              <a:t>In-person training suggestions</a:t>
            </a:r>
            <a:endParaRPr b="1">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This module can be broken down into sections. Each section of Module 4 should be about 30 minutes to complete. </a:t>
            </a: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This modules provides strategies that can be used for staff and students in trauma sensitive schools. You may want to add or enhance portions with visuals and examples that will resonate with your audience. As a reminder, always be sure to include appropriate citations when adding resources. Also, you might look to the resources and activities sections for additions that may be helpful.</a:t>
            </a:r>
            <a:endParaRPr>
              <a:latin typeface="Verdana"/>
              <a:ea typeface="Verdana"/>
              <a:cs typeface="Verdana"/>
              <a:sym typeface="Verdana"/>
            </a:endParaRPr>
          </a:p>
          <a:p>
            <a:pPr marL="0" lvl="0" indent="0" algn="l" rtl="0">
              <a:lnSpc>
                <a:spcPct val="115000"/>
              </a:lnSpc>
              <a:spcBef>
                <a:spcPts val="400"/>
              </a:spcBef>
              <a:spcAft>
                <a:spcPts val="0"/>
              </a:spcAft>
              <a:buClr>
                <a:schemeClr val="dk1"/>
              </a:buClr>
              <a:buSzPts val="1100"/>
              <a:buFont typeface="Arial"/>
              <a:buNone/>
            </a:pPr>
            <a:r>
              <a:rPr lang="en-US">
                <a:latin typeface="Verdana"/>
                <a:ea typeface="Verdana"/>
                <a:cs typeface="Verdana"/>
                <a:sym typeface="Verdana"/>
              </a:rPr>
              <a:t>In summary</a:t>
            </a:r>
            <a:endParaRPr>
              <a:latin typeface="Verdana"/>
              <a:ea typeface="Verdana"/>
              <a:cs typeface="Verdana"/>
              <a:sym typeface="Verdana"/>
            </a:endParaRPr>
          </a:p>
          <a:p>
            <a:pPr marL="457200" lvl="0" indent="-317500" algn="l" rtl="0">
              <a:lnSpc>
                <a:spcPct val="115000"/>
              </a:lnSpc>
              <a:spcBef>
                <a:spcPts val="0"/>
              </a:spcBef>
              <a:spcAft>
                <a:spcPts val="0"/>
              </a:spcAft>
              <a:buClr>
                <a:schemeClr val="dk1"/>
              </a:buClr>
              <a:buSzPts val="1400"/>
              <a:buFont typeface="Verdana"/>
              <a:buChar char="●"/>
            </a:pPr>
            <a:r>
              <a:rPr lang="en-US">
                <a:latin typeface="Verdana"/>
                <a:ea typeface="Verdana"/>
                <a:cs typeface="Verdana"/>
                <a:sym typeface="Verdana"/>
              </a:rPr>
              <a:t>This module outlines strategies that can be used in trauma sensitive schools</a:t>
            </a:r>
            <a:endParaRPr>
              <a:latin typeface="Verdana"/>
              <a:ea typeface="Verdana"/>
              <a:cs typeface="Verdana"/>
              <a:sym typeface="Verdana"/>
            </a:endParaRPr>
          </a:p>
          <a:p>
            <a:pPr marL="457200" lvl="0" indent="-317500" algn="l" rtl="0">
              <a:lnSpc>
                <a:spcPct val="115000"/>
              </a:lnSpc>
              <a:spcBef>
                <a:spcPts val="0"/>
              </a:spcBef>
              <a:spcAft>
                <a:spcPts val="0"/>
              </a:spcAft>
              <a:buClr>
                <a:schemeClr val="dk1"/>
              </a:buClr>
              <a:buSzPts val="1400"/>
              <a:buFont typeface="Verdana"/>
              <a:buChar char="●"/>
            </a:pPr>
            <a:r>
              <a:rPr lang="en-US">
                <a:latin typeface="Verdana"/>
                <a:ea typeface="Verdana"/>
                <a:cs typeface="Verdana"/>
                <a:sym typeface="Verdana"/>
              </a:rPr>
              <a:t>It can be adapted to individual contexts</a:t>
            </a:r>
            <a:endParaRPr>
              <a:latin typeface="Verdana"/>
              <a:ea typeface="Verdana"/>
              <a:cs typeface="Verdana"/>
              <a:sym typeface="Verdana"/>
            </a:endParaRPr>
          </a:p>
          <a:p>
            <a:pPr marL="457200" lvl="0" indent="-317500" algn="l" rtl="0">
              <a:lnSpc>
                <a:spcPct val="115000"/>
              </a:lnSpc>
              <a:spcBef>
                <a:spcPts val="0"/>
              </a:spcBef>
              <a:spcAft>
                <a:spcPts val="0"/>
              </a:spcAft>
              <a:buClr>
                <a:schemeClr val="dk1"/>
              </a:buClr>
              <a:buSzPts val="1400"/>
              <a:buFont typeface="Verdana"/>
              <a:buChar char="●"/>
            </a:pPr>
            <a:r>
              <a:rPr lang="en-US">
                <a:latin typeface="Verdana"/>
                <a:ea typeface="Verdana"/>
                <a:cs typeface="Verdana"/>
                <a:sym typeface="Verdana"/>
              </a:rPr>
              <a:t>The training should last about 4 hours for the entire module or 30 minutes for each section. </a:t>
            </a:r>
            <a:endParaRPr>
              <a:latin typeface="Verdana"/>
              <a:ea typeface="Verdana"/>
              <a:cs typeface="Verdana"/>
              <a:sym typeface="Verdana"/>
            </a:endParaRPr>
          </a:p>
          <a:p>
            <a:pPr marL="0" lvl="0" indent="0" algn="l" rtl="0">
              <a:lnSpc>
                <a:spcPct val="80000"/>
              </a:lnSpc>
              <a:spcBef>
                <a:spcPts val="200"/>
              </a:spcBef>
              <a:spcAft>
                <a:spcPts val="0"/>
              </a:spcAft>
              <a:buClr>
                <a:schemeClr val="dk1"/>
              </a:buClr>
              <a:buSzPts val="1400"/>
              <a:buFont typeface="Arial"/>
              <a:buNone/>
            </a:pPr>
            <a:endParaRPr b="1">
              <a:latin typeface="Verdana"/>
              <a:ea typeface="Verdana"/>
              <a:cs typeface="Verdana"/>
              <a:sym typeface="Verdana"/>
            </a:endParaRPr>
          </a:p>
          <a:p>
            <a:pPr marL="0" lvl="0" indent="0" algn="l" rtl="0">
              <a:lnSpc>
                <a:spcPct val="80000"/>
              </a:lnSpc>
              <a:spcBef>
                <a:spcPts val="200"/>
              </a:spcBef>
              <a:spcAft>
                <a:spcPts val="0"/>
              </a:spcAft>
              <a:buClr>
                <a:schemeClr val="dk1"/>
              </a:buClr>
              <a:buSzPts val="1100"/>
              <a:buFont typeface="Arial"/>
              <a:buNone/>
            </a:pPr>
            <a:r>
              <a:rPr lang="en-US" b="1">
                <a:latin typeface="Verdana"/>
                <a:ea typeface="Verdana"/>
                <a:cs typeface="Verdana"/>
                <a:sym typeface="Verdana"/>
              </a:rPr>
              <a:t>Presenter notes information</a:t>
            </a:r>
            <a:endParaRPr b="1">
              <a:latin typeface="Verdana"/>
              <a:ea typeface="Verdana"/>
              <a:cs typeface="Verdana"/>
              <a:sym typeface="Verdana"/>
            </a:endParaRPr>
          </a:p>
          <a:p>
            <a:pPr marL="0" lvl="0" indent="0" algn="l" rtl="0">
              <a:lnSpc>
                <a:spcPct val="80000"/>
              </a:lnSpc>
              <a:spcBef>
                <a:spcPts val="200"/>
              </a:spcBef>
              <a:spcAft>
                <a:spcPts val="0"/>
              </a:spcAft>
              <a:buClr>
                <a:schemeClr val="dk1"/>
              </a:buClr>
              <a:buSzPts val="1100"/>
              <a:buFont typeface="Arial"/>
              <a:buNone/>
            </a:pPr>
            <a:r>
              <a:rPr lang="en-US">
                <a:latin typeface="Verdana"/>
                <a:ea typeface="Verdana"/>
                <a:cs typeface="Verdana"/>
                <a:sym typeface="Verdana"/>
              </a:rPr>
              <a:t>Presenter notes are included in the PowerPoint. Background information for the presenter is shown as “</a:t>
            </a:r>
            <a:r>
              <a:rPr lang="en-US" b="1">
                <a:latin typeface="Verdana"/>
                <a:ea typeface="Verdana"/>
                <a:cs typeface="Verdana"/>
                <a:sym typeface="Verdana"/>
              </a:rPr>
              <a:t>To Know</a:t>
            </a:r>
            <a:r>
              <a:rPr lang="en-US">
                <a:latin typeface="Verdana"/>
                <a:ea typeface="Verdana"/>
                <a:cs typeface="Verdana"/>
                <a:sym typeface="Verdana"/>
              </a:rPr>
              <a:t>.” Statements to be shared with participants are shown as “</a:t>
            </a:r>
            <a:r>
              <a:rPr lang="en-US" b="1">
                <a:latin typeface="Verdana"/>
                <a:ea typeface="Verdana"/>
                <a:cs typeface="Verdana"/>
                <a:sym typeface="Verdana"/>
              </a:rPr>
              <a:t>To Say</a:t>
            </a:r>
            <a:r>
              <a:rPr lang="en-US">
                <a:latin typeface="Verdana"/>
                <a:ea typeface="Verdana"/>
                <a:cs typeface="Verdana"/>
                <a:sym typeface="Verdana"/>
              </a:rPr>
              <a:t>.” In some instances, the “</a:t>
            </a:r>
            <a:r>
              <a:rPr lang="en-US" b="1">
                <a:latin typeface="Verdana"/>
                <a:ea typeface="Verdana"/>
                <a:cs typeface="Verdana"/>
                <a:sym typeface="Verdana"/>
              </a:rPr>
              <a:t>To Know/To Say</a:t>
            </a:r>
            <a:r>
              <a:rPr lang="en-US">
                <a:latin typeface="Verdana"/>
                <a:ea typeface="Verdana"/>
                <a:cs typeface="Verdana"/>
                <a:sym typeface="Verdana"/>
              </a:rPr>
              <a:t>” are combined.The presenter notes also include “</a:t>
            </a:r>
            <a:r>
              <a:rPr lang="en-US" b="1">
                <a:latin typeface="Verdana"/>
                <a:ea typeface="Verdana"/>
                <a:cs typeface="Verdana"/>
                <a:sym typeface="Verdana"/>
              </a:rPr>
              <a:t>To Do</a:t>
            </a:r>
            <a:r>
              <a:rPr lang="en-US">
                <a:latin typeface="Verdana"/>
                <a:ea typeface="Verdana"/>
                <a:cs typeface="Verdana"/>
                <a:sym typeface="Verdana"/>
              </a:rPr>
              <a:t>” prompts and cues for “</a:t>
            </a:r>
            <a:r>
              <a:rPr lang="en-US" b="1">
                <a:latin typeface="Verdana"/>
                <a:ea typeface="Verdana"/>
                <a:cs typeface="Verdana"/>
                <a:sym typeface="Verdana"/>
              </a:rPr>
              <a:t>Handouts</a:t>
            </a:r>
            <a:r>
              <a:rPr lang="en-US">
                <a:latin typeface="Verdana"/>
                <a:ea typeface="Verdana"/>
                <a:cs typeface="Verdana"/>
                <a:sym typeface="Verdana"/>
              </a:rPr>
              <a:t>”.</a:t>
            </a:r>
            <a:endParaRPr>
              <a:latin typeface="Verdana"/>
              <a:ea typeface="Verdana"/>
              <a:cs typeface="Verdana"/>
              <a:sym typeface="Verdana"/>
            </a:endParaRPr>
          </a:p>
          <a:p>
            <a:pPr marL="0" lvl="0" indent="0" algn="l" rtl="0">
              <a:lnSpc>
                <a:spcPct val="80000"/>
              </a:lnSpc>
              <a:spcBef>
                <a:spcPts val="200"/>
              </a:spcBef>
              <a:spcAft>
                <a:spcPts val="0"/>
              </a:spcAft>
              <a:buClr>
                <a:schemeClr val="dk1"/>
              </a:buClr>
              <a:buSzPts val="1100"/>
              <a:buFont typeface="Arial"/>
              <a:buNone/>
            </a:pPr>
            <a:r>
              <a:rPr lang="en-US">
                <a:latin typeface="Verdana"/>
                <a:ea typeface="Verdana"/>
                <a:cs typeface="Verdana"/>
                <a:sym typeface="Verdana"/>
              </a:rPr>
              <a:t> </a:t>
            </a:r>
            <a:endParaRPr>
              <a:latin typeface="Verdana"/>
              <a:ea typeface="Verdana"/>
              <a:cs typeface="Verdana"/>
              <a:sym typeface="Verdana"/>
            </a:endParaRPr>
          </a:p>
          <a:p>
            <a:pPr marL="0" lvl="0" indent="0" algn="l" rtl="0">
              <a:lnSpc>
                <a:spcPct val="80000"/>
              </a:lnSpc>
              <a:spcBef>
                <a:spcPts val="200"/>
              </a:spcBef>
              <a:spcAft>
                <a:spcPts val="0"/>
              </a:spcAft>
              <a:buClr>
                <a:schemeClr val="dk1"/>
              </a:buClr>
              <a:buSzPts val="1100"/>
              <a:buFont typeface="Arial"/>
              <a:buNone/>
            </a:pPr>
            <a:r>
              <a:rPr lang="en-US">
                <a:latin typeface="Verdana"/>
                <a:ea typeface="Verdana"/>
                <a:cs typeface="Verdana"/>
                <a:sym typeface="Verdana"/>
              </a:rPr>
              <a:t>Additional activities, examples, videos, etc. are being developed. A presenter may add material from the resources and activities section on the website. </a:t>
            </a:r>
            <a:endParaRPr>
              <a:latin typeface="Verdana"/>
              <a:ea typeface="Verdana"/>
              <a:cs typeface="Verdana"/>
              <a:sym typeface="Verdana"/>
            </a:endParaRPr>
          </a:p>
          <a:p>
            <a:pPr marL="0" lvl="0" indent="0" algn="l" rtl="0">
              <a:lnSpc>
                <a:spcPct val="80000"/>
              </a:lnSpc>
              <a:spcBef>
                <a:spcPts val="200"/>
              </a:spcBef>
              <a:spcAft>
                <a:spcPts val="0"/>
              </a:spcAft>
              <a:buClr>
                <a:schemeClr val="dk1"/>
              </a:buClr>
              <a:buSzPts val="1100"/>
              <a:buFont typeface="Arial"/>
              <a:buNone/>
            </a:pPr>
            <a:r>
              <a:rPr lang="en-US">
                <a:latin typeface="Verdana"/>
                <a:ea typeface="Verdana"/>
                <a:cs typeface="Verdana"/>
                <a:sym typeface="Verdana"/>
              </a:rPr>
              <a:t>  </a:t>
            </a:r>
            <a:endParaRPr>
              <a:latin typeface="Verdana"/>
              <a:ea typeface="Verdana"/>
              <a:cs typeface="Verdana"/>
              <a:sym typeface="Verdana"/>
            </a:endParaRPr>
          </a:p>
          <a:p>
            <a:pPr marL="0" lvl="0" indent="0" algn="l" rtl="0">
              <a:lnSpc>
                <a:spcPct val="80000"/>
              </a:lnSpc>
              <a:spcBef>
                <a:spcPts val="200"/>
              </a:spcBef>
              <a:spcAft>
                <a:spcPts val="0"/>
              </a:spcAft>
              <a:buClr>
                <a:schemeClr val="dk1"/>
              </a:buClr>
              <a:buSzPts val="1100"/>
              <a:buFont typeface="Arial"/>
              <a:buNone/>
            </a:pPr>
            <a:r>
              <a:rPr lang="en-US">
                <a:latin typeface="Verdana"/>
                <a:ea typeface="Verdana"/>
                <a:cs typeface="Verdana"/>
                <a:sym typeface="Verdana"/>
              </a:rPr>
              <a:t>Breaks should be inserted at the discretion of the presenter based on the needs of participants.</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p:txBody>
      </p:sp>
      <p:sp>
        <p:nvSpPr>
          <p:cNvPr id="217" name="Google Shape;217;g88c91734be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77d5d80a76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77d5d80a76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Know/To Say: </a:t>
            </a:r>
            <a:r>
              <a:rPr lang="en-US">
                <a:latin typeface="Verdana"/>
                <a:ea typeface="Verdana"/>
                <a:cs typeface="Verdana"/>
                <a:sym typeface="Verdana"/>
              </a:rPr>
              <a:t>We never want to create a space and just let our students use it without teaching them the importance of the space and how to use it by modeling and practicing. This can become part of your routines and procedures in the classroom. Having a sheet in the space for students to sign in can help to collect data on how often students are accessing it and if it is helping. </a:t>
            </a:r>
            <a:endParaRPr/>
          </a:p>
        </p:txBody>
      </p:sp>
      <p:sp>
        <p:nvSpPr>
          <p:cNvPr id="345" name="Google Shape;345;g77d5d80a76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77d5d80a76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g77d5d80a76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Know/To Say:</a:t>
            </a:r>
            <a:r>
              <a:rPr lang="en-US">
                <a:latin typeface="Verdana"/>
                <a:ea typeface="Verdana"/>
                <a:cs typeface="Verdana"/>
                <a:sym typeface="Verdana"/>
              </a:rPr>
              <a:t> Brain breaks are just what they sound like - a break from whatever it is that the student is focusing on. Short brain breaks can reduce stress and frustration and increase attention and productivity.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Reference</a:t>
            </a:r>
            <a:r>
              <a:rPr lang="en-US">
                <a:latin typeface="Verdana"/>
                <a:ea typeface="Verdana"/>
                <a:cs typeface="Verdana"/>
                <a:sym typeface="Verdana"/>
              </a:rPr>
              <a:t>: </a:t>
            </a:r>
            <a:r>
              <a:rPr lang="en-US" sz="1100" u="sng">
                <a:solidFill>
                  <a:schemeClr val="hlink"/>
                </a:solidFill>
                <a:latin typeface="Verdana"/>
                <a:ea typeface="Verdana"/>
                <a:cs typeface="Verdana"/>
                <a:sym typeface="Verdana"/>
                <a:hlinkClick r:id="rId3"/>
              </a:rPr>
              <a:t>https://www.edutopia.org/profile/lori-desautels</a:t>
            </a:r>
            <a:endParaRPr>
              <a:latin typeface="Verdana"/>
              <a:ea typeface="Verdana"/>
              <a:cs typeface="Verdana"/>
              <a:sym typeface="Verdana"/>
            </a:endParaRPr>
          </a:p>
        </p:txBody>
      </p:sp>
      <p:sp>
        <p:nvSpPr>
          <p:cNvPr id="352" name="Google Shape;352;g77d5d80a76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77d5d80a76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g77d5d80a76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Know/To Say:</a:t>
            </a:r>
            <a:r>
              <a:rPr lang="en-US">
                <a:latin typeface="Verdana"/>
                <a:ea typeface="Verdana"/>
                <a:cs typeface="Verdana"/>
                <a:sym typeface="Verdana"/>
              </a:rPr>
              <a:t> The next two slides will give you several strategies on how to use brain breaks with your students. </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Reference</a:t>
            </a:r>
            <a:r>
              <a:rPr lang="en-US">
                <a:latin typeface="Verdana"/>
                <a:ea typeface="Verdana"/>
                <a:cs typeface="Verdana"/>
                <a:sym typeface="Verdana"/>
              </a:rPr>
              <a:t>:</a:t>
            </a:r>
            <a:r>
              <a:rPr lang="en-US" sz="1100" u="sng">
                <a:solidFill>
                  <a:schemeClr val="hlink"/>
                </a:solidFill>
                <a:latin typeface="Arial"/>
                <a:ea typeface="Arial"/>
                <a:cs typeface="Arial"/>
                <a:sym typeface="Arial"/>
                <a:hlinkClick r:id="rId3"/>
              </a:rPr>
              <a:t>https://www.edutopia.org/blog/brain-breaks-focused-attention-practices-lori-desautels</a:t>
            </a:r>
            <a:endParaRPr/>
          </a:p>
        </p:txBody>
      </p:sp>
      <p:sp>
        <p:nvSpPr>
          <p:cNvPr id="359" name="Google Shape;359;g77d5d80a76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77d5d80a76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77d5d80a76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Know/To Say:</a:t>
            </a:r>
            <a:r>
              <a:rPr lang="en-US">
                <a:latin typeface="Verdana"/>
                <a:ea typeface="Verdana"/>
                <a:cs typeface="Verdana"/>
                <a:sym typeface="Verdana"/>
              </a:rPr>
              <a:t> These are additional strategies on how to use brain breaks with your students. </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Reference</a:t>
            </a:r>
            <a:r>
              <a:rPr lang="en-US">
                <a:latin typeface="Verdana"/>
                <a:ea typeface="Verdana"/>
                <a:cs typeface="Verdana"/>
                <a:sym typeface="Verdana"/>
              </a:rPr>
              <a:t>:</a:t>
            </a:r>
            <a:r>
              <a:rPr lang="en-US" sz="1100" u="sng">
                <a:solidFill>
                  <a:schemeClr val="hlink"/>
                </a:solidFill>
                <a:latin typeface="Arial"/>
                <a:ea typeface="Arial"/>
                <a:cs typeface="Arial"/>
                <a:sym typeface="Arial"/>
                <a:hlinkClick r:id="rId3"/>
              </a:rPr>
              <a:t>https://www.edutopia.org/blog/brain-breaks-focused-attention-practices-lori-desautels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Resources</a:t>
            </a:r>
            <a:r>
              <a:rPr lang="en-US">
                <a:latin typeface="Verdana"/>
                <a:ea typeface="Verdana"/>
                <a:cs typeface="Verdana"/>
                <a:sym typeface="Verdana"/>
              </a:rPr>
              <a:t>: </a:t>
            </a:r>
            <a:r>
              <a:rPr lang="en-US" u="sng">
                <a:solidFill>
                  <a:schemeClr val="hlink"/>
                </a:solidFill>
                <a:latin typeface="Verdana"/>
                <a:ea typeface="Verdana"/>
                <a:cs typeface="Verdana"/>
                <a:sym typeface="Verdana"/>
                <a:hlinkClick r:id="rId4"/>
              </a:rPr>
              <a:t>https://insighttimer.com/</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u="sng">
                <a:solidFill>
                  <a:schemeClr val="hlink"/>
                </a:solidFill>
                <a:latin typeface="Verdana"/>
                <a:ea typeface="Verdana"/>
                <a:cs typeface="Verdana"/>
                <a:sym typeface="Verdana"/>
                <a:hlinkClick r:id="rId5"/>
              </a:rPr>
              <a:t>https://www.gonoodle.com/</a:t>
            </a:r>
            <a:endParaRPr>
              <a:latin typeface="Verdana"/>
              <a:ea typeface="Verdana"/>
              <a:cs typeface="Verdana"/>
              <a:sym typeface="Verdana"/>
            </a:endParaRPr>
          </a:p>
        </p:txBody>
      </p:sp>
      <p:sp>
        <p:nvSpPr>
          <p:cNvPr id="366" name="Google Shape;366;g77d5d80a76_0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72910de8ec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g72910de8ec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Know/To Say:</a:t>
            </a:r>
            <a:r>
              <a:rPr lang="en-US">
                <a:latin typeface="Verdana"/>
                <a:ea typeface="Verdana"/>
                <a:cs typeface="Verdana"/>
                <a:sym typeface="Verdana"/>
              </a:rPr>
              <a:t> Your breath goes everywhere you go, so breathing is one of the easiest tools we can teach our students. Teaching different ways to breathe can help students slow down, relax, and take notice of how they are feeling. </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Reference</a:t>
            </a:r>
            <a:r>
              <a:rPr lang="en-US">
                <a:latin typeface="Verdana"/>
                <a:ea typeface="Verdana"/>
                <a:cs typeface="Verdana"/>
                <a:sym typeface="Verdana"/>
              </a:rPr>
              <a:t>:</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Resources</a:t>
            </a:r>
            <a:r>
              <a:rPr lang="en-US">
                <a:latin typeface="Verdana"/>
                <a:ea typeface="Verdana"/>
                <a:cs typeface="Verdana"/>
                <a:sym typeface="Verdana"/>
              </a:rPr>
              <a:t>: </a:t>
            </a:r>
            <a:r>
              <a:rPr lang="en-US" sz="1100" u="sng">
                <a:solidFill>
                  <a:schemeClr val="hlink"/>
                </a:solidFill>
                <a:latin typeface="Arial"/>
                <a:ea typeface="Arial"/>
                <a:cs typeface="Arial"/>
                <a:sym typeface="Arial"/>
                <a:hlinkClick r:id="rId3"/>
              </a:rPr>
              <a:t>https://childhood101.com/fun-breathing-exercises-for-kids/</a:t>
            </a:r>
            <a:endParaRPr/>
          </a:p>
        </p:txBody>
      </p:sp>
      <p:sp>
        <p:nvSpPr>
          <p:cNvPr id="373" name="Google Shape;373;g72910de8ec_0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73226dd4ed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0" name="Google Shape;380;g73226dd4ed_0_1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 </a:t>
            </a:r>
            <a:r>
              <a:rPr lang="en-US">
                <a:latin typeface="Verdana"/>
                <a:ea typeface="Verdana"/>
                <a:cs typeface="Verdana"/>
                <a:sym typeface="Verdana"/>
              </a:rPr>
              <a:t>This video is 2 minutes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To Say/To Do</a:t>
            </a:r>
            <a:r>
              <a:rPr lang="en-US">
                <a:latin typeface="Verdana"/>
                <a:ea typeface="Verdana"/>
                <a:cs typeface="Verdana"/>
                <a:sym typeface="Verdana"/>
              </a:rPr>
              <a:t>: This is an example that you can do with any age student. Practice this with your audience.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Resource</a:t>
            </a:r>
            <a:r>
              <a:rPr lang="en-US">
                <a:latin typeface="Verdana"/>
                <a:ea typeface="Verdana"/>
                <a:cs typeface="Verdana"/>
                <a:sym typeface="Verdana"/>
              </a:rPr>
              <a:t>: </a:t>
            </a:r>
            <a:r>
              <a:rPr lang="en-US" u="sng">
                <a:solidFill>
                  <a:schemeClr val="hlink"/>
                </a:solidFill>
                <a:latin typeface="Verdana"/>
                <a:ea typeface="Verdana"/>
                <a:cs typeface="Verdana"/>
                <a:sym typeface="Verdana"/>
                <a:hlinkClick r:id="rId3"/>
              </a:rPr>
              <a:t>https://www.youtube.com/watch?time_continue=16&amp;v=biynm5sqEI4&amp;feature=emb_logo</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381" name="Google Shape;381;g73226dd4ed_0_1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72910de8ec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72910de8ec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 </a:t>
            </a:r>
            <a:r>
              <a:rPr lang="en-US">
                <a:latin typeface="Verdana"/>
                <a:ea typeface="Verdana"/>
                <a:cs typeface="Verdana"/>
                <a:sym typeface="Verdana"/>
              </a:rPr>
              <a:t>This video is under 2 minutes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To Say/To Do</a:t>
            </a:r>
            <a:r>
              <a:rPr lang="en-US">
                <a:latin typeface="Verdana"/>
                <a:ea typeface="Verdana"/>
                <a:cs typeface="Verdana"/>
                <a:sym typeface="Verdana"/>
              </a:rPr>
              <a:t>: Many people function under different circumstances. Fidgets are great way to get in the right frame of mind in order to stay focused or calm. Fidgets have been known to help students who suffer from anxiety to have something to play with keeps the focus off their anxious feelings. Even adults like to fidget. Next time you are in a staff meeting, look around, I am sure you will seem some creative fidgeters.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Resource</a:t>
            </a:r>
            <a:r>
              <a:rPr lang="en-US">
                <a:latin typeface="Verdana"/>
                <a:ea typeface="Verdana"/>
                <a:cs typeface="Verdana"/>
                <a:sym typeface="Verdana"/>
              </a:rPr>
              <a:t>:</a:t>
            </a:r>
            <a:r>
              <a:rPr lang="en-US"/>
              <a:t> </a:t>
            </a:r>
            <a:r>
              <a:rPr lang="en-US" sz="1100" u="sng">
                <a:solidFill>
                  <a:schemeClr val="hlink"/>
                </a:solidFill>
                <a:latin typeface="Arial"/>
                <a:ea typeface="Arial"/>
                <a:cs typeface="Arial"/>
                <a:sym typeface="Arial"/>
                <a:hlinkClick r:id="rId3"/>
              </a:rPr>
              <a:t>https://www.youtube.com/watch?v=TsFY8sEA-Po&amp;feature=emb_logo</a:t>
            </a:r>
            <a:endParaRPr/>
          </a:p>
        </p:txBody>
      </p:sp>
      <p:sp>
        <p:nvSpPr>
          <p:cNvPr id="389" name="Google Shape;389;g72910de8ec_0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Know: </a:t>
            </a:r>
            <a:r>
              <a:rPr lang="en-US">
                <a:latin typeface="Verdana"/>
                <a:ea typeface="Verdana"/>
                <a:cs typeface="Verdana"/>
                <a:sym typeface="Verdana"/>
              </a:rPr>
              <a:t>This video is under 2 minutes</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b="1">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Say/To Do</a:t>
            </a:r>
            <a:r>
              <a:rPr lang="en-US">
                <a:latin typeface="Verdana"/>
                <a:ea typeface="Verdana"/>
                <a:cs typeface="Verdana"/>
                <a:sym typeface="Verdana"/>
              </a:rPr>
              <a:t>: Watch this video and see how the teacher brought a quick medication practice into her classroom with her secondary students. </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cap="none">
                <a:solidFill>
                  <a:schemeClr val="dk1"/>
                </a:solidFill>
                <a:latin typeface="Calibri"/>
                <a:ea typeface="Calibri"/>
                <a:cs typeface="Calibri"/>
                <a:sym typeface="Calibri"/>
              </a:rPr>
              <a:t>Resource</a:t>
            </a:r>
            <a:r>
              <a:rPr lang="en-US" sz="1200" b="0" i="0" u="none" strike="noStrike" cap="none">
                <a:solidFill>
                  <a:schemeClr val="dk1"/>
                </a:solidFill>
                <a:latin typeface="Calibri"/>
                <a:ea typeface="Calibri"/>
                <a:cs typeface="Calibri"/>
                <a:sym typeface="Calibri"/>
              </a:rPr>
              <a:t>: Meditation is a great way to build self-awareness and develop a strategy to manage stressors</a:t>
            </a:r>
            <a:endParaRPr/>
          </a:p>
          <a:p>
            <a:pPr marL="0" lvl="0" indent="0" algn="l" rtl="0">
              <a:lnSpc>
                <a:spcPct val="100000"/>
              </a:lnSpc>
              <a:spcBef>
                <a:spcPts val="0"/>
              </a:spcBef>
              <a:spcAft>
                <a:spcPts val="0"/>
              </a:spcAft>
              <a:buSzPts val="1400"/>
              <a:buNone/>
            </a:pPr>
            <a:r>
              <a:rPr lang="en-US" sz="1100" u="sng">
                <a:solidFill>
                  <a:schemeClr val="hlink"/>
                </a:solidFill>
                <a:latin typeface="Arial"/>
                <a:ea typeface="Arial"/>
                <a:cs typeface="Arial"/>
                <a:sym typeface="Arial"/>
                <a:hlinkClick r:id="rId3"/>
              </a:rPr>
              <a:t>https://www.youtube.com/watch?time_continue=1&amp;v=u3jBjSs_cpk&amp;feature=emb_logo</a:t>
            </a:r>
            <a:endParaRPr sz="135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350">
              <a:highlight>
                <a:srgbClr val="FFFFFF"/>
              </a:highlight>
              <a:latin typeface="Arial"/>
              <a:ea typeface="Arial"/>
              <a:cs typeface="Arial"/>
              <a:sym typeface="Arial"/>
            </a:endParaRPr>
          </a:p>
        </p:txBody>
      </p:sp>
      <p:sp>
        <p:nvSpPr>
          <p:cNvPr id="396" name="Google Shape;39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72910de8e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Say/To Do</a:t>
            </a:r>
            <a:r>
              <a:rPr lang="en-US">
                <a:latin typeface="Verdana"/>
                <a:ea typeface="Verdana"/>
                <a:cs typeface="Verdana"/>
                <a:sym typeface="Verdana"/>
              </a:rPr>
              <a:t>: </a:t>
            </a:r>
            <a:r>
              <a:rPr lang="en-US" sz="1200" b="1" i="0" u="none" strike="noStrike" cap="none">
                <a:solidFill>
                  <a:schemeClr val="dk1"/>
                </a:solidFill>
                <a:latin typeface="Calibri"/>
                <a:ea typeface="Calibri"/>
                <a:cs typeface="Calibri"/>
                <a:sym typeface="Calibri"/>
              </a:rPr>
              <a:t>: </a:t>
            </a:r>
            <a:r>
              <a:rPr lang="en-US" sz="1200" b="0" i="0" u="none" strike="noStrike" cap="none">
                <a:solidFill>
                  <a:schemeClr val="dk1"/>
                </a:solidFill>
                <a:latin typeface="Verdana"/>
                <a:ea typeface="Verdana"/>
                <a:cs typeface="Verdana"/>
                <a:sym typeface="Verdana"/>
              </a:rPr>
              <a:t>Research on school-based mindful yoga is still in its infancy. O</a:t>
            </a:r>
            <a:r>
              <a:rPr lang="en-US" sz="1200" b="0" i="0" u="sng" strike="noStrike" cap="none">
                <a:solidFill>
                  <a:schemeClr val="dk1"/>
                </a:solidFill>
                <a:latin typeface="Verdana"/>
                <a:ea typeface="Verdana"/>
                <a:cs typeface="Verdana"/>
                <a:sym typeface="Verdana"/>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ne study</a:t>
            </a:r>
            <a:r>
              <a:rPr lang="en-US" sz="1200" b="0" i="0" u="none" strike="noStrike" cap="none">
                <a:solidFill>
                  <a:schemeClr val="dk1"/>
                </a:solidFill>
                <a:latin typeface="Verdana"/>
                <a:ea typeface="Verdana"/>
                <a:cs typeface="Verdana"/>
                <a:sym typeface="Verdana"/>
              </a:rPr>
              <a:t> randomly assigned 112 high school students to participate in either yoga or PE twice per week for 45 minutes across the entire academic year. Among students who had high levels of participation, the yoga group ended up with a significantly higher grade point average (GPA) than the PE group. These are many ways you can practice yoga in the classroom. Remember to practice first before doing this with your students.</a:t>
            </a:r>
            <a:endParaRPr/>
          </a:p>
          <a:p>
            <a:pPr marL="0" lvl="0" indent="0" algn="l" rtl="0">
              <a:lnSpc>
                <a:spcPct val="100000"/>
              </a:lnSpc>
              <a:spcBef>
                <a:spcPts val="0"/>
              </a:spcBef>
              <a:spcAft>
                <a:spcPts val="0"/>
              </a:spcAft>
              <a:buSzPts val="1400"/>
              <a:buNone/>
            </a:pPr>
            <a:endParaRPr>
              <a:highlight>
                <a:srgbClr val="FFFFFF"/>
              </a:highlight>
              <a:latin typeface="Verdana"/>
              <a:ea typeface="Verdana"/>
              <a:cs typeface="Verdana"/>
              <a:sym typeface="Verdana"/>
            </a:endParaRPr>
          </a:p>
          <a:p>
            <a:pPr marL="0" lvl="0" indent="0" algn="l" rtl="0">
              <a:lnSpc>
                <a:spcPct val="100000"/>
              </a:lnSpc>
              <a:spcBef>
                <a:spcPts val="0"/>
              </a:spcBef>
              <a:spcAft>
                <a:spcPts val="0"/>
              </a:spcAft>
              <a:buSzPts val="1400"/>
              <a:buNone/>
            </a:pPr>
            <a:r>
              <a:rPr lang="en-US">
                <a:highlight>
                  <a:srgbClr val="FFFFFF"/>
                </a:highlight>
                <a:latin typeface="Verdana"/>
                <a:ea typeface="Verdana"/>
                <a:cs typeface="Verdana"/>
                <a:sym typeface="Verdana"/>
              </a:rPr>
              <a:t>Resource: </a:t>
            </a:r>
            <a:r>
              <a:rPr lang="en-US" u="sng">
                <a:solidFill>
                  <a:schemeClr val="hlink"/>
                </a:solidFill>
                <a:latin typeface="Verdana"/>
                <a:ea typeface="Verdana"/>
                <a:cs typeface="Verdana"/>
                <a:sym typeface="Verdana"/>
                <a:hlinkClick r:id="rId4"/>
              </a:rPr>
              <a:t>https://www.kidsyogastories.com/yoga-in-the-classroom/</a:t>
            </a:r>
            <a:endParaRPr>
              <a:highlight>
                <a:srgbClr val="FFFFFF"/>
              </a:highlight>
              <a:latin typeface="Verdana"/>
              <a:ea typeface="Verdana"/>
              <a:cs typeface="Verdana"/>
              <a:sym typeface="Verdana"/>
            </a:endParaRPr>
          </a:p>
          <a:p>
            <a:pPr marL="0" lvl="0" indent="0" algn="l" rtl="0">
              <a:lnSpc>
                <a:spcPct val="100000"/>
              </a:lnSpc>
              <a:spcBef>
                <a:spcPts val="0"/>
              </a:spcBef>
              <a:spcAft>
                <a:spcPts val="0"/>
              </a:spcAft>
              <a:buSzPts val="1400"/>
              <a:buNone/>
            </a:pPr>
            <a:endParaRPr sz="150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r>
              <a:rPr lang="en-US" sz="1500">
                <a:highlight>
                  <a:srgbClr val="FFFFFF"/>
                </a:highlight>
                <a:latin typeface="Arial"/>
                <a:ea typeface="Arial"/>
                <a:cs typeface="Arial"/>
                <a:sym typeface="Arial"/>
              </a:rPr>
              <a:t>Yoga Cards:</a:t>
            </a:r>
            <a:r>
              <a:rPr lang="en-US" sz="1100" u="sng">
                <a:solidFill>
                  <a:schemeClr val="hlink"/>
                </a:solidFill>
                <a:latin typeface="Arial"/>
                <a:ea typeface="Arial"/>
                <a:cs typeface="Arial"/>
                <a:sym typeface="Arial"/>
                <a:hlinkClick r:id="rId5"/>
              </a:rPr>
              <a:t>https://www.amazon.com/Roylco-Poetry-Illustrated-Cards-Instructions/dp/B0017T2OJS</a:t>
            </a:r>
            <a:endParaRPr sz="1500">
              <a:highlight>
                <a:srgbClr val="FFFFFF"/>
              </a:highlight>
              <a:latin typeface="Arial"/>
              <a:ea typeface="Arial"/>
              <a:cs typeface="Arial"/>
              <a:sym typeface="Arial"/>
            </a:endParaRPr>
          </a:p>
          <a:p>
            <a:pPr marL="0" lvl="0" indent="0" algn="l" rtl="0">
              <a:lnSpc>
                <a:spcPct val="100000"/>
              </a:lnSpc>
              <a:spcBef>
                <a:spcPts val="0"/>
              </a:spcBef>
              <a:spcAft>
                <a:spcPts val="0"/>
              </a:spcAft>
              <a:buSzPts val="1400"/>
              <a:buNone/>
            </a:pPr>
            <a:endParaRPr sz="1500">
              <a:highlight>
                <a:srgbClr val="FFFFFF"/>
              </a:highlight>
              <a:latin typeface="Arial"/>
              <a:ea typeface="Arial"/>
              <a:cs typeface="Arial"/>
              <a:sym typeface="Arial"/>
            </a:endParaRPr>
          </a:p>
        </p:txBody>
      </p:sp>
      <p:sp>
        <p:nvSpPr>
          <p:cNvPr id="403" name="Google Shape;403;g72910de8e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72910de8ec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Know/To Say: </a:t>
            </a:r>
            <a:r>
              <a:rPr lang="en-US" sz="1200" b="0" i="0" u="none" strike="noStrike" cap="none">
                <a:solidFill>
                  <a:schemeClr val="dk1"/>
                </a:solidFill>
                <a:latin typeface="Verdana"/>
                <a:ea typeface="Verdana"/>
                <a:cs typeface="Verdana"/>
                <a:sym typeface="Verdana"/>
              </a:rPr>
              <a:t>Journaling is a great way to write out your thoughts and feelings. You can also create a gratitude list in your journal to write out the things you are thankful for. This will help to shift your mind to think positive even during stressful moments</a:t>
            </a:r>
            <a:endParaRPr sz="1200" b="0" i="0" u="none" strike="noStrike" cap="none">
              <a:solidFill>
                <a:schemeClr val="dk1"/>
              </a:solidFill>
              <a:latin typeface="Verdana"/>
              <a:ea typeface="Verdana"/>
              <a:cs typeface="Verdana"/>
              <a:sym typeface="Verdana"/>
            </a:endParaRPr>
          </a:p>
        </p:txBody>
      </p:sp>
      <p:sp>
        <p:nvSpPr>
          <p:cNvPr id="412" name="Google Shape;412;g72910de8ec_0_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88c91734be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88c91734be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Verdana"/>
                <a:ea typeface="Verdana"/>
                <a:cs typeface="Verdana"/>
                <a:sym typeface="Verdana"/>
              </a:rPr>
              <a:t>To Know</a:t>
            </a:r>
            <a:endParaRPr b="1">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These supplies are needed for the Trauma Professional Learning Modules.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224" name="Google Shape;224;g88c91734be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77d5d80a76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77d5d80a76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Know: </a:t>
            </a:r>
            <a:r>
              <a:rPr lang="en-US">
                <a:latin typeface="Verdana"/>
                <a:ea typeface="Verdana"/>
                <a:cs typeface="Verdana"/>
                <a:sym typeface="Verdana"/>
              </a:rPr>
              <a:t>It’s important to get to know your students. This will help you understand what calms and relaxes them.</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To Say: </a:t>
            </a:r>
            <a:r>
              <a:rPr lang="en-US">
                <a:latin typeface="Verdana"/>
                <a:ea typeface="Verdana"/>
                <a:cs typeface="Verdana"/>
                <a:sym typeface="Verdana"/>
              </a:rPr>
              <a:t>Here is an example of how you can get to know your students.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Reference:  </a:t>
            </a:r>
            <a:r>
              <a:rPr lang="en-US" sz="1100" u="sng">
                <a:solidFill>
                  <a:schemeClr val="hlink"/>
                </a:solidFill>
                <a:latin typeface="Arial"/>
                <a:ea typeface="Arial"/>
                <a:cs typeface="Arial"/>
                <a:sym typeface="Arial"/>
                <a:hlinkClick r:id="rId3"/>
              </a:rPr>
              <a:t>https://www.edutopia.org/article/take-care-me-list</a:t>
            </a:r>
            <a:endParaRPr/>
          </a:p>
        </p:txBody>
      </p:sp>
      <p:sp>
        <p:nvSpPr>
          <p:cNvPr id="419" name="Google Shape;419;g77d5d80a76_0_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e3247f687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5" name="Google Shape;425;ge3247f687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426" name="Google Shape;426;ge3247f687e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e3247f687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2" name="Google Shape;432;ge3247f687e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 </a:t>
            </a:r>
            <a:r>
              <a:rPr lang="en-US">
                <a:latin typeface="Verdana"/>
                <a:ea typeface="Verdana"/>
                <a:cs typeface="Verdana"/>
                <a:sym typeface="Verdana"/>
              </a:rPr>
              <a:t>Action planning supports engagement in the work and next steps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To Say: </a:t>
            </a: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We’ve now completed the module “Self Care in the Classroom”. This your time to pause and reflect on the “how”. How will you adjust your practices to support learning for students who have experienced trauma?Please fill this in on your action plan under objectives and action planning.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Handout:</a:t>
            </a:r>
            <a:r>
              <a:rPr lang="en-US">
                <a:latin typeface="Verdana"/>
                <a:ea typeface="Verdana"/>
                <a:cs typeface="Verdana"/>
                <a:sym typeface="Verdana"/>
              </a:rPr>
              <a:t> Action Planner </a:t>
            </a:r>
            <a:endParaRPr>
              <a:latin typeface="Verdana"/>
              <a:ea typeface="Verdana"/>
              <a:cs typeface="Verdana"/>
              <a:sym typeface="Verdana"/>
            </a:endParaRPr>
          </a:p>
        </p:txBody>
      </p:sp>
      <p:sp>
        <p:nvSpPr>
          <p:cNvPr id="433" name="Google Shape;433;ge3247f687e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77493f8def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9" name="Google Shape;439;g77493f8def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80ae698943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80ae698943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88c91734be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g88c91734be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Verdana"/>
                <a:ea typeface="Verdana"/>
                <a:cs typeface="Verdana"/>
                <a:sym typeface="Verdana"/>
              </a:rPr>
              <a:t>To Know</a:t>
            </a:r>
            <a:endParaRPr b="1">
              <a:latin typeface="Verdana"/>
              <a:ea typeface="Verdana"/>
              <a:cs typeface="Verdana"/>
              <a:sym typeface="Verdana"/>
            </a:endParaRPr>
          </a:p>
          <a:p>
            <a:pPr marL="0" lvl="0" indent="0" algn="l" rtl="0">
              <a:lnSpc>
                <a:spcPct val="115000"/>
              </a:lnSpc>
              <a:spcBef>
                <a:spcPts val="0"/>
              </a:spcBef>
              <a:spcAft>
                <a:spcPts val="0"/>
              </a:spcAft>
              <a:buSzPts val="1400"/>
              <a:buNone/>
            </a:pPr>
            <a:r>
              <a:rPr lang="en-US">
                <a:latin typeface="Verdana"/>
                <a:ea typeface="Verdana"/>
                <a:cs typeface="Verdana"/>
                <a:sym typeface="Verdana"/>
              </a:rPr>
              <a:t>The Participant and Presenter Materials are located on the vtss-ric website. </a:t>
            </a: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b="1">
                <a:latin typeface="Verdana"/>
                <a:ea typeface="Verdana"/>
                <a:cs typeface="Verdana"/>
                <a:sym typeface="Verdana"/>
              </a:rPr>
              <a:t>References</a:t>
            </a:r>
            <a:endParaRPr b="1">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231" name="Google Shape;231;g88c91734be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88c91734be_0_2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88c91734be_0_2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a:latin typeface="Verdana"/>
                <a:ea typeface="Verdana"/>
                <a:cs typeface="Verdana"/>
                <a:sym typeface="Verdana"/>
              </a:rPr>
              <a:t>To Know</a:t>
            </a:r>
            <a:endParaRPr b="1">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a:latin typeface="Verdana"/>
                <a:ea typeface="Verdana"/>
                <a:cs typeface="Verdana"/>
                <a:sym typeface="Verdana"/>
              </a:rPr>
              <a:t>These are the key terms used throughout the module.</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p>
        </p:txBody>
      </p:sp>
      <p:sp>
        <p:nvSpPr>
          <p:cNvPr id="238" name="Google Shape;238;g88c91734be_0_2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Know:</a:t>
            </a:r>
            <a:endParaRPr b="1">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VTSS Professional Learning Modules are organized in the same manner. All schools can begin their journey with Module 1 which introduces the foundational knowledge around trauma and trauma sensitive schools. This powerpoint is part of Module 4 that shares strategies for self-care in the classroom.</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Say:</a:t>
            </a:r>
            <a:r>
              <a:rPr lang="en-US">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Welcome to the learning module, “Strategies for Self-Care in the Classroom”. Let’s get started!</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44" name="Google Shape;244;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77493f8de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77493f8de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Know: </a:t>
            </a:r>
            <a:endParaRPr b="1">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Go over the learning intentions targeted for this session</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a:latin typeface="Verdana"/>
                <a:ea typeface="Verdana"/>
                <a:cs typeface="Verdana"/>
                <a:sym typeface="Verdana"/>
              </a:rPr>
              <a:t>To Say:</a:t>
            </a:r>
            <a:r>
              <a:rPr lang="en-US">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a:latin typeface="Verdana"/>
                <a:ea typeface="Verdana"/>
                <a:cs typeface="Verdana"/>
                <a:sym typeface="Verdana"/>
              </a:rPr>
              <a:t>During this module we hope you will begin to understand the importance of teaching students self-care. The earlier they learn to practice self-care the better they will be able to take care of themselves. </a:t>
            </a:r>
            <a:endParaRPr/>
          </a:p>
          <a:p>
            <a:pPr marL="0" lvl="0" indent="0" algn="l" rtl="0">
              <a:lnSpc>
                <a:spcPct val="100000"/>
              </a:lnSpc>
              <a:spcBef>
                <a:spcPts val="0"/>
              </a:spcBef>
              <a:spcAft>
                <a:spcPts val="0"/>
              </a:spcAft>
              <a:buSzPts val="1400"/>
              <a:buNone/>
            </a:pPr>
            <a:endParaRPr/>
          </a:p>
        </p:txBody>
      </p:sp>
      <p:sp>
        <p:nvSpPr>
          <p:cNvPr id="250" name="Google Shape;250;g77493f8def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7b9cbfee8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g77b9cbfee8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Know/To Say: </a:t>
            </a:r>
            <a:r>
              <a:rPr lang="en-US">
                <a:latin typeface="Verdana"/>
                <a:ea typeface="Verdana"/>
                <a:cs typeface="Verdana"/>
                <a:sym typeface="Verdana"/>
              </a:rPr>
              <a:t>We hear a lot today about self care for educators but not as much for our students. We want to help our students maintain physical, mental, and emotions well-being. Teaching them self-care will help support this. </a:t>
            </a:r>
            <a:endParaRPr>
              <a:latin typeface="Verdana"/>
              <a:ea typeface="Verdana"/>
              <a:cs typeface="Verdana"/>
              <a:sym typeface="Verdana"/>
            </a:endParaRPr>
          </a:p>
        </p:txBody>
      </p:sp>
      <p:sp>
        <p:nvSpPr>
          <p:cNvPr id="257" name="Google Shape;257;g77b9cbfee8_0_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7b9cbfee8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77b9cbfee8_0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latin typeface="Verdana"/>
                <a:ea typeface="Verdana"/>
                <a:cs typeface="Verdana"/>
                <a:sym typeface="Verdana"/>
              </a:rPr>
              <a:t>To Know/To Say</a:t>
            </a:r>
            <a:r>
              <a:rPr lang="en-US">
                <a:latin typeface="Verdana"/>
                <a:ea typeface="Verdana"/>
                <a:cs typeface="Verdana"/>
                <a:sym typeface="Verdana"/>
              </a:rPr>
              <a:t>: Teaching students how to take care of themselves will lead to them being better prepared for more critical life skills later on. This survey from 2018 shows the top factors affecting academic performance in postsecondary education. 80,000 students showed signs of anxiety, stress, trouble sleeping and depression is very alarming.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Reference</a:t>
            </a:r>
            <a:r>
              <a:rPr lang="en-US">
                <a:latin typeface="Verdana"/>
                <a:ea typeface="Verdana"/>
                <a:cs typeface="Verdana"/>
                <a:sym typeface="Verdana"/>
              </a:rPr>
              <a:t>: </a:t>
            </a:r>
            <a:r>
              <a:rPr lang="en-US" sz="1100" u="sng">
                <a:solidFill>
                  <a:schemeClr val="hlink"/>
                </a:solidFill>
                <a:latin typeface="Verdana"/>
                <a:ea typeface="Verdana"/>
                <a:cs typeface="Verdana"/>
                <a:sym typeface="Verdana"/>
                <a:hlinkClick r:id="rId3"/>
              </a:rPr>
              <a:t>https://time.com/5190291/anxiety-depression-college-university-students/</a:t>
            </a:r>
            <a:endParaRPr>
              <a:latin typeface="Verdana"/>
              <a:ea typeface="Verdana"/>
              <a:cs typeface="Verdana"/>
              <a:sym typeface="Verdana"/>
            </a:endParaRPr>
          </a:p>
        </p:txBody>
      </p:sp>
      <p:sp>
        <p:nvSpPr>
          <p:cNvPr id="264" name="Google Shape;264;g77b9cbfee8_0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9"/>
          <p:cNvSpPr txBox="1">
            <a:spLocks noGrp="1"/>
          </p:cNvSpPr>
          <p:nvPr>
            <p:ph type="body" idx="1"/>
          </p:nvPr>
        </p:nvSpPr>
        <p:spPr>
          <a:xfrm>
            <a:off x="457201" y="1600201"/>
            <a:ext cx="8229600" cy="4571999"/>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7" name="Google Shape;17;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19"/>
          <p:cNvSpPr txBox="1">
            <a:spLocks noGrp="1"/>
          </p:cNvSpPr>
          <p:nvPr>
            <p:ph type="title"/>
          </p:nvPr>
        </p:nvSpPr>
        <p:spPr>
          <a:xfrm>
            <a:off x="228600" y="228600"/>
            <a:ext cx="8686799" cy="1143000"/>
          </a:xfrm>
          <a:prstGeom prst="rect">
            <a:avLst/>
          </a:prstGeom>
          <a:solidFill>
            <a:srgbClr val="A9DCF2">
              <a:alpha val="67450"/>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105775"/>
              </a:buClr>
              <a:buSzPts val="4000"/>
              <a:buFont typeface="Verdana"/>
              <a:buNone/>
              <a:defRPr sz="4000">
                <a:solidFill>
                  <a:srgbClr val="10577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 name="Google Shape;21;p19"/>
          <p:cNvPicPr preferRelativeResize="0"/>
          <p:nvPr/>
        </p:nvPicPr>
        <p:blipFill rotWithShape="1">
          <a:blip r:embed="rId2">
            <a:alphaModFix/>
          </a:blip>
          <a:srcRect/>
          <a:stretch/>
        </p:blipFill>
        <p:spPr>
          <a:xfrm>
            <a:off x="8053977" y="6277285"/>
            <a:ext cx="1092200" cy="52325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Header">
  <p:cSld name="3_Section Header">
    <p:spTree>
      <p:nvGrpSpPr>
        <p:cNvPr id="1" name="Shape 86"/>
        <p:cNvGrpSpPr/>
        <p:nvPr/>
      </p:nvGrpSpPr>
      <p:grpSpPr>
        <a:xfrm>
          <a:off x="0" y="0"/>
          <a:ext cx="0" cy="0"/>
          <a:chOff x="0" y="0"/>
          <a:chExt cx="0" cy="0"/>
        </a:xfrm>
      </p:grpSpPr>
      <p:sp>
        <p:nvSpPr>
          <p:cNvPr id="87" name="Google Shape;87;p2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89" name="Google Shape;89;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92" name="Google Shape;92;p25"/>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93" name="Google Shape;93;p25" descr="Decorative image of professionals around a table"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94" name="Google Shape;94;p25"/>
          <p:cNvPicPr preferRelativeResize="0"/>
          <p:nvPr/>
        </p:nvPicPr>
        <p:blipFill rotWithShape="1">
          <a:blip r:embed="rId3">
            <a:alphaModFix/>
          </a:blip>
          <a:srcRect/>
          <a:stretch/>
        </p:blipFill>
        <p:spPr>
          <a:xfrm>
            <a:off x="76200" y="55789"/>
            <a:ext cx="1559301" cy="747033"/>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Section Header">
  <p:cSld name="1_Section Header">
    <p:spTree>
      <p:nvGrpSpPr>
        <p:cNvPr id="1" name="Shape 95"/>
        <p:cNvGrpSpPr/>
        <p:nvPr/>
      </p:nvGrpSpPr>
      <p:grpSpPr>
        <a:xfrm>
          <a:off x="0" y="0"/>
          <a:ext cx="0" cy="0"/>
          <a:chOff x="0" y="0"/>
          <a:chExt cx="0" cy="0"/>
        </a:xfrm>
      </p:grpSpPr>
      <p:sp>
        <p:nvSpPr>
          <p:cNvPr id="96" name="Google Shape;96;p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98" name="Google Shape;98;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01" name="Google Shape;101;p26"/>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02" name="Google Shape;102;p26" descr="Decorative image of smiling teenagers at a library" title="Decorative image"/>
          <p:cNvPicPr preferRelativeResize="0"/>
          <p:nvPr/>
        </p:nvPicPr>
        <p:blipFill rotWithShape="1">
          <a:blip r:embed="rId2">
            <a:alphaModFix/>
          </a:blip>
          <a:srcRect/>
          <a:stretch/>
        </p:blipFill>
        <p:spPr>
          <a:xfrm>
            <a:off x="-1" y="0"/>
            <a:ext cx="9144001" cy="2214562"/>
          </a:xfrm>
          <a:prstGeom prst="rect">
            <a:avLst/>
          </a:prstGeom>
          <a:noFill/>
          <a:ln>
            <a:noFill/>
          </a:ln>
          <a:effectLst>
            <a:reflection stA="52000" endA="300" endPos="35000" sy="-100000" algn="bl" rotWithShape="0"/>
          </a:effectLst>
        </p:spPr>
      </p:pic>
      <p:pic>
        <p:nvPicPr>
          <p:cNvPr id="103" name="Google Shape;103;p26"/>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04"/>
        <p:cNvGrpSpPr/>
        <p:nvPr/>
      </p:nvGrpSpPr>
      <p:grpSpPr>
        <a:xfrm>
          <a:off x="0" y="0"/>
          <a:ext cx="0" cy="0"/>
          <a:chOff x="0" y="0"/>
          <a:chExt cx="0" cy="0"/>
        </a:xfrm>
      </p:grpSpPr>
      <p:sp>
        <p:nvSpPr>
          <p:cNvPr id="105" name="Google Shape;105;p2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107" name="Google Shape;107;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10" name="Google Shape;110;p27"/>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11" name="Google Shape;111;p27" descr="Decorative image of smiling professionals around a computer" title="Decorative image"/>
          <p:cNvPicPr preferRelativeResize="0"/>
          <p:nvPr/>
        </p:nvPicPr>
        <p:blipFill rotWithShape="1">
          <a:blip r:embed="rId2">
            <a:alphaModFix/>
          </a:blip>
          <a:srcRect/>
          <a:stretch/>
        </p:blipFill>
        <p:spPr>
          <a:xfrm>
            <a:off x="1" y="0"/>
            <a:ext cx="9143997" cy="2214562"/>
          </a:xfrm>
          <a:prstGeom prst="rect">
            <a:avLst/>
          </a:prstGeom>
          <a:noFill/>
          <a:ln>
            <a:noFill/>
          </a:ln>
          <a:effectLst>
            <a:reflection stA="52000" endA="300" endPos="35000" sy="-100000" algn="bl" rotWithShape="0"/>
          </a:effectLst>
        </p:spPr>
      </p:pic>
      <p:pic>
        <p:nvPicPr>
          <p:cNvPr id="112" name="Google Shape;112;p27"/>
          <p:cNvPicPr preferRelativeResize="0"/>
          <p:nvPr/>
        </p:nvPicPr>
        <p:blipFill rotWithShape="1">
          <a:blip r:embed="rId3">
            <a:alphaModFix/>
          </a:blip>
          <a:srcRect/>
          <a:stretch/>
        </p:blipFill>
        <p:spPr>
          <a:xfrm>
            <a:off x="40899" y="34018"/>
            <a:ext cx="1559301" cy="74703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3"/>
        <p:cNvGrpSpPr/>
        <p:nvPr/>
      </p:nvGrpSpPr>
      <p:grpSpPr>
        <a:xfrm>
          <a:off x="0" y="0"/>
          <a:ext cx="0" cy="0"/>
          <a:chOff x="0" y="0"/>
          <a:chExt cx="0" cy="0"/>
        </a:xfrm>
      </p:grpSpPr>
      <p:sp>
        <p:nvSpPr>
          <p:cNvPr id="114" name="Google Shape;114;p28"/>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000"/>
              <a:buFont typeface="Verdana"/>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8"/>
          <p:cNvSpPr txBox="1">
            <a:spLocks noGrp="1"/>
          </p:cNvSpPr>
          <p:nvPr>
            <p:ph type="body" idx="1"/>
          </p:nvPr>
        </p:nvSpPr>
        <p:spPr>
          <a:xfrm>
            <a:off x="914400" y="1524000"/>
            <a:ext cx="3582988" cy="650875"/>
          </a:xfrm>
          <a:prstGeom prst="rect">
            <a:avLst/>
          </a:prstGeom>
          <a:solidFill>
            <a:srgbClr val="E8F7EB"/>
          </a:solidFill>
          <a:ln>
            <a:noFill/>
          </a:ln>
        </p:spPr>
        <p:txBody>
          <a:bodyPr spcFirstLastPara="1" wrap="square" lIns="91425" tIns="45700" rIns="91425" bIns="45700" anchor="b" anchorCtr="0">
            <a:no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6" name="Google Shape;116;p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7" name="Google Shape;117;p28"/>
          <p:cNvSpPr txBox="1">
            <a:spLocks noGrp="1"/>
          </p:cNvSpPr>
          <p:nvPr>
            <p:ph type="body" idx="3"/>
          </p:nvPr>
        </p:nvSpPr>
        <p:spPr>
          <a:xfrm>
            <a:off x="5105400" y="1535113"/>
            <a:ext cx="3581400" cy="639762"/>
          </a:xfrm>
          <a:prstGeom prst="rect">
            <a:avLst/>
          </a:prstGeom>
          <a:solidFill>
            <a:srgbClr val="E8F7EB"/>
          </a:solidFill>
          <a:ln>
            <a:noFill/>
          </a:ln>
        </p:spPr>
        <p:txBody>
          <a:bodyPr spcFirstLastPara="1" wrap="square" lIns="91425" tIns="45700" rIns="91425" bIns="45700" anchor="b" anchorCtr="0">
            <a:normAutofit/>
          </a:bodyPr>
          <a:lstStyle>
            <a:lvl1pPr marL="457200" lvl="0" indent="-228600" algn="l">
              <a:lnSpc>
                <a:spcPct val="100000"/>
              </a:lnSpc>
              <a:spcBef>
                <a:spcPts val="420"/>
              </a:spcBef>
              <a:spcAft>
                <a:spcPts val="0"/>
              </a:spcAft>
              <a:buClr>
                <a:schemeClr val="dk1"/>
              </a:buClr>
              <a:buSzPts val="2100"/>
              <a:buNone/>
              <a:defRPr sz="21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118" name="Google Shape;118;p28"/>
          <p:cNvSpPr txBox="1">
            <a:spLocks noGrp="1"/>
          </p:cNvSpPr>
          <p:nvPr>
            <p:ph type="body" idx="4"/>
          </p:nvPr>
        </p:nvSpPr>
        <p:spPr>
          <a:xfrm>
            <a:off x="4648200" y="2174875"/>
            <a:ext cx="4038600"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119" name="Google Shape;119;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22" name="Google Shape;122;p28"/>
          <p:cNvSpPr/>
          <p:nvPr/>
        </p:nvSpPr>
        <p:spPr>
          <a:xfrm>
            <a:off x="457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23" name="Google Shape;123;p28"/>
          <p:cNvSpPr/>
          <p:nvPr/>
        </p:nvSpPr>
        <p:spPr>
          <a:xfrm>
            <a:off x="4648200" y="1524000"/>
            <a:ext cx="457200" cy="65151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24" name="Google Shape;124;p28"/>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25"/>
        <p:cNvGrpSpPr/>
        <p:nvPr/>
      </p:nvGrpSpPr>
      <p:grpSpPr>
        <a:xfrm>
          <a:off x="0" y="0"/>
          <a:ext cx="0" cy="0"/>
          <a:chOff x="0" y="0"/>
          <a:chExt cx="0" cy="0"/>
        </a:xfrm>
      </p:grpSpPr>
      <p:sp>
        <p:nvSpPr>
          <p:cNvPr id="126" name="Google Shape;126;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29" name="Google Shape;129;p30"/>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Blank_No_VTSS">
  <p:cSld name="1_Blank_No_VTSS">
    <p:bg>
      <p:bgPr>
        <a:solidFill>
          <a:schemeClr val="lt1"/>
        </a:solidFill>
        <a:effectLst/>
      </p:bgPr>
    </p:bg>
    <p:spTree>
      <p:nvGrpSpPr>
        <p:cNvPr id="1" name="Shape 130"/>
        <p:cNvGrpSpPr/>
        <p:nvPr/>
      </p:nvGrpSpPr>
      <p:grpSpPr>
        <a:xfrm>
          <a:off x="0" y="0"/>
          <a:ext cx="0" cy="0"/>
          <a:chOff x="0" y="0"/>
          <a:chExt cx="0" cy="0"/>
        </a:xfrm>
      </p:grpSpPr>
      <p:sp>
        <p:nvSpPr>
          <p:cNvPr id="131" name="Google Shape;131;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4"/>
        <p:cNvGrpSpPr/>
        <p:nvPr/>
      </p:nvGrpSpPr>
      <p:grpSpPr>
        <a:xfrm>
          <a:off x="0" y="0"/>
          <a:ext cx="0" cy="0"/>
          <a:chOff x="0" y="0"/>
          <a:chExt cx="0" cy="0"/>
        </a:xfrm>
      </p:grpSpPr>
      <p:sp>
        <p:nvSpPr>
          <p:cNvPr id="135" name="Google Shape;135;p32"/>
          <p:cNvSpPr txBox="1">
            <a:spLocks noGrp="1"/>
          </p:cNvSpPr>
          <p:nvPr>
            <p:ph type="title"/>
          </p:nvPr>
        </p:nvSpPr>
        <p:spPr>
          <a:xfrm>
            <a:off x="914400" y="273050"/>
            <a:ext cx="2551113" cy="1162050"/>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32"/>
          <p:cNvSpPr txBox="1">
            <a:spLocks noGrp="1"/>
          </p:cNvSpPr>
          <p:nvPr>
            <p:ph type="body" idx="1"/>
          </p:nvPr>
        </p:nvSpPr>
        <p:spPr>
          <a:xfrm>
            <a:off x="3575050" y="273050"/>
            <a:ext cx="5111750" cy="5853113"/>
          </a:xfrm>
          <a:prstGeom prst="rect">
            <a:avLst/>
          </a:prstGeom>
          <a:solidFill>
            <a:schemeClr val="lt1"/>
          </a:solidFill>
          <a:ln w="38100" cap="flat" cmpd="sng">
            <a:solidFill>
              <a:schemeClr val="accent5"/>
            </a:solidFill>
            <a:prstDash val="dash"/>
            <a:round/>
            <a:headEnd type="none" w="sm" len="sm"/>
            <a:tailEnd type="none" w="sm" len="sm"/>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137" name="Google Shape;137;p32"/>
          <p:cNvSpPr txBox="1">
            <a:spLocks noGrp="1"/>
          </p:cNvSpPr>
          <p:nvPr>
            <p:ph type="body" idx="2"/>
          </p:nvPr>
        </p:nvSpPr>
        <p:spPr>
          <a:xfrm>
            <a:off x="457200" y="1435100"/>
            <a:ext cx="3008313" cy="4691063"/>
          </a:xfrm>
          <a:prstGeom prst="rect">
            <a:avLst/>
          </a:prstGeom>
          <a:solidFill>
            <a:srgbClr val="E8F7EB"/>
          </a:solidFill>
          <a:ln>
            <a:noFill/>
          </a:ln>
        </p:spPr>
        <p:txBody>
          <a:bodyPr spcFirstLastPara="1" wrap="square" lIns="91425" tIns="45700" rIns="91425" bIns="45700" anchor="t" anchorCtr="0">
            <a:normAutofit/>
          </a:bodyPr>
          <a:lstStyle>
            <a:lvl1pPr marL="457200" lvl="0" indent="-228600" algn="l">
              <a:lnSpc>
                <a:spcPct val="100000"/>
              </a:lnSpc>
              <a:spcBef>
                <a:spcPts val="480"/>
              </a:spcBef>
              <a:spcAft>
                <a:spcPts val="0"/>
              </a:spcAft>
              <a:buClr>
                <a:schemeClr val="dk1"/>
              </a:buClr>
              <a:buSzPts val="2400"/>
              <a:buNone/>
              <a:defRPr sz="2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138" name="Google Shape;138;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1" name="Google Shape;141;p32"/>
          <p:cNvSpPr/>
          <p:nvPr/>
        </p:nvSpPr>
        <p:spPr>
          <a:xfrm>
            <a:off x="457200" y="273362"/>
            <a:ext cx="457200" cy="116128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142" name="Google Shape;142;p32"/>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3"/>
        <p:cNvGrpSpPr/>
        <p:nvPr/>
      </p:nvGrpSpPr>
      <p:grpSpPr>
        <a:xfrm>
          <a:off x="0" y="0"/>
          <a:ext cx="0" cy="0"/>
          <a:chOff x="0" y="0"/>
          <a:chExt cx="0" cy="0"/>
        </a:xfrm>
      </p:grpSpPr>
      <p:sp>
        <p:nvSpPr>
          <p:cNvPr id="144" name="Google Shape;144;p33"/>
          <p:cNvSpPr txBox="1">
            <a:spLocks noGrp="1"/>
          </p:cNvSpPr>
          <p:nvPr>
            <p:ph type="title"/>
          </p:nvPr>
        </p:nvSpPr>
        <p:spPr>
          <a:xfrm>
            <a:off x="2743200" y="4800600"/>
            <a:ext cx="4535488" cy="566738"/>
          </a:xfrm>
          <a:prstGeom prst="rect">
            <a:avLst/>
          </a:prstGeom>
          <a:solidFill>
            <a:schemeClr val="lt1"/>
          </a:solid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Verdana"/>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3"/>
          <p:cNvSpPr>
            <a:spLocks noGrp="1"/>
          </p:cNvSpPr>
          <p:nvPr>
            <p:ph type="pic" idx="2"/>
          </p:nvPr>
        </p:nvSpPr>
        <p:spPr>
          <a:xfrm>
            <a:off x="1792288" y="612775"/>
            <a:ext cx="5486400" cy="4114800"/>
          </a:xfrm>
          <a:prstGeom prst="rect">
            <a:avLst/>
          </a:prstGeom>
          <a:solidFill>
            <a:schemeClr val="lt1"/>
          </a:solidFill>
          <a:ln w="57150" cap="flat" cmpd="sng">
            <a:solidFill>
              <a:schemeClr val="accent5"/>
            </a:solidFill>
            <a:prstDash val="dash"/>
            <a:round/>
            <a:headEnd type="none" w="sm" len="sm"/>
            <a:tailEnd type="none" w="sm" len="sm"/>
          </a:ln>
        </p:spPr>
      </p:sp>
      <p:sp>
        <p:nvSpPr>
          <p:cNvPr id="146" name="Google Shape;146;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149" name="Google Shape;149;p33"/>
          <p:cNvSpPr/>
          <p:nvPr/>
        </p:nvSpPr>
        <p:spPr>
          <a:xfrm>
            <a:off x="1828800" y="4800600"/>
            <a:ext cx="914400" cy="609600"/>
          </a:xfrm>
          <a:prstGeom prst="rect">
            <a:avLst/>
          </a:prstGeom>
          <a:solidFill>
            <a:srgbClr val="A9DC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sp>
        <p:nvSpPr>
          <p:cNvPr id="150" name="Google Shape;150;p33"/>
          <p:cNvSpPr txBox="1">
            <a:spLocks noGrp="1"/>
          </p:cNvSpPr>
          <p:nvPr>
            <p:ph type="body" idx="1"/>
          </p:nvPr>
        </p:nvSpPr>
        <p:spPr>
          <a:xfrm>
            <a:off x="1828800" y="5368925"/>
            <a:ext cx="5449888" cy="804862"/>
          </a:xfrm>
          <a:prstGeom prst="rect">
            <a:avLst/>
          </a:prstGeom>
          <a:solidFill>
            <a:srgbClr val="E5E5E5"/>
          </a:solid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pic>
        <p:nvPicPr>
          <p:cNvPr id="151" name="Google Shape;151;p33"/>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52"/>
        <p:cNvGrpSpPr/>
        <p:nvPr/>
      </p:nvGrpSpPr>
      <p:grpSpPr>
        <a:xfrm>
          <a:off x="0" y="0"/>
          <a:ext cx="0" cy="0"/>
          <a:chOff x="0" y="0"/>
          <a:chExt cx="0" cy="0"/>
        </a:xfrm>
      </p:grpSpPr>
      <p:pic>
        <p:nvPicPr>
          <p:cNvPr id="153" name="Google Shape;153;p34" descr="Decorative image of kids smiling" title="Decorative image"/>
          <p:cNvPicPr preferRelativeResize="0"/>
          <p:nvPr/>
        </p:nvPicPr>
        <p:blipFill rotWithShape="1">
          <a:blip r:embed="rId2">
            <a:alphaModFix/>
          </a:blip>
          <a:srcRect/>
          <a:stretch/>
        </p:blipFill>
        <p:spPr>
          <a:xfrm>
            <a:off x="0" y="1873765"/>
            <a:ext cx="9147018" cy="2215293"/>
          </a:xfrm>
          <a:prstGeom prst="rect">
            <a:avLst/>
          </a:prstGeom>
          <a:noFill/>
          <a:ln>
            <a:noFill/>
          </a:ln>
        </p:spPr>
      </p:pic>
      <p:sp>
        <p:nvSpPr>
          <p:cNvPr id="154" name="Google Shape;154;p34"/>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34"/>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56" name="Google Shape;156;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59" name="Google Shape;159;p34"/>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60"/>
        <p:cNvGrpSpPr/>
        <p:nvPr/>
      </p:nvGrpSpPr>
      <p:grpSpPr>
        <a:xfrm>
          <a:off x="0" y="0"/>
          <a:ext cx="0" cy="0"/>
          <a:chOff x="0" y="0"/>
          <a:chExt cx="0" cy="0"/>
        </a:xfrm>
      </p:grpSpPr>
      <p:pic>
        <p:nvPicPr>
          <p:cNvPr id="161" name="Google Shape;161;p36" descr="Decorative image of professionals around a computer"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162" name="Google Shape;162;p36"/>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3" name="Google Shape;163;p36"/>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64" name="Google Shape;164;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6" name="Google Shape;166;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67" name="Google Shape;167;p36"/>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
        <p:cNvGrpSpPr/>
        <p:nvPr/>
      </p:nvGrpSpPr>
      <p:grpSpPr>
        <a:xfrm>
          <a:off x="0" y="0"/>
          <a:ext cx="0" cy="0"/>
          <a:chOff x="0" y="0"/>
          <a:chExt cx="0" cy="0"/>
        </a:xfrm>
      </p:grpSpPr>
      <p:pic>
        <p:nvPicPr>
          <p:cNvPr id="23" name="Google Shape;23;p18" descr="Decorative Image of Smiling kids" title="Decorative image"/>
          <p:cNvPicPr preferRelativeResize="0"/>
          <p:nvPr/>
        </p:nvPicPr>
        <p:blipFill rotWithShape="1">
          <a:blip r:embed="rId2">
            <a:alphaModFix/>
          </a:blip>
          <a:srcRect/>
          <a:stretch/>
        </p:blipFill>
        <p:spPr>
          <a:xfrm>
            <a:off x="0" y="1556656"/>
            <a:ext cx="9147018" cy="2849511"/>
          </a:xfrm>
          <a:prstGeom prst="rect">
            <a:avLst/>
          </a:prstGeom>
          <a:noFill/>
          <a:ln>
            <a:noFill/>
          </a:ln>
        </p:spPr>
      </p:pic>
      <p:sp>
        <p:nvSpPr>
          <p:cNvPr id="24" name="Google Shape;24;p18"/>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5400"/>
              <a:buFont typeface="Verdana"/>
              <a:buNone/>
              <a:defRPr sz="5400">
                <a:solidFill>
                  <a:schemeClr val="dk1"/>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8"/>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26" name="Google Shape;26;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29" name="Google Shape;29;p18"/>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168"/>
        <p:cNvGrpSpPr/>
        <p:nvPr/>
      </p:nvGrpSpPr>
      <p:grpSpPr>
        <a:xfrm>
          <a:off x="0" y="0"/>
          <a:ext cx="0" cy="0"/>
          <a:chOff x="0" y="0"/>
          <a:chExt cx="0" cy="0"/>
        </a:xfrm>
      </p:grpSpPr>
      <p:pic>
        <p:nvPicPr>
          <p:cNvPr id="169" name="Google Shape;169;p37" descr="Decorative image of smiling professionals" title="Decorative image"/>
          <p:cNvPicPr preferRelativeResize="0"/>
          <p:nvPr/>
        </p:nvPicPr>
        <p:blipFill rotWithShape="1">
          <a:blip r:embed="rId2">
            <a:alphaModFix/>
          </a:blip>
          <a:srcRect/>
          <a:stretch/>
        </p:blipFill>
        <p:spPr>
          <a:xfrm>
            <a:off x="0" y="1596854"/>
            <a:ext cx="9147018" cy="2769116"/>
          </a:xfrm>
          <a:prstGeom prst="rect">
            <a:avLst/>
          </a:prstGeom>
          <a:noFill/>
          <a:ln>
            <a:noFill/>
          </a:ln>
        </p:spPr>
      </p:pic>
      <p:sp>
        <p:nvSpPr>
          <p:cNvPr id="170" name="Google Shape;170;p37"/>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1" name="Google Shape;171;p37"/>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72" name="Google Shape;172;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3" name="Google Shape;173;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75" name="Google Shape;175;p37"/>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176"/>
        <p:cNvGrpSpPr/>
        <p:nvPr/>
      </p:nvGrpSpPr>
      <p:grpSpPr>
        <a:xfrm>
          <a:off x="0" y="0"/>
          <a:ext cx="0" cy="0"/>
          <a:chOff x="0" y="0"/>
          <a:chExt cx="0" cy="0"/>
        </a:xfrm>
      </p:grpSpPr>
      <p:sp>
        <p:nvSpPr>
          <p:cNvPr id="177" name="Google Shape;177;p38"/>
          <p:cNvSpPr txBox="1">
            <a:spLocks noGrp="1"/>
          </p:cNvSpPr>
          <p:nvPr>
            <p:ph type="ctrTitle"/>
          </p:nvPr>
        </p:nvSpPr>
        <p:spPr>
          <a:xfrm>
            <a:off x="928464" y="1600200"/>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38"/>
          <p:cNvSpPr txBox="1">
            <a:spLocks noGrp="1"/>
          </p:cNvSpPr>
          <p:nvPr>
            <p:ph type="subTitle" idx="1"/>
          </p:nvPr>
        </p:nvSpPr>
        <p:spPr>
          <a:xfrm>
            <a:off x="1348319" y="34290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Verdana"/>
                <a:ea typeface="Verdana"/>
                <a:cs typeface="Verdana"/>
                <a:sym typeface="Verdana"/>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79" name="Google Shape;179;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0" name="Google Shape;180;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1" name="Google Shape;181;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182" name="Google Shape;182;p38"/>
          <p:cNvPicPr preferRelativeResize="0"/>
          <p:nvPr/>
        </p:nvPicPr>
        <p:blipFill rotWithShape="1">
          <a:blip r:embed="rId2">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3"/>
        <p:cNvGrpSpPr/>
        <p:nvPr/>
      </p:nvGrpSpPr>
      <p:grpSpPr>
        <a:xfrm>
          <a:off x="0" y="0"/>
          <a:ext cx="0" cy="0"/>
          <a:chOff x="0" y="0"/>
          <a:chExt cx="0" cy="0"/>
        </a:xfrm>
      </p:grpSpPr>
      <p:sp>
        <p:nvSpPr>
          <p:cNvPr id="184" name="Google Shape;184;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3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6" name="Google Shape;186;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7" name="Google Shape;187;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8" name="Google Shape;188;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9"/>
        <p:cNvGrpSpPr/>
        <p:nvPr/>
      </p:nvGrpSpPr>
      <p:grpSpPr>
        <a:xfrm>
          <a:off x="0" y="0"/>
          <a:ext cx="0" cy="0"/>
          <a:chOff x="0" y="0"/>
          <a:chExt cx="0" cy="0"/>
        </a:xfrm>
      </p:grpSpPr>
      <p:sp>
        <p:nvSpPr>
          <p:cNvPr id="190" name="Google Shape;190;p4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1" name="Google Shape;191;p4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92" name="Google Shape;192;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3" name="Google Shape;193;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195"/>
        <p:cNvGrpSpPr/>
        <p:nvPr/>
      </p:nvGrpSpPr>
      <p:grpSpPr>
        <a:xfrm>
          <a:off x="0" y="0"/>
          <a:ext cx="0" cy="0"/>
          <a:chOff x="0" y="0"/>
          <a:chExt cx="0" cy="0"/>
        </a:xfrm>
      </p:grpSpPr>
      <p:sp>
        <p:nvSpPr>
          <p:cNvPr id="196" name="Google Shape;196;ge3247f687e_0_211"/>
          <p:cNvSpPr/>
          <p:nvPr/>
        </p:nvSpPr>
        <p:spPr>
          <a:xfrm>
            <a:off x="0" y="0"/>
            <a:ext cx="9144000" cy="6858000"/>
          </a:xfrm>
          <a:prstGeom prst="rect">
            <a:avLst/>
          </a:prstGeom>
          <a:solidFill>
            <a:srgbClr val="C5E7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ge3247f687e_0_211"/>
          <p:cNvSpPr/>
          <p:nvPr/>
        </p:nvSpPr>
        <p:spPr>
          <a:xfrm>
            <a:off x="3047650" y="0"/>
            <a:ext cx="6096300" cy="6858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e3247f687e_0_211"/>
          <p:cNvSpPr/>
          <p:nvPr/>
        </p:nvSpPr>
        <p:spPr>
          <a:xfrm>
            <a:off x="205218" y="268390"/>
            <a:ext cx="408900" cy="509100"/>
          </a:xfrm>
          <a:prstGeom prst="flowChartDelay">
            <a:avLst/>
          </a:prstGeom>
          <a:solidFill>
            <a:srgbClr val="C5E7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ge3247f687e_0_211"/>
          <p:cNvSpPr/>
          <p:nvPr/>
        </p:nvSpPr>
        <p:spPr>
          <a:xfrm>
            <a:off x="205218" y="268390"/>
            <a:ext cx="408900" cy="509100"/>
          </a:xfrm>
          <a:prstGeom prst="flowChartDelay">
            <a:avLst/>
          </a:prstGeom>
          <a:solidFill>
            <a:srgbClr val="FFFFFF">
              <a:alpha val="12156"/>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e3247f687e_0_211"/>
          <p:cNvSpPr/>
          <p:nvPr/>
        </p:nvSpPr>
        <p:spPr>
          <a:xfrm>
            <a:off x="100882" y="268390"/>
            <a:ext cx="408900" cy="509100"/>
          </a:xfrm>
          <a:prstGeom prst="flowChartDelay">
            <a:avLst/>
          </a:prstGeom>
          <a:solidFill>
            <a:srgbClr val="C5E7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ge3247f687e_0_211"/>
          <p:cNvSpPr/>
          <p:nvPr/>
        </p:nvSpPr>
        <p:spPr>
          <a:xfrm>
            <a:off x="100882" y="268390"/>
            <a:ext cx="408900" cy="509100"/>
          </a:xfrm>
          <a:prstGeom prst="flowChartDelay">
            <a:avLst/>
          </a:prstGeom>
          <a:solidFill>
            <a:srgbClr val="FFFFFF">
              <a:alpha val="1843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ge3247f687e_0_211"/>
          <p:cNvSpPr/>
          <p:nvPr/>
        </p:nvSpPr>
        <p:spPr>
          <a:xfrm>
            <a:off x="319" y="268390"/>
            <a:ext cx="408900" cy="509100"/>
          </a:xfrm>
          <a:prstGeom prst="flowChartDelay">
            <a:avLst/>
          </a:prstGeom>
          <a:solidFill>
            <a:srgbClr val="C5E7F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ge3247f687e_0_211"/>
          <p:cNvSpPr/>
          <p:nvPr/>
        </p:nvSpPr>
        <p:spPr>
          <a:xfrm>
            <a:off x="319" y="268390"/>
            <a:ext cx="408900" cy="509100"/>
          </a:xfrm>
          <a:prstGeom prst="flowChartDelay">
            <a:avLst/>
          </a:prstGeom>
          <a:solidFill>
            <a:srgbClr val="FFFFFF">
              <a:alpha val="2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ge3247f687e_0_211"/>
          <p:cNvSpPr txBox="1">
            <a:spLocks noGrp="1"/>
          </p:cNvSpPr>
          <p:nvPr>
            <p:ph type="title"/>
          </p:nvPr>
        </p:nvSpPr>
        <p:spPr>
          <a:xfrm>
            <a:off x="233600" y="1106067"/>
            <a:ext cx="2566200" cy="1190100"/>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SzPts val="4000"/>
              <a:buNone/>
              <a:defRPr sz="2100" b="1">
                <a:solidFill>
                  <a:schemeClr val="lt1"/>
                </a:solidFill>
              </a:defRPr>
            </a:lvl1pPr>
            <a:lvl2pPr lvl="1" algn="l">
              <a:lnSpc>
                <a:spcPct val="100000"/>
              </a:lnSpc>
              <a:spcBef>
                <a:spcPts val="0"/>
              </a:spcBef>
              <a:spcAft>
                <a:spcPts val="0"/>
              </a:spcAft>
              <a:buSzPts val="1400"/>
              <a:buNone/>
              <a:defRPr sz="2100" b="1">
                <a:solidFill>
                  <a:schemeClr val="lt1"/>
                </a:solidFill>
              </a:defRPr>
            </a:lvl2pPr>
            <a:lvl3pPr lvl="2" algn="l">
              <a:lnSpc>
                <a:spcPct val="100000"/>
              </a:lnSpc>
              <a:spcBef>
                <a:spcPts val="0"/>
              </a:spcBef>
              <a:spcAft>
                <a:spcPts val="0"/>
              </a:spcAft>
              <a:buSzPts val="1400"/>
              <a:buNone/>
              <a:defRPr sz="2100" b="1">
                <a:solidFill>
                  <a:schemeClr val="lt1"/>
                </a:solidFill>
              </a:defRPr>
            </a:lvl3pPr>
            <a:lvl4pPr lvl="3" algn="l">
              <a:lnSpc>
                <a:spcPct val="100000"/>
              </a:lnSpc>
              <a:spcBef>
                <a:spcPts val="0"/>
              </a:spcBef>
              <a:spcAft>
                <a:spcPts val="0"/>
              </a:spcAft>
              <a:buSzPts val="1400"/>
              <a:buNone/>
              <a:defRPr sz="2100" b="1">
                <a:solidFill>
                  <a:schemeClr val="lt1"/>
                </a:solidFill>
              </a:defRPr>
            </a:lvl4pPr>
            <a:lvl5pPr lvl="4" algn="l">
              <a:lnSpc>
                <a:spcPct val="100000"/>
              </a:lnSpc>
              <a:spcBef>
                <a:spcPts val="0"/>
              </a:spcBef>
              <a:spcAft>
                <a:spcPts val="0"/>
              </a:spcAft>
              <a:buSzPts val="1400"/>
              <a:buNone/>
              <a:defRPr sz="2100" b="1">
                <a:solidFill>
                  <a:schemeClr val="lt1"/>
                </a:solidFill>
              </a:defRPr>
            </a:lvl5pPr>
            <a:lvl6pPr lvl="5" algn="l">
              <a:lnSpc>
                <a:spcPct val="100000"/>
              </a:lnSpc>
              <a:spcBef>
                <a:spcPts val="0"/>
              </a:spcBef>
              <a:spcAft>
                <a:spcPts val="0"/>
              </a:spcAft>
              <a:buSzPts val="1400"/>
              <a:buNone/>
              <a:defRPr sz="2100" b="1">
                <a:solidFill>
                  <a:schemeClr val="lt1"/>
                </a:solidFill>
              </a:defRPr>
            </a:lvl6pPr>
            <a:lvl7pPr lvl="6" algn="l">
              <a:lnSpc>
                <a:spcPct val="100000"/>
              </a:lnSpc>
              <a:spcBef>
                <a:spcPts val="0"/>
              </a:spcBef>
              <a:spcAft>
                <a:spcPts val="0"/>
              </a:spcAft>
              <a:buSzPts val="1400"/>
              <a:buNone/>
              <a:defRPr sz="2100" b="1">
                <a:solidFill>
                  <a:schemeClr val="lt1"/>
                </a:solidFill>
              </a:defRPr>
            </a:lvl7pPr>
            <a:lvl8pPr lvl="7" algn="l">
              <a:lnSpc>
                <a:spcPct val="100000"/>
              </a:lnSpc>
              <a:spcBef>
                <a:spcPts val="0"/>
              </a:spcBef>
              <a:spcAft>
                <a:spcPts val="0"/>
              </a:spcAft>
              <a:buSzPts val="1400"/>
              <a:buNone/>
              <a:defRPr sz="2100" b="1">
                <a:solidFill>
                  <a:schemeClr val="lt1"/>
                </a:solidFill>
              </a:defRPr>
            </a:lvl8pPr>
            <a:lvl9pPr lvl="8" algn="l">
              <a:lnSpc>
                <a:spcPct val="100000"/>
              </a:lnSpc>
              <a:spcBef>
                <a:spcPts val="0"/>
              </a:spcBef>
              <a:spcAft>
                <a:spcPts val="0"/>
              </a:spcAft>
              <a:buSzPts val="1400"/>
              <a:buNone/>
              <a:defRPr sz="2100" b="1">
                <a:solidFill>
                  <a:schemeClr val="lt1"/>
                </a:solidFill>
              </a:defRPr>
            </a:lvl9pPr>
          </a:lstStyle>
          <a:p>
            <a:endParaRPr/>
          </a:p>
        </p:txBody>
      </p:sp>
      <p:sp>
        <p:nvSpPr>
          <p:cNvPr id="205" name="Google Shape;205;ge3247f687e_0_211"/>
          <p:cNvSpPr txBox="1">
            <a:spLocks noGrp="1"/>
          </p:cNvSpPr>
          <p:nvPr>
            <p:ph type="body" idx="1"/>
          </p:nvPr>
        </p:nvSpPr>
        <p:spPr>
          <a:xfrm>
            <a:off x="233600" y="2397733"/>
            <a:ext cx="2566200" cy="3969600"/>
          </a:xfrm>
          <a:prstGeom prst="rect">
            <a:avLst/>
          </a:prstGeom>
          <a:noFill/>
          <a:ln>
            <a:noFill/>
          </a:ln>
        </p:spPr>
        <p:txBody>
          <a:bodyPr spcFirstLastPara="1" wrap="square" lIns="91425" tIns="45700" rIns="91425" bIns="45700" anchor="t" anchorCtr="0">
            <a:noAutofit/>
          </a:bodyPr>
          <a:lstStyle>
            <a:lvl1pPr marL="457200" lvl="0" indent="-317500" algn="l">
              <a:lnSpc>
                <a:spcPct val="115000"/>
              </a:lnSpc>
              <a:spcBef>
                <a:spcPts val="640"/>
              </a:spcBef>
              <a:spcAft>
                <a:spcPts val="0"/>
              </a:spcAft>
              <a:buClr>
                <a:schemeClr val="lt1"/>
              </a:buClr>
              <a:buSzPts val="1400"/>
              <a:buChar char="•"/>
              <a:defRPr sz="1400">
                <a:solidFill>
                  <a:schemeClr val="lt1"/>
                </a:solidFill>
              </a:defRPr>
            </a:lvl1pPr>
            <a:lvl2pPr marL="914400" lvl="1" indent="-304800" algn="l">
              <a:lnSpc>
                <a:spcPct val="115000"/>
              </a:lnSpc>
              <a:spcBef>
                <a:spcPts val="1600"/>
              </a:spcBef>
              <a:spcAft>
                <a:spcPts val="0"/>
              </a:spcAft>
              <a:buClr>
                <a:schemeClr val="lt1"/>
              </a:buClr>
              <a:buSzPts val="1200"/>
              <a:buChar char="–"/>
              <a:defRPr sz="1200">
                <a:solidFill>
                  <a:schemeClr val="lt1"/>
                </a:solidFill>
              </a:defRPr>
            </a:lvl2pPr>
            <a:lvl3pPr marL="1371600" lvl="2" indent="-304800" algn="l">
              <a:lnSpc>
                <a:spcPct val="115000"/>
              </a:lnSpc>
              <a:spcBef>
                <a:spcPts val="1600"/>
              </a:spcBef>
              <a:spcAft>
                <a:spcPts val="0"/>
              </a:spcAft>
              <a:buClr>
                <a:schemeClr val="lt1"/>
              </a:buClr>
              <a:buSzPts val="1200"/>
              <a:buChar char="•"/>
              <a:defRPr sz="1200">
                <a:solidFill>
                  <a:schemeClr val="lt1"/>
                </a:solidFill>
              </a:defRPr>
            </a:lvl3pPr>
            <a:lvl4pPr marL="1828800" lvl="3" indent="-304800" algn="l">
              <a:lnSpc>
                <a:spcPct val="115000"/>
              </a:lnSpc>
              <a:spcBef>
                <a:spcPts val="1600"/>
              </a:spcBef>
              <a:spcAft>
                <a:spcPts val="0"/>
              </a:spcAft>
              <a:buClr>
                <a:schemeClr val="lt1"/>
              </a:buClr>
              <a:buSzPts val="1200"/>
              <a:buChar char="–"/>
              <a:defRPr sz="1200">
                <a:solidFill>
                  <a:schemeClr val="lt1"/>
                </a:solidFill>
              </a:defRPr>
            </a:lvl4pPr>
            <a:lvl5pPr marL="2286000" lvl="4" indent="-304800" algn="l">
              <a:lnSpc>
                <a:spcPct val="115000"/>
              </a:lnSpc>
              <a:spcBef>
                <a:spcPts val="1600"/>
              </a:spcBef>
              <a:spcAft>
                <a:spcPts val="0"/>
              </a:spcAft>
              <a:buClr>
                <a:schemeClr val="lt1"/>
              </a:buClr>
              <a:buSzPts val="1200"/>
              <a:buChar char="»"/>
              <a:defRPr sz="1200">
                <a:solidFill>
                  <a:schemeClr val="lt1"/>
                </a:solidFill>
              </a:defRPr>
            </a:lvl5pPr>
            <a:lvl6pPr marL="2743200" lvl="5" indent="-304800" algn="l">
              <a:lnSpc>
                <a:spcPct val="115000"/>
              </a:lnSpc>
              <a:spcBef>
                <a:spcPts val="1600"/>
              </a:spcBef>
              <a:spcAft>
                <a:spcPts val="0"/>
              </a:spcAft>
              <a:buClr>
                <a:schemeClr val="lt1"/>
              </a:buClr>
              <a:buSzPts val="1200"/>
              <a:buChar char="•"/>
              <a:defRPr sz="1200">
                <a:solidFill>
                  <a:schemeClr val="lt1"/>
                </a:solidFill>
              </a:defRPr>
            </a:lvl6pPr>
            <a:lvl7pPr marL="3200400" lvl="6" indent="-304800" algn="l">
              <a:lnSpc>
                <a:spcPct val="115000"/>
              </a:lnSpc>
              <a:spcBef>
                <a:spcPts val="1600"/>
              </a:spcBef>
              <a:spcAft>
                <a:spcPts val="0"/>
              </a:spcAft>
              <a:buClr>
                <a:schemeClr val="lt1"/>
              </a:buClr>
              <a:buSzPts val="1200"/>
              <a:buChar char="•"/>
              <a:defRPr sz="1200">
                <a:solidFill>
                  <a:schemeClr val="lt1"/>
                </a:solidFill>
              </a:defRPr>
            </a:lvl7pPr>
            <a:lvl8pPr marL="3657600" lvl="7" indent="-304800" algn="l">
              <a:lnSpc>
                <a:spcPct val="115000"/>
              </a:lnSpc>
              <a:spcBef>
                <a:spcPts val="1600"/>
              </a:spcBef>
              <a:spcAft>
                <a:spcPts val="0"/>
              </a:spcAft>
              <a:buClr>
                <a:schemeClr val="lt1"/>
              </a:buClr>
              <a:buSzPts val="1200"/>
              <a:buChar char="•"/>
              <a:defRPr sz="1200">
                <a:solidFill>
                  <a:schemeClr val="lt1"/>
                </a:solidFill>
              </a:defRPr>
            </a:lvl8pPr>
            <a:lvl9pPr marL="4114800" lvl="8" indent="-304800" algn="l">
              <a:lnSpc>
                <a:spcPct val="115000"/>
              </a:lnSpc>
              <a:spcBef>
                <a:spcPts val="1600"/>
              </a:spcBef>
              <a:spcAft>
                <a:spcPts val="1600"/>
              </a:spcAft>
              <a:buClr>
                <a:schemeClr val="lt1"/>
              </a:buClr>
              <a:buSzPts val="1200"/>
              <a:buChar char="•"/>
              <a:defRPr sz="1200">
                <a:solidFill>
                  <a:schemeClr val="lt1"/>
                </a:solidFill>
              </a:defRPr>
            </a:lvl9pPr>
          </a:lstStyle>
          <a:p>
            <a:endParaRPr/>
          </a:p>
        </p:txBody>
      </p:sp>
      <p:sp>
        <p:nvSpPr>
          <p:cNvPr id="206" name="Google Shape;206;ge3247f687e_0_211"/>
          <p:cNvSpPr txBox="1">
            <a:spLocks noGrp="1"/>
          </p:cNvSpPr>
          <p:nvPr>
            <p:ph type="sldNum" idx="12"/>
          </p:nvPr>
        </p:nvSpPr>
        <p:spPr>
          <a:xfrm>
            <a:off x="8472458" y="6217622"/>
            <a:ext cx="548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0"/>
        <p:cNvGrpSpPr/>
        <p:nvPr/>
      </p:nvGrpSpPr>
      <p:grpSpPr>
        <a:xfrm>
          <a:off x="0" y="0"/>
          <a:ext cx="0" cy="0"/>
          <a:chOff x="0" y="0"/>
          <a:chExt cx="0" cy="0"/>
        </a:xfrm>
      </p:grpSpPr>
      <p:pic>
        <p:nvPicPr>
          <p:cNvPr id="31" name="Google Shape;31;p35" descr="Decorative image of teenage students sitting around a table" title="Decorative image"/>
          <p:cNvPicPr preferRelativeResize="0"/>
          <p:nvPr/>
        </p:nvPicPr>
        <p:blipFill rotWithShape="1">
          <a:blip r:embed="rId2">
            <a:alphaModFix/>
          </a:blip>
          <a:srcRect/>
          <a:stretch/>
        </p:blipFill>
        <p:spPr>
          <a:xfrm>
            <a:off x="1" y="1873765"/>
            <a:ext cx="9147016" cy="2215293"/>
          </a:xfrm>
          <a:prstGeom prst="rect">
            <a:avLst/>
          </a:prstGeom>
          <a:noFill/>
          <a:ln>
            <a:noFill/>
          </a:ln>
        </p:spPr>
      </p:pic>
      <p:sp>
        <p:nvSpPr>
          <p:cNvPr id="32" name="Google Shape;32;p35"/>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lvl1pPr lvl="0" algn="ctr">
              <a:lnSpc>
                <a:spcPct val="100000"/>
              </a:lnSpc>
              <a:spcBef>
                <a:spcPts val="0"/>
              </a:spcBef>
              <a:spcAft>
                <a:spcPts val="0"/>
              </a:spcAft>
              <a:buClr>
                <a:srgbClr val="191919"/>
              </a:buClr>
              <a:buSzPts val="5400"/>
              <a:buFont typeface="Verdana"/>
              <a:buNone/>
              <a:defRPr sz="5400">
                <a:solidFill>
                  <a:srgbClr val="191919"/>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5"/>
          <p:cNvSpPr txBox="1">
            <a:spLocks noGrp="1"/>
          </p:cNvSpPr>
          <p:nvPr>
            <p:ph type="subTitle" idx="1"/>
          </p:nvPr>
        </p:nvSpPr>
        <p:spPr>
          <a:xfrm>
            <a:off x="1373109" y="5257800"/>
            <a:ext cx="6400800" cy="914400"/>
          </a:xfrm>
          <a:prstGeom prst="rect">
            <a:avLst/>
          </a:prstGeom>
          <a:solidFill>
            <a:schemeClr val="lt1">
              <a:alpha val="67450"/>
            </a:schemeClr>
          </a:solid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34" name="Google Shape;34;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35"/>
          <p:cNvPicPr preferRelativeResize="0"/>
          <p:nvPr/>
        </p:nvPicPr>
        <p:blipFill rotWithShape="1">
          <a:blip r:embed="rId3">
            <a:alphaModFix/>
          </a:blip>
          <a:srcRect/>
          <a:stretch/>
        </p:blipFill>
        <p:spPr>
          <a:xfrm>
            <a:off x="3129104" y="82049"/>
            <a:ext cx="2885793" cy="138253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29"/>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4000"/>
              <a:buFont typeface="Verdana"/>
              <a:buNone/>
              <a:defRPr sz="4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43" name="Google Shape;43;p29"/>
          <p:cNvPicPr preferRelativeResize="0"/>
          <p:nvPr/>
        </p:nvPicPr>
        <p:blipFill rotWithShape="1">
          <a:blip r:embed="rId2">
            <a:alphaModFix/>
          </a:blip>
          <a:srcRect/>
          <a:stretch/>
        </p:blipFill>
        <p:spPr>
          <a:xfrm>
            <a:off x="7467600" y="5974442"/>
            <a:ext cx="1559301" cy="7470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One Content">
  <p:cSld name="1_One Content">
    <p:spTree>
      <p:nvGrpSpPr>
        <p:cNvPr id="1" name="Shape 44"/>
        <p:cNvGrpSpPr/>
        <p:nvPr/>
      </p:nvGrpSpPr>
      <p:grpSpPr>
        <a:xfrm>
          <a:off x="0" y="0"/>
          <a:ext cx="0" cy="0"/>
          <a:chOff x="0" y="0"/>
          <a:chExt cx="0" cy="0"/>
        </a:xfrm>
      </p:grpSpPr>
      <p:sp>
        <p:nvSpPr>
          <p:cNvPr id="45" name="Google Shape;45;p20"/>
          <p:cNvSpPr txBox="1">
            <a:spLocks noGrp="1"/>
          </p:cNvSpPr>
          <p:nvPr>
            <p:ph type="title"/>
          </p:nvPr>
        </p:nvSpPr>
        <p:spPr>
          <a:xfrm>
            <a:off x="2743200" y="256814"/>
            <a:ext cx="5943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
          <p:cNvSpPr txBox="1">
            <a:spLocks noGrp="1"/>
          </p:cNvSpPr>
          <p:nvPr>
            <p:ph type="body" idx="1"/>
          </p:nvPr>
        </p:nvSpPr>
        <p:spPr>
          <a:xfrm>
            <a:off x="533400" y="1600200"/>
            <a:ext cx="81534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47" name="Google Shape;47;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0" name="Google Shape;50;p20" descr="Decorative image of smiling kids"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51" name="Google Shape;51;p20"/>
          <p:cNvPicPr preferRelativeResize="0"/>
          <p:nvPr/>
        </p:nvPicPr>
        <p:blipFill rotWithShape="1">
          <a:blip r:embed="rId3">
            <a:alphaModFix/>
          </a:blip>
          <a:srcRect/>
          <a:stretch/>
        </p:blipFill>
        <p:spPr>
          <a:xfrm>
            <a:off x="76200" y="152400"/>
            <a:ext cx="2590800" cy="124120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One Content">
  <p:cSld name="3_One Content">
    <p:spTree>
      <p:nvGrpSpPr>
        <p:cNvPr id="1" name="Shape 52"/>
        <p:cNvGrpSpPr/>
        <p:nvPr/>
      </p:nvGrpSpPr>
      <p:grpSpPr>
        <a:xfrm>
          <a:off x="0" y="0"/>
          <a:ext cx="0" cy="0"/>
          <a:chOff x="0" y="0"/>
          <a:chExt cx="0" cy="0"/>
        </a:xfrm>
      </p:grpSpPr>
      <p:sp>
        <p:nvSpPr>
          <p:cNvPr id="53" name="Google Shape;53;p21"/>
          <p:cNvSpPr txBox="1">
            <a:spLocks noGrp="1"/>
          </p:cNvSpPr>
          <p:nvPr>
            <p:ph type="title"/>
          </p:nvPr>
        </p:nvSpPr>
        <p:spPr>
          <a:xfrm>
            <a:off x="2743200" y="256814"/>
            <a:ext cx="5943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1"/>
          <p:cNvSpPr txBox="1">
            <a:spLocks noGrp="1"/>
          </p:cNvSpPr>
          <p:nvPr>
            <p:ph type="body" idx="1"/>
          </p:nvPr>
        </p:nvSpPr>
        <p:spPr>
          <a:xfrm>
            <a:off x="457200"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55" name="Google Shape;55;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58" name="Google Shape;58;p21" descr="Decorative image of professionals around a computer" title="Decorative image"/>
          <p:cNvPicPr preferRelativeResize="0"/>
          <p:nvPr/>
        </p:nvPicPr>
        <p:blipFill rotWithShape="1">
          <a:blip r:embed="rId2">
            <a:alphaModFix/>
          </a:blip>
          <a:srcRect t="5950" b="16056"/>
          <a:stretch/>
        </p:blipFill>
        <p:spPr>
          <a:xfrm>
            <a:off x="0" y="5130800"/>
            <a:ext cx="9144000" cy="1727200"/>
          </a:xfrm>
          <a:prstGeom prst="rect">
            <a:avLst/>
          </a:prstGeom>
          <a:noFill/>
          <a:ln w="38100" cap="flat" cmpd="sng">
            <a:solidFill>
              <a:schemeClr val="accent5"/>
            </a:solidFill>
            <a:prstDash val="dash"/>
            <a:round/>
            <a:headEnd type="none" w="sm" len="sm"/>
            <a:tailEnd type="none" w="sm" len="sm"/>
          </a:ln>
        </p:spPr>
      </p:pic>
      <p:pic>
        <p:nvPicPr>
          <p:cNvPr id="59" name="Google Shape;59;p21"/>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One Content">
  <p:cSld name="2_One Content">
    <p:spTree>
      <p:nvGrpSpPr>
        <p:cNvPr id="1" name="Shape 60"/>
        <p:cNvGrpSpPr/>
        <p:nvPr/>
      </p:nvGrpSpPr>
      <p:grpSpPr>
        <a:xfrm>
          <a:off x="0" y="0"/>
          <a:ext cx="0" cy="0"/>
          <a:chOff x="0" y="0"/>
          <a:chExt cx="0" cy="0"/>
        </a:xfrm>
      </p:grpSpPr>
      <p:sp>
        <p:nvSpPr>
          <p:cNvPr id="61" name="Google Shape;61;p22"/>
          <p:cNvSpPr txBox="1">
            <a:spLocks noGrp="1"/>
          </p:cNvSpPr>
          <p:nvPr>
            <p:ph type="title"/>
          </p:nvPr>
        </p:nvSpPr>
        <p:spPr>
          <a:xfrm>
            <a:off x="2743200" y="256814"/>
            <a:ext cx="5943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2"/>
          <p:cNvSpPr txBox="1">
            <a:spLocks noGrp="1"/>
          </p:cNvSpPr>
          <p:nvPr>
            <p:ph type="body" idx="1"/>
          </p:nvPr>
        </p:nvSpPr>
        <p:spPr>
          <a:xfrm>
            <a:off x="457201" y="1600200"/>
            <a:ext cx="8229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63" name="Google Shape;63;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66" name="Google Shape;66;p22" descr="Decorative image of college students/professionals around a table" title="Decorative image"/>
          <p:cNvPicPr preferRelativeResize="0"/>
          <p:nvPr/>
        </p:nvPicPr>
        <p:blipFill rotWithShape="1">
          <a:blip r:embed="rId2">
            <a:alphaModFix/>
          </a:blip>
          <a:srcRect t="21433"/>
          <a:stretch/>
        </p:blipFill>
        <p:spPr>
          <a:xfrm>
            <a:off x="1" y="5118100"/>
            <a:ext cx="9144000" cy="1739900"/>
          </a:xfrm>
          <a:prstGeom prst="rect">
            <a:avLst/>
          </a:prstGeom>
          <a:noFill/>
          <a:ln w="38100" cap="flat" cmpd="sng">
            <a:solidFill>
              <a:schemeClr val="accent5"/>
            </a:solidFill>
            <a:prstDash val="dash"/>
            <a:round/>
            <a:headEnd type="none" w="sm" len="sm"/>
            <a:tailEnd type="none" w="sm" len="sm"/>
          </a:ln>
        </p:spPr>
      </p:pic>
      <p:pic>
        <p:nvPicPr>
          <p:cNvPr id="67" name="Google Shape;67;p22"/>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2743200" y="256814"/>
            <a:ext cx="5943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dk1"/>
              </a:buClr>
              <a:buSzPts val="3800"/>
              <a:buFont typeface="Verdana"/>
              <a:buNone/>
              <a:defRPr sz="38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body" idx="1"/>
          </p:nvPr>
        </p:nvSpPr>
        <p:spPr>
          <a:xfrm>
            <a:off x="457200" y="1600201"/>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1" name="Google Shape;71;p23"/>
          <p:cNvSpPr txBox="1">
            <a:spLocks noGrp="1"/>
          </p:cNvSpPr>
          <p:nvPr>
            <p:ph type="body" idx="2"/>
          </p:nvPr>
        </p:nvSpPr>
        <p:spPr>
          <a:xfrm>
            <a:off x="4597399" y="1600200"/>
            <a:ext cx="4038600" cy="3352799"/>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72" name="Google Shape;72;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pic>
        <p:nvPicPr>
          <p:cNvPr id="75" name="Google Shape;75;p23" descr="Decorative image of smiling students shoulder-to-shoulder" title="Decorative image"/>
          <p:cNvPicPr preferRelativeResize="0"/>
          <p:nvPr/>
        </p:nvPicPr>
        <p:blipFill rotWithShape="1">
          <a:blip r:embed="rId2">
            <a:alphaModFix/>
          </a:blip>
          <a:srcRect l="237" t="13694"/>
          <a:stretch/>
        </p:blipFill>
        <p:spPr>
          <a:xfrm>
            <a:off x="-1" y="5105400"/>
            <a:ext cx="9144001" cy="1752600"/>
          </a:xfrm>
          <a:prstGeom prst="rect">
            <a:avLst/>
          </a:prstGeom>
          <a:noFill/>
          <a:ln w="38100" cap="flat" cmpd="sng">
            <a:solidFill>
              <a:schemeClr val="accent5"/>
            </a:solidFill>
            <a:prstDash val="dash"/>
            <a:round/>
            <a:headEnd type="none" w="sm" len="sm"/>
            <a:tailEnd type="none" w="sm" len="sm"/>
          </a:ln>
        </p:spPr>
      </p:pic>
      <p:pic>
        <p:nvPicPr>
          <p:cNvPr id="76" name="Google Shape;76;p23"/>
          <p:cNvPicPr preferRelativeResize="0"/>
          <p:nvPr/>
        </p:nvPicPr>
        <p:blipFill rotWithShape="1">
          <a:blip r:embed="rId3">
            <a:alphaModFix/>
          </a:blip>
          <a:srcRect/>
          <a:stretch/>
        </p:blipFill>
        <p:spPr>
          <a:xfrm>
            <a:off x="76200" y="152400"/>
            <a:ext cx="2585896" cy="123885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7"/>
        <p:cNvGrpSpPr/>
        <p:nvPr/>
      </p:nvGrpSpPr>
      <p:grpSpPr>
        <a:xfrm>
          <a:off x="0" y="0"/>
          <a:ext cx="0" cy="0"/>
          <a:chOff x="0" y="0"/>
          <a:chExt cx="0" cy="0"/>
        </a:xfrm>
      </p:grpSpPr>
      <p:sp>
        <p:nvSpPr>
          <p:cNvPr id="78" name="Google Shape;78;p2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Verdana"/>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80" name="Google Shape;80;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
        <p:nvSpPr>
          <p:cNvPr id="83" name="Google Shape;83;p24"/>
          <p:cNvSpPr/>
          <p:nvPr/>
        </p:nvSpPr>
        <p:spPr>
          <a:xfrm>
            <a:off x="-1" y="2214563"/>
            <a:ext cx="9144001" cy="681037"/>
          </a:xfrm>
          <a:prstGeom prst="rect">
            <a:avLst/>
          </a:prstGeom>
          <a:gradFill>
            <a:gsLst>
              <a:gs pos="0">
                <a:schemeClr val="accent5"/>
              </a:gs>
              <a:gs pos="75000">
                <a:srgbClr val="7DCCED"/>
              </a:gs>
              <a:gs pos="100000">
                <a:schemeClr val="lt1"/>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Verdana"/>
              <a:ea typeface="Verdana"/>
              <a:cs typeface="Verdana"/>
              <a:sym typeface="Verdana"/>
            </a:endParaRPr>
          </a:p>
        </p:txBody>
      </p:sp>
      <p:pic>
        <p:nvPicPr>
          <p:cNvPr id="84" name="Google Shape;84;p24" descr="Decorative image of professionals working around a table" title="Decorative image"/>
          <p:cNvPicPr preferRelativeResize="0"/>
          <p:nvPr/>
        </p:nvPicPr>
        <p:blipFill rotWithShape="1">
          <a:blip r:embed="rId2">
            <a:alphaModFix/>
          </a:blip>
          <a:srcRect/>
          <a:stretch/>
        </p:blipFill>
        <p:spPr>
          <a:xfrm>
            <a:off x="-1" y="0"/>
            <a:ext cx="9144001" cy="2214563"/>
          </a:xfrm>
          <a:prstGeom prst="rect">
            <a:avLst/>
          </a:prstGeom>
          <a:noFill/>
          <a:ln>
            <a:noFill/>
          </a:ln>
          <a:effectLst>
            <a:reflection stA="52000" endA="300" endPos="35000" sy="-100000" algn="bl" rotWithShape="0"/>
          </a:effectLst>
        </p:spPr>
      </p:pic>
      <p:pic>
        <p:nvPicPr>
          <p:cNvPr id="85" name="Google Shape;85;p24"/>
          <p:cNvPicPr preferRelativeResize="0"/>
          <p:nvPr/>
        </p:nvPicPr>
        <p:blipFill rotWithShape="1">
          <a:blip r:embed="rId3">
            <a:alphaModFix/>
          </a:blip>
          <a:srcRect/>
          <a:stretch/>
        </p:blipFill>
        <p:spPr>
          <a:xfrm>
            <a:off x="76200" y="76200"/>
            <a:ext cx="990600" cy="47457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000"/>
              <a:buFont typeface="Verdana"/>
              <a:buNone/>
              <a:defRPr sz="40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Verdana"/>
                <a:ea typeface="Verdana"/>
                <a:cs typeface="Verdana"/>
                <a:sym typeface="Verdana"/>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9pPr>
          </a:lstStyle>
          <a:p>
            <a:endParaRPr/>
          </a:p>
        </p:txBody>
      </p:sp>
      <p:sp>
        <p:nvSpPr>
          <p:cNvPr id="12" name="Google Shape;12;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3" name="Google Shape;13;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Verdana"/>
                <a:ea typeface="Verdana"/>
                <a:cs typeface="Verdana"/>
                <a:sym typeface="Verdana"/>
              </a:defRPr>
            </a:lvl9pPr>
          </a:lstStyle>
          <a:p>
            <a:endParaRPr/>
          </a:p>
        </p:txBody>
      </p:sp>
      <p:sp>
        <p:nvSpPr>
          <p:cNvPr id="14" name="Google Shape;14;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dxBv1w4SQyw"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hyperlink" Target="https://www.youtube.com/watch?time_continue=11&amp;v=dxBv1w4SQyw&amp;feature=emb_logo" TargetMode="External"/><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time_continue=1&amp;v=YxC_Q8zE0SU&amp;feature=emb_logo"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hyperlink" Target="http://www.youtube.com/watch?v=YxC_Q8zE0SU"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edutopia.org/profile/lori-desautels"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edutopia.org/blog/brain-breaks-focused-attention-practices-lori-desautel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insighttimer.com/"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www.gonoodle.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childhood101.com/fun-breathing-exercises-for-kids/"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time_continue=16&amp;v=biynm5sqEI4&amp;feature=emb_logo"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7.jpg"/><Relationship Id="rId4" Type="http://schemas.openxmlformats.org/officeDocument/2006/relationships/hyperlink" Target="http://www.youtube.com/watch?v=biynm5sqEI4"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TsFY8sEA-Po&amp;feature=emb_logo"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8.jpg"/><Relationship Id="rId4" Type="http://schemas.openxmlformats.org/officeDocument/2006/relationships/hyperlink" Target="http://www.youtube.com/watch?v=TsFY8sEA-Po"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time_continue=1&amp;v=u3jBjSs_cpk&amp;feature=emb_logo"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hyperlink" Target="http://www.youtube.com/watch?v=u3jBjSs_cpk"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www.amazon.com/Roylco-Poetry-Illustrated-Cards-Instructions/dp/B0017T2OJS"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docs.google.com/document/d/1j0GgWq2zjDELr3OjKkDIh9T2rv12bcTJNglvdXE_AIc/edit?usp=sharing"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https://www.edutopia.org/article/take-care-me-list"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hyperlink" Target="https://www.edutopia.org/article/mindfulness-high-school" TargetMode="External"/><Relationship Id="rId3" Type="http://schemas.openxmlformats.org/officeDocument/2006/relationships/hyperlink" Target="https://www.edutopia.org/article/take-care-me-list" TargetMode="External"/><Relationship Id="rId7" Type="http://schemas.openxmlformats.org/officeDocument/2006/relationships/hyperlink" Target="https://time.com/5190291/anxiety-depression-college-university-students/"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edutopia.org/" TargetMode="External"/><Relationship Id="rId5" Type="http://schemas.openxmlformats.org/officeDocument/2006/relationships/hyperlink" Target="https://apps.apple.com/us/app/insight-timer-meditation-app/id337472899" TargetMode="External"/><Relationship Id="rId10" Type="http://schemas.openxmlformats.org/officeDocument/2006/relationships/hyperlink" Target="https://www.youtube.com/watch?time_continue=1&amp;v=YxC_Q8zE0SU&amp;feature=emb_logo" TargetMode="External"/><Relationship Id="rId4" Type="http://schemas.openxmlformats.org/officeDocument/2006/relationships/hyperlink" Target="https://www.gonoodle.com/" TargetMode="External"/><Relationship Id="rId9" Type="http://schemas.openxmlformats.org/officeDocument/2006/relationships/hyperlink" Target="https://www.youtube.com/watch?time_continue=11&amp;v=dxBv1w4SQyw&amp;feature=emb_logo"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amazon.com/Roylco-Poetry-Illustrated-Cards-Instructions/dp/B0017T2OJS" TargetMode="External"/><Relationship Id="rId3" Type="http://schemas.openxmlformats.org/officeDocument/2006/relationships/hyperlink" Target="https://www.edutopia.org/blog/brain-breaks-focused-attention-practices-lori-desautels" TargetMode="External"/><Relationship Id="rId7" Type="http://schemas.openxmlformats.org/officeDocument/2006/relationships/hyperlink" Target="https://www.kidsyogastories.com/yoga-in-the-classroom/"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https://www.youtube.com/watch?time_continue=1&amp;v=u3jBjSs_cpk&amp;feature=emb_logo" TargetMode="External"/><Relationship Id="rId5" Type="http://schemas.openxmlformats.org/officeDocument/2006/relationships/hyperlink" Target="https://www.youtube.com/watch?v=TsFY8sEA-Po&amp;feature=emb_logo" TargetMode="External"/><Relationship Id="rId4" Type="http://schemas.openxmlformats.org/officeDocument/2006/relationships/hyperlink" Target="https://www.youtube.com/watch?time_continue=16&amp;v=biynm5sqEI4&amp;feature=emb_logo"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time.com/5190291/anxiety-depression-college-university-student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211"/>
        <p:cNvGrpSpPr/>
        <p:nvPr/>
      </p:nvGrpSpPr>
      <p:grpSpPr>
        <a:xfrm>
          <a:off x="0" y="0"/>
          <a:ext cx="0" cy="0"/>
          <a:chOff x="0" y="0"/>
          <a:chExt cx="0" cy="0"/>
        </a:xfrm>
      </p:grpSpPr>
      <p:sp>
        <p:nvSpPr>
          <p:cNvPr id="212" name="Google Shape;212;g88c91734be_0_0"/>
          <p:cNvSpPr txBox="1">
            <a:spLocks noGrp="1"/>
          </p:cNvSpPr>
          <p:nvPr>
            <p:ph type="body" idx="1"/>
          </p:nvPr>
        </p:nvSpPr>
        <p:spPr>
          <a:xfrm>
            <a:off x="228600" y="1487350"/>
            <a:ext cx="8802000" cy="5270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600"/>
              </a:spcBef>
              <a:spcAft>
                <a:spcPts val="0"/>
              </a:spcAft>
              <a:buSzPts val="1800"/>
              <a:buNone/>
            </a:pPr>
            <a:r>
              <a:rPr lang="en-US" sz="2400"/>
              <a:t>This Module was designed to be used in the following manner.</a:t>
            </a:r>
            <a:endParaRPr sz="2400"/>
          </a:p>
          <a:p>
            <a:pPr marL="457200" lvl="0" indent="-381000" algn="l" rtl="0">
              <a:lnSpc>
                <a:spcPct val="115000"/>
              </a:lnSpc>
              <a:spcBef>
                <a:spcPts val="600"/>
              </a:spcBef>
              <a:spcAft>
                <a:spcPts val="0"/>
              </a:spcAft>
              <a:buSzPts val="2400"/>
              <a:buChar char="●"/>
            </a:pPr>
            <a:r>
              <a:rPr lang="en-US" sz="2400"/>
              <a:t>The audience for this Module is division and </a:t>
            </a:r>
            <a:r>
              <a:rPr lang="en-US" sz="2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school</a:t>
            </a:r>
            <a:r>
              <a:rPr lang="en-US" sz="2400"/>
              <a:t> teams. </a:t>
            </a:r>
            <a:endParaRPr sz="2400"/>
          </a:p>
          <a:p>
            <a:pPr marL="457200" lvl="0" indent="-381000" algn="l" rtl="0">
              <a:lnSpc>
                <a:spcPct val="115000"/>
              </a:lnSpc>
              <a:spcBef>
                <a:spcPts val="0"/>
              </a:spcBef>
              <a:spcAft>
                <a:spcPts val="0"/>
              </a:spcAft>
              <a:buSzPts val="2400"/>
              <a:buChar char="●"/>
            </a:pPr>
            <a:r>
              <a:rPr lang="en-US" sz="2400"/>
              <a:t>This Module is meant for whole staff, team, and division presentations.</a:t>
            </a:r>
            <a:endParaRPr sz="2400"/>
          </a:p>
          <a:p>
            <a:pPr marL="457200" lvl="0" indent="-381000" algn="l" rtl="0">
              <a:lnSpc>
                <a:spcPct val="115000"/>
              </a:lnSpc>
              <a:spcBef>
                <a:spcPts val="0"/>
              </a:spcBef>
              <a:spcAft>
                <a:spcPts val="0"/>
              </a:spcAft>
              <a:buSzPts val="2400"/>
              <a:buChar char="●"/>
            </a:pPr>
            <a:r>
              <a:rPr lang="en-US" sz="2400"/>
              <a:t>Following this training, participants should complete the </a:t>
            </a:r>
            <a:r>
              <a:rPr lang="en-US" sz="2400" i="1"/>
              <a:t>Action Plan </a:t>
            </a:r>
            <a:r>
              <a:rPr lang="en-US" sz="2400"/>
              <a:t>document to determine next steps.</a:t>
            </a:r>
            <a:endParaRPr sz="2400"/>
          </a:p>
          <a:p>
            <a:pPr marL="457200" lvl="0" indent="-381000" algn="l" rtl="0">
              <a:lnSpc>
                <a:spcPct val="115000"/>
              </a:lnSpc>
              <a:spcBef>
                <a:spcPts val="0"/>
              </a:spcBef>
              <a:spcAft>
                <a:spcPts val="0"/>
              </a:spcAft>
              <a:buSzPts val="2400"/>
              <a:buChar char="●"/>
            </a:pPr>
            <a:r>
              <a:rPr lang="en-US" sz="2400"/>
              <a:t>There are eight sections in this module. Teams are not required to complete all components of the  Modules. Instead, participants will complete only those Modules that fit the needs of their school. </a:t>
            </a:r>
            <a:endParaRPr sz="2400"/>
          </a:p>
          <a:p>
            <a:pPr marL="0" lvl="0" indent="0" algn="l" rtl="0">
              <a:lnSpc>
                <a:spcPct val="100000"/>
              </a:lnSpc>
              <a:spcBef>
                <a:spcPts val="360"/>
              </a:spcBef>
              <a:spcAft>
                <a:spcPts val="0"/>
              </a:spcAft>
              <a:buSzPts val="1800"/>
              <a:buNone/>
            </a:pPr>
            <a:endParaRPr/>
          </a:p>
        </p:txBody>
      </p:sp>
      <p:sp>
        <p:nvSpPr>
          <p:cNvPr id="213" name="Google Shape;213;g88c91734be_0_0"/>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Hidden Slide #1</a:t>
            </a:r>
            <a:endParaRPr>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80ae698943_0_3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3000"/>
              <a:t>Why do you think students need self-care practices in the classroom?</a:t>
            </a:r>
            <a:endParaRPr sz="3000"/>
          </a:p>
          <a:p>
            <a:pPr marL="0" lvl="0" indent="0" algn="l" rtl="0">
              <a:lnSpc>
                <a:spcPct val="100000"/>
              </a:lnSpc>
              <a:spcBef>
                <a:spcPts val="360"/>
              </a:spcBef>
              <a:spcAft>
                <a:spcPts val="0"/>
              </a:spcAft>
              <a:buSzPts val="1800"/>
              <a:buNone/>
            </a:pPr>
            <a:endParaRPr sz="3000"/>
          </a:p>
          <a:p>
            <a:pPr marL="0" lvl="0" indent="0" algn="l" rtl="0">
              <a:lnSpc>
                <a:spcPct val="100000"/>
              </a:lnSpc>
              <a:spcBef>
                <a:spcPts val="360"/>
              </a:spcBef>
              <a:spcAft>
                <a:spcPts val="0"/>
              </a:spcAft>
              <a:buSzPts val="1800"/>
              <a:buNone/>
            </a:pPr>
            <a:r>
              <a:rPr lang="en-US" sz="3000"/>
              <a:t>What practices have you shared with your students to support their wellbeing?</a:t>
            </a:r>
            <a:endParaRPr sz="3000"/>
          </a:p>
          <a:p>
            <a:pPr marL="0" lvl="0" indent="0" algn="l" rtl="0">
              <a:lnSpc>
                <a:spcPct val="100000"/>
              </a:lnSpc>
              <a:spcBef>
                <a:spcPts val="360"/>
              </a:spcBef>
              <a:spcAft>
                <a:spcPts val="0"/>
              </a:spcAft>
              <a:buSzPts val="1800"/>
              <a:buNone/>
            </a:pPr>
            <a:endParaRPr/>
          </a:p>
        </p:txBody>
      </p:sp>
      <p:pic>
        <p:nvPicPr>
          <p:cNvPr id="274" name="Google Shape;274;g80ae698943_0_37" descr="Turn and Talk" title="Graphic"/>
          <p:cNvPicPr preferRelativeResize="0"/>
          <p:nvPr/>
        </p:nvPicPr>
        <p:blipFill rotWithShape="1">
          <a:blip r:embed="rId3">
            <a:alphaModFix/>
          </a:blip>
          <a:srcRect/>
          <a:stretch/>
        </p:blipFill>
        <p:spPr>
          <a:xfrm>
            <a:off x="2882300" y="4326727"/>
            <a:ext cx="3379400" cy="2531275"/>
          </a:xfrm>
          <a:prstGeom prst="rect">
            <a:avLst/>
          </a:prstGeom>
          <a:noFill/>
          <a:ln>
            <a:noFill/>
          </a:ln>
        </p:spPr>
      </p:pic>
      <p:sp>
        <p:nvSpPr>
          <p:cNvPr id="275" name="Google Shape;275;g80ae698943_0_37"/>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Pause and Reflect</a:t>
            </a:r>
            <a:endParaRPr>
              <a:solidFill>
                <a:srgbClr val="0000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8be89a6166_0_1"/>
          <p:cNvSpPr txBox="1">
            <a:spLocks noGrp="1"/>
          </p:cNvSpPr>
          <p:nvPr>
            <p:ph type="ctrTitle"/>
          </p:nvPr>
        </p:nvSpPr>
        <p:spPr>
          <a:xfrm>
            <a:off x="953250" y="3671148"/>
            <a:ext cx="7240500" cy="2068500"/>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5400"/>
              <a:buNone/>
            </a:pPr>
            <a:r>
              <a:rPr lang="en-US" sz="4000">
                <a:solidFill>
                  <a:srgbClr val="000000"/>
                </a:solidFill>
              </a:rPr>
              <a:t>Strategies to Promote Self- Care </a:t>
            </a:r>
            <a:endParaRPr>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g72910de8ec_0_30"/>
          <p:cNvSpPr txBox="1"/>
          <p:nvPr/>
        </p:nvSpPr>
        <p:spPr>
          <a:xfrm>
            <a:off x="482750" y="1561875"/>
            <a:ext cx="7338000" cy="3876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rgbClr val="000000"/>
                </a:solidFill>
                <a:latin typeface="Verdana"/>
                <a:ea typeface="Verdana"/>
                <a:cs typeface="Verdana"/>
                <a:sym typeface="Verdana"/>
              </a:rPr>
              <a:t>We are hopeful that you will engage in each of the strategies as they are presented. </a:t>
            </a: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r>
              <a:rPr lang="en-US" sz="2600" b="0" i="0" u="none" strike="noStrike" cap="none">
                <a:solidFill>
                  <a:srgbClr val="000000"/>
                </a:solidFill>
                <a:latin typeface="Verdana"/>
                <a:ea typeface="Verdana"/>
                <a:cs typeface="Verdana"/>
                <a:sym typeface="Verdana"/>
              </a:rPr>
              <a:t>Consider learning the strategy then pause to practice the strategy and reflect on how you will use in the classroom.</a:t>
            </a: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600"/>
              <a:buFont typeface="Arial"/>
              <a:buNone/>
            </a:pPr>
            <a:endParaRPr sz="2600" b="0" i="0" u="none" strike="noStrike" cap="none">
              <a:solidFill>
                <a:srgbClr val="000000"/>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
        <p:nvSpPr>
          <p:cNvPr id="288" name="Google Shape;288;g72910de8ec_0_30"/>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Strategies for the Classroom</a:t>
            </a:r>
            <a:endParaRPr>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77d5d80a76_0_5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700"/>
              <a:t>Take time to introduce the how and the why of activities</a:t>
            </a:r>
            <a:endParaRPr sz="2700"/>
          </a:p>
          <a:p>
            <a:pPr marL="0" lvl="0" indent="0" algn="l" rtl="0">
              <a:lnSpc>
                <a:spcPct val="100000"/>
              </a:lnSpc>
              <a:spcBef>
                <a:spcPts val="360"/>
              </a:spcBef>
              <a:spcAft>
                <a:spcPts val="0"/>
              </a:spcAft>
              <a:buSzPts val="1800"/>
              <a:buNone/>
            </a:pPr>
            <a:endParaRPr sz="2700"/>
          </a:p>
          <a:p>
            <a:pPr marL="0" lvl="0" indent="0" algn="l" rtl="0">
              <a:lnSpc>
                <a:spcPct val="100000"/>
              </a:lnSpc>
              <a:spcBef>
                <a:spcPts val="360"/>
              </a:spcBef>
              <a:spcAft>
                <a:spcPts val="0"/>
              </a:spcAft>
              <a:buSzPts val="1800"/>
              <a:buNone/>
            </a:pPr>
            <a:r>
              <a:rPr lang="en-US" sz="2700"/>
              <a:t>Take time to share ideas with students’ families so they can practice at home and give input</a:t>
            </a:r>
            <a:endParaRPr sz="2700"/>
          </a:p>
          <a:p>
            <a:pPr marL="0" lvl="0" indent="0" algn="l" rtl="0">
              <a:lnSpc>
                <a:spcPct val="100000"/>
              </a:lnSpc>
              <a:spcBef>
                <a:spcPts val="360"/>
              </a:spcBef>
              <a:spcAft>
                <a:spcPts val="0"/>
              </a:spcAft>
              <a:buSzPts val="1800"/>
              <a:buNone/>
            </a:pPr>
            <a:endParaRPr sz="2700"/>
          </a:p>
          <a:p>
            <a:pPr marL="0" lvl="0" indent="0" algn="l" rtl="0">
              <a:lnSpc>
                <a:spcPct val="100000"/>
              </a:lnSpc>
              <a:spcBef>
                <a:spcPts val="360"/>
              </a:spcBef>
              <a:spcAft>
                <a:spcPts val="0"/>
              </a:spcAft>
              <a:buSzPts val="1800"/>
              <a:buNone/>
            </a:pPr>
            <a:r>
              <a:rPr lang="en-US" sz="2700"/>
              <a:t>Remember that some students may not want to practice--give them a choice with expectations</a:t>
            </a:r>
            <a:endParaRPr sz="2700"/>
          </a:p>
        </p:txBody>
      </p:sp>
      <p:sp>
        <p:nvSpPr>
          <p:cNvPr id="295" name="Google Shape;295;g77d5d80a76_0_52"/>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Introducing Mindfulness and Self-Care</a:t>
            </a:r>
            <a:endParaRPr>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77d5d80a76_0_65"/>
          <p:cNvSpPr txBox="1">
            <a:spLocks noGrp="1"/>
          </p:cNvSpPr>
          <p:nvPr>
            <p:ph type="body" idx="1"/>
          </p:nvPr>
        </p:nvSpPr>
        <p:spPr>
          <a:xfrm>
            <a:off x="457200" y="1259225"/>
            <a:ext cx="8229600" cy="4704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700"/>
              <a:t>Take time to get to know your students. Self-care practices should be a choice, and they should have voice in what they want to try.</a:t>
            </a:r>
            <a:endParaRPr sz="2700"/>
          </a:p>
          <a:p>
            <a:pPr marL="0" lvl="0" indent="0" algn="l" rtl="0">
              <a:lnSpc>
                <a:spcPct val="100000"/>
              </a:lnSpc>
              <a:spcBef>
                <a:spcPts val="360"/>
              </a:spcBef>
              <a:spcAft>
                <a:spcPts val="0"/>
              </a:spcAft>
              <a:buSzPts val="1800"/>
              <a:buNone/>
            </a:pPr>
            <a:endParaRPr sz="2700"/>
          </a:p>
          <a:p>
            <a:pPr marL="0" lvl="0" indent="0" algn="l" rtl="0">
              <a:lnSpc>
                <a:spcPct val="100000"/>
              </a:lnSpc>
              <a:spcBef>
                <a:spcPts val="360"/>
              </a:spcBef>
              <a:spcAft>
                <a:spcPts val="0"/>
              </a:spcAft>
              <a:buSzPts val="1800"/>
              <a:buNone/>
            </a:pPr>
            <a:r>
              <a:rPr lang="en-US" sz="2700"/>
              <a:t>Closing your eyes or meditation can be anxiety producing for some. You can give choice by asking them to focus on something in the room, or sit quietly.</a:t>
            </a:r>
            <a:endParaRPr sz="2700"/>
          </a:p>
          <a:p>
            <a:pPr marL="0" lvl="0" indent="0" algn="l" rtl="0">
              <a:lnSpc>
                <a:spcPct val="100000"/>
              </a:lnSpc>
              <a:spcBef>
                <a:spcPts val="360"/>
              </a:spcBef>
              <a:spcAft>
                <a:spcPts val="0"/>
              </a:spcAft>
              <a:buSzPts val="1800"/>
              <a:buNone/>
            </a:pPr>
            <a:endParaRPr sz="2700"/>
          </a:p>
          <a:p>
            <a:pPr marL="0" lvl="0" indent="0" algn="l" rtl="0">
              <a:lnSpc>
                <a:spcPct val="100000"/>
              </a:lnSpc>
              <a:spcBef>
                <a:spcPts val="360"/>
              </a:spcBef>
              <a:spcAft>
                <a:spcPts val="0"/>
              </a:spcAft>
              <a:buSzPts val="1800"/>
              <a:buNone/>
            </a:pPr>
            <a:r>
              <a:rPr lang="en-US" sz="2700"/>
              <a:t>Ask them to speak to you privately if they have any concerns or a negative experience.</a:t>
            </a:r>
            <a:endParaRPr sz="2700"/>
          </a:p>
        </p:txBody>
      </p:sp>
      <p:sp>
        <p:nvSpPr>
          <p:cNvPr id="302" name="Google Shape;302;g77d5d80a76_0_65"/>
          <p:cNvSpPr txBox="1">
            <a:spLocks noGrp="1"/>
          </p:cNvSpPr>
          <p:nvPr>
            <p:ph type="title"/>
          </p:nvPr>
        </p:nvSpPr>
        <p:spPr>
          <a:xfrm>
            <a:off x="228600" y="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Voice and Choice</a:t>
            </a:r>
            <a:endParaRPr>
              <a:solidFill>
                <a:srgbClr val="00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308" name="Google Shape;308;g80ae698943_0_44" descr="Turn and Talk" title="Graphic "/>
          <p:cNvPicPr preferRelativeResize="0"/>
          <p:nvPr/>
        </p:nvPicPr>
        <p:blipFill rotWithShape="1">
          <a:blip r:embed="rId3">
            <a:alphaModFix/>
          </a:blip>
          <a:srcRect/>
          <a:stretch/>
        </p:blipFill>
        <p:spPr>
          <a:xfrm>
            <a:off x="2882300" y="4326727"/>
            <a:ext cx="3379400" cy="2531275"/>
          </a:xfrm>
          <a:prstGeom prst="rect">
            <a:avLst/>
          </a:prstGeom>
          <a:noFill/>
          <a:ln>
            <a:noFill/>
          </a:ln>
        </p:spPr>
      </p:pic>
      <p:sp>
        <p:nvSpPr>
          <p:cNvPr id="309" name="Google Shape;309;g80ae698943_0_44"/>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Why is it so important to have voice and choice in self-care practices?</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How will you incorporate voice and choice?</a:t>
            </a:r>
            <a:endParaRPr/>
          </a:p>
        </p:txBody>
      </p:sp>
      <p:sp>
        <p:nvSpPr>
          <p:cNvPr id="310" name="Google Shape;310;g80ae698943_0_44"/>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Pause and Reflect #2</a:t>
            </a:r>
            <a:endParaRPr>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pic>
        <p:nvPicPr>
          <p:cNvPr id="316" name="Google Shape;316;g8ad0aa1058_0_0" title="Self Care plan template"/>
          <p:cNvPicPr preferRelativeResize="0"/>
          <p:nvPr/>
        </p:nvPicPr>
        <p:blipFill rotWithShape="1">
          <a:blip r:embed="rId3">
            <a:alphaModFix/>
          </a:blip>
          <a:srcRect l="1882"/>
          <a:stretch/>
        </p:blipFill>
        <p:spPr>
          <a:xfrm>
            <a:off x="0" y="1535250"/>
            <a:ext cx="9143999" cy="5322749"/>
          </a:xfrm>
          <a:prstGeom prst="rect">
            <a:avLst/>
          </a:prstGeom>
          <a:noFill/>
          <a:ln>
            <a:noFill/>
          </a:ln>
        </p:spPr>
      </p:pic>
      <p:sp>
        <p:nvSpPr>
          <p:cNvPr id="317" name="Google Shape;317;g8ad0aa1058_0_0"/>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Help Students Create Their Self-Care Plan</a:t>
            </a:r>
            <a:endParaRPr>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72910de8ec_0_40" descr="Calming Room" title="Graphic"/>
          <p:cNvPicPr preferRelativeResize="0"/>
          <p:nvPr/>
        </p:nvPicPr>
        <p:blipFill rotWithShape="1">
          <a:blip r:embed="rId3">
            <a:alphaModFix/>
          </a:blip>
          <a:srcRect/>
          <a:stretch/>
        </p:blipFill>
        <p:spPr>
          <a:xfrm>
            <a:off x="3670743" y="3644425"/>
            <a:ext cx="3636332" cy="2908351"/>
          </a:xfrm>
          <a:prstGeom prst="rect">
            <a:avLst/>
          </a:prstGeom>
          <a:noFill/>
          <a:ln>
            <a:noFill/>
          </a:ln>
        </p:spPr>
      </p:pic>
      <p:sp>
        <p:nvSpPr>
          <p:cNvPr id="324" name="Google Shape;324;g72910de8ec_0_4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Peace corners</a:t>
            </a:r>
            <a:endParaRPr/>
          </a:p>
          <a:p>
            <a:pPr marL="0" lvl="0" indent="0" algn="l" rtl="0">
              <a:lnSpc>
                <a:spcPct val="100000"/>
              </a:lnSpc>
              <a:spcBef>
                <a:spcPts val="360"/>
              </a:spcBef>
              <a:spcAft>
                <a:spcPts val="0"/>
              </a:spcAft>
              <a:buSzPts val="1800"/>
              <a:buNone/>
            </a:pPr>
            <a:r>
              <a:rPr lang="en-US"/>
              <a:t>Talk it out tables</a:t>
            </a:r>
            <a:endParaRPr/>
          </a:p>
          <a:p>
            <a:pPr marL="0" lvl="0" indent="0" algn="l" rtl="0">
              <a:lnSpc>
                <a:spcPct val="100000"/>
              </a:lnSpc>
              <a:spcBef>
                <a:spcPts val="360"/>
              </a:spcBef>
              <a:spcAft>
                <a:spcPts val="0"/>
              </a:spcAft>
              <a:buSzPts val="1800"/>
              <a:buNone/>
            </a:pPr>
            <a:r>
              <a:rPr lang="en-US"/>
              <a:t>Don’t get mad, get glad cubbies</a:t>
            </a:r>
            <a:endParaRPr/>
          </a:p>
          <a:p>
            <a:pPr marL="0" lvl="0" indent="0" algn="l" rtl="0">
              <a:lnSpc>
                <a:spcPct val="100000"/>
              </a:lnSpc>
              <a:spcBef>
                <a:spcPts val="360"/>
              </a:spcBef>
              <a:spcAft>
                <a:spcPts val="0"/>
              </a:spcAft>
              <a:buSzPts val="1800"/>
              <a:buNone/>
            </a:pPr>
            <a:r>
              <a:rPr lang="en-US"/>
              <a:t>Chill corners</a:t>
            </a:r>
            <a:endParaRPr/>
          </a:p>
          <a:p>
            <a:pPr marL="0" lvl="0" indent="0" algn="l" rtl="0">
              <a:lnSpc>
                <a:spcPct val="100000"/>
              </a:lnSpc>
              <a:spcBef>
                <a:spcPts val="360"/>
              </a:spcBef>
              <a:spcAft>
                <a:spcPts val="0"/>
              </a:spcAft>
              <a:buSzPts val="1800"/>
              <a:buNone/>
            </a:pPr>
            <a:endParaRPr/>
          </a:p>
        </p:txBody>
      </p:sp>
      <p:sp>
        <p:nvSpPr>
          <p:cNvPr id="325" name="Google Shape;325;g72910de8ec_0_40"/>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Self-Care Spaces</a:t>
            </a:r>
            <a:endParaRPr>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g77d5d80a76_0_0" descr="Students practice self-regulation and manage their stress and frustration in a de-escalation space in each classroom.&#10;&#10;Fall-Hamilton Elementary School&#10;GRADES PK - 4 | NASHVILLE, TN&#10;&#10;Explore more resources from Edutopia's coverage of integrated social, emotional, and academic learning in Nashville: http://www.edutopia.org/package/how-district-integrates-sel-academics" title="Peace Corner: Creating Safe Space for Reflection">
            <a:hlinkClick r:id="rId3"/>
          </p:cNvPr>
          <p:cNvPicPr preferRelativeResize="0"/>
          <p:nvPr/>
        </p:nvPicPr>
        <p:blipFill rotWithShape="1">
          <a:blip r:embed="rId4">
            <a:alphaModFix/>
          </a:blip>
          <a:srcRect/>
          <a:stretch/>
        </p:blipFill>
        <p:spPr>
          <a:xfrm>
            <a:off x="873750" y="1714500"/>
            <a:ext cx="6673276" cy="4488200"/>
          </a:xfrm>
          <a:prstGeom prst="rect">
            <a:avLst/>
          </a:prstGeom>
          <a:noFill/>
          <a:ln>
            <a:noFill/>
          </a:ln>
        </p:spPr>
      </p:pic>
      <p:sp>
        <p:nvSpPr>
          <p:cNvPr id="332" name="Google Shape;332;g77d5d80a76_0_0"/>
          <p:cNvSpPr txBox="1"/>
          <p:nvPr/>
        </p:nvSpPr>
        <p:spPr>
          <a:xfrm>
            <a:off x="873750" y="6338650"/>
            <a:ext cx="6144000" cy="1468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chemeClr val="hlink"/>
                </a:solidFill>
                <a:latin typeface="Arial"/>
                <a:ea typeface="Arial"/>
                <a:cs typeface="Arial"/>
                <a:sym typeface="Arial"/>
                <a:hlinkClick r:id="rId5"/>
              </a:rPr>
              <a:t>https://www.youtube.com/watch?time_continue=11&amp;v=dxBv1w4SQyw&amp;feature=emb_logo</a:t>
            </a:r>
            <a:endParaRPr sz="1400" b="0" i="0" u="none" strike="noStrike" cap="none">
              <a:solidFill>
                <a:srgbClr val="000000"/>
              </a:solidFill>
              <a:latin typeface="Arial"/>
              <a:ea typeface="Arial"/>
              <a:cs typeface="Arial"/>
              <a:sym typeface="Arial"/>
            </a:endParaRPr>
          </a:p>
        </p:txBody>
      </p:sp>
      <p:sp>
        <p:nvSpPr>
          <p:cNvPr id="333" name="Google Shape;333;g77d5d80a76_0_0"/>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Elementary Example</a:t>
            </a:r>
            <a:endParaRPr>
              <a:solidFill>
                <a:srgbClr val="00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77d5d80a76_0_7"/>
          <p:cNvSpPr txBox="1"/>
          <p:nvPr/>
        </p:nvSpPr>
        <p:spPr>
          <a:xfrm>
            <a:off x="572600" y="6334300"/>
            <a:ext cx="5046900" cy="61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chemeClr val="hlink"/>
                </a:solidFill>
                <a:latin typeface="Arial"/>
                <a:ea typeface="Arial"/>
                <a:cs typeface="Arial"/>
                <a:sym typeface="Arial"/>
                <a:hlinkClick r:id="rId3"/>
              </a:rPr>
              <a:t>https://www.youtube.com/watch?time_continue=1&amp;v=YxC_Q8zE0SU&amp;feature=emb_logo</a:t>
            </a:r>
            <a:endParaRPr sz="1400" b="0" i="0" u="none" strike="noStrike" cap="none">
              <a:solidFill>
                <a:srgbClr val="000000"/>
              </a:solidFill>
              <a:latin typeface="Arial"/>
              <a:ea typeface="Arial"/>
              <a:cs typeface="Arial"/>
              <a:sym typeface="Arial"/>
            </a:endParaRPr>
          </a:p>
        </p:txBody>
      </p:sp>
      <p:pic>
        <p:nvPicPr>
          <p:cNvPr id="340" name="Google Shape;340;g77d5d80a76_0_7" descr="Giving students a chance to step back from a tense situation and take time to cool down and reflect teaches them to manage their emotions and builds resilience and grit.&#10;&#10;Pearl-Cohn Entertainment Magnet High School&#10;GRADES 9 - 12 | NASHVILLE, TN&#10;&#10;Explore more resources from Edutopia's coverage of integrated social, emotional, and academic learning in Nashville: http://www.edutopia.org/package/how-district-integrates-sel-academics" title="De-Escalation Spaces: Helping Students Manage Emotions">
            <a:hlinkClick r:id="rId4"/>
          </p:cNvPr>
          <p:cNvPicPr preferRelativeResize="0"/>
          <p:nvPr/>
        </p:nvPicPr>
        <p:blipFill rotWithShape="1">
          <a:blip r:embed="rId5">
            <a:alphaModFix/>
          </a:blip>
          <a:srcRect/>
          <a:stretch/>
        </p:blipFill>
        <p:spPr>
          <a:xfrm>
            <a:off x="827575" y="1714500"/>
            <a:ext cx="7250550" cy="4619800"/>
          </a:xfrm>
          <a:prstGeom prst="rect">
            <a:avLst/>
          </a:prstGeom>
          <a:noFill/>
          <a:ln>
            <a:noFill/>
          </a:ln>
        </p:spPr>
      </p:pic>
      <p:sp>
        <p:nvSpPr>
          <p:cNvPr id="341" name="Google Shape;341;g77d5d80a76_0_7"/>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Secondary Example</a:t>
            </a:r>
            <a:endParaRPr>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sp>
        <p:nvSpPr>
          <p:cNvPr id="219" name="Google Shape;219;g88c91734be_0_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360"/>
              </a:spcBef>
              <a:spcAft>
                <a:spcPts val="0"/>
              </a:spcAft>
              <a:buSzPts val="1800"/>
              <a:buChar char="●"/>
            </a:pPr>
            <a:r>
              <a:rPr lang="en-US"/>
              <a:t>In person training</a:t>
            </a:r>
            <a:endParaRPr/>
          </a:p>
          <a:p>
            <a:pPr marL="457200" lvl="0" indent="-342900" algn="l" rtl="0">
              <a:lnSpc>
                <a:spcPct val="100000"/>
              </a:lnSpc>
              <a:spcBef>
                <a:spcPts val="0"/>
              </a:spcBef>
              <a:spcAft>
                <a:spcPts val="0"/>
              </a:spcAft>
              <a:buSzPts val="1800"/>
              <a:buChar char="●"/>
            </a:pPr>
            <a:r>
              <a:rPr lang="en-US"/>
              <a:t>Presenter notes and information</a:t>
            </a:r>
            <a:endParaRPr/>
          </a:p>
        </p:txBody>
      </p:sp>
      <p:sp>
        <p:nvSpPr>
          <p:cNvPr id="220" name="Google Shape;220;g88c91734be_0_6"/>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Hidden Slide #2</a:t>
            </a:r>
            <a:endParaRPr>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77d5d80a76_0_14"/>
          <p:cNvSpPr txBox="1">
            <a:spLocks noGrp="1"/>
          </p:cNvSpPr>
          <p:nvPr>
            <p:ph type="body" idx="1"/>
          </p:nvPr>
        </p:nvSpPr>
        <p:spPr>
          <a:xfrm>
            <a:off x="457200" y="1908450"/>
            <a:ext cx="8229600" cy="3041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It’s important to introduce the space, model how to use it, and create a process on when and how to access.</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Make sure you review how to access in your classroom, the routines and procedures, and remember to review/practice.</a:t>
            </a:r>
            <a:endParaRPr/>
          </a:p>
        </p:txBody>
      </p:sp>
      <p:sp>
        <p:nvSpPr>
          <p:cNvPr id="348" name="Google Shape;348;g77d5d80a76_0_14"/>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Successful Use of Space</a:t>
            </a:r>
            <a:endParaRPr>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77d5d80a76_0_29"/>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a:solidFill>
                  <a:srgbClr val="333333"/>
                </a:solidFill>
                <a:highlight>
                  <a:srgbClr val="FFFFFF"/>
                </a:highlight>
              </a:rPr>
              <a:t>“A brain break is a short period of time when we change up the dull routine of incoming information that arrives via predictable, tedious, well-worn roadways. Our brains are wired for novelty. We know this because we pay attention to every stimulus in our environment that feels threatening or out of the ordinary. This has always been a wonderful advantage. In fact, our survival as a species depended on this aspect of brain development.”  </a:t>
            </a:r>
            <a:r>
              <a:rPr lang="en-US" sz="2400">
                <a:solidFill>
                  <a:srgbClr val="00A7E1"/>
                </a:solidFill>
                <a:highlight>
                  <a:srgbClr val="FFFFFF"/>
                </a:highlight>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Lori Desautels</a:t>
            </a:r>
            <a:endParaRPr sz="2400"/>
          </a:p>
        </p:txBody>
      </p:sp>
      <p:sp>
        <p:nvSpPr>
          <p:cNvPr id="355" name="Google Shape;355;g77d5d80a76_0_29"/>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Brain Breaks</a:t>
            </a:r>
            <a:endParaRPr>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g77d5d80a76_0_37"/>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u="sng">
                <a:solidFill>
                  <a:schemeClr val="hlink"/>
                </a:solidFill>
                <a:hlinkClick r:id="rId3"/>
              </a:rPr>
              <a:t>Link to Article</a:t>
            </a:r>
            <a:endParaRPr sz="2400"/>
          </a:p>
          <a:p>
            <a:pPr marL="0" lvl="0" indent="0" algn="l" rtl="0">
              <a:lnSpc>
                <a:spcPct val="100000"/>
              </a:lnSpc>
              <a:spcBef>
                <a:spcPts val="360"/>
              </a:spcBef>
              <a:spcAft>
                <a:spcPts val="0"/>
              </a:spcAft>
              <a:buSzPts val="1800"/>
              <a:buNone/>
            </a:pPr>
            <a:r>
              <a:rPr lang="en-US" sz="2400" b="1">
                <a:solidFill>
                  <a:srgbClr val="333333"/>
                </a:solidFill>
                <a:highlight>
                  <a:srgbClr val="FFFFFF"/>
                </a:highlight>
              </a:rPr>
              <a:t>Invisible Pictures: </a:t>
            </a:r>
            <a:r>
              <a:rPr lang="en-US" sz="2400">
                <a:solidFill>
                  <a:srgbClr val="333333"/>
                </a:solidFill>
                <a:highlight>
                  <a:srgbClr val="FFFFFF"/>
                </a:highlight>
              </a:rPr>
              <a:t>Have a student draw a picture in the air while their partner guesses what it is. You could give them categories such as foods or places, or other ways to narrow the guessing.</a:t>
            </a:r>
            <a:endParaRPr sz="2400">
              <a:solidFill>
                <a:srgbClr val="333333"/>
              </a:solidFill>
              <a:highlight>
                <a:srgbClr val="FFFFFF"/>
              </a:highlight>
            </a:endParaRPr>
          </a:p>
          <a:p>
            <a:pPr marL="0" lvl="0" indent="0" algn="l" rtl="0">
              <a:lnSpc>
                <a:spcPct val="100000"/>
              </a:lnSpc>
              <a:spcBef>
                <a:spcPts val="360"/>
              </a:spcBef>
              <a:spcAft>
                <a:spcPts val="0"/>
              </a:spcAft>
              <a:buSzPts val="1800"/>
              <a:buNone/>
            </a:pPr>
            <a:endParaRPr sz="2400">
              <a:solidFill>
                <a:srgbClr val="333333"/>
              </a:solidFill>
              <a:highlight>
                <a:srgbClr val="FFFFFF"/>
              </a:highlight>
            </a:endParaRPr>
          </a:p>
          <a:p>
            <a:pPr marL="0" lvl="0" indent="0" algn="l" rtl="0">
              <a:lnSpc>
                <a:spcPct val="100000"/>
              </a:lnSpc>
              <a:spcBef>
                <a:spcPts val="360"/>
              </a:spcBef>
              <a:spcAft>
                <a:spcPts val="0"/>
              </a:spcAft>
              <a:buSzPts val="1800"/>
              <a:buNone/>
            </a:pPr>
            <a:r>
              <a:rPr lang="en-US" sz="2400" b="1">
                <a:solidFill>
                  <a:srgbClr val="333333"/>
                </a:solidFill>
                <a:highlight>
                  <a:srgbClr val="FFFFFF"/>
                </a:highlight>
              </a:rPr>
              <a:t>Opposite Sides: </a:t>
            </a:r>
            <a:r>
              <a:rPr lang="en-US" sz="2400">
                <a:solidFill>
                  <a:srgbClr val="333333"/>
                </a:solidFill>
                <a:highlight>
                  <a:srgbClr val="FFFFFF"/>
                </a:highlight>
              </a:rPr>
              <a:t>Movement is critical to learning. Have students stand and blink with the right eye while snapping the fingers of their left hand. Repeat this with the left eye and right hand. Students could also face one another and tap the right foot once, left foot twice, and right foot three times, building speed they alternate toe tapping with their partner.</a:t>
            </a:r>
            <a:endParaRPr sz="2400">
              <a:solidFill>
                <a:srgbClr val="333333"/>
              </a:solidFill>
              <a:highlight>
                <a:srgbClr val="FFFFFF"/>
              </a:highlight>
            </a:endParaRPr>
          </a:p>
          <a:p>
            <a:pPr marL="0" lvl="0" indent="0" algn="l" rtl="0">
              <a:lnSpc>
                <a:spcPct val="100000"/>
              </a:lnSpc>
              <a:spcBef>
                <a:spcPts val="360"/>
              </a:spcBef>
              <a:spcAft>
                <a:spcPts val="0"/>
              </a:spcAft>
              <a:buSzPts val="1800"/>
              <a:buNone/>
            </a:pPr>
            <a:endParaRPr sz="2400">
              <a:solidFill>
                <a:srgbClr val="333333"/>
              </a:solidFill>
              <a:highlight>
                <a:srgbClr val="FFFFFF"/>
              </a:highlight>
            </a:endParaRPr>
          </a:p>
          <a:p>
            <a:pPr marL="0" lvl="0" indent="0" algn="l" rtl="0">
              <a:lnSpc>
                <a:spcPct val="100000"/>
              </a:lnSpc>
              <a:spcBef>
                <a:spcPts val="360"/>
              </a:spcBef>
              <a:spcAft>
                <a:spcPts val="0"/>
              </a:spcAft>
              <a:buSzPts val="1800"/>
              <a:buNone/>
            </a:pPr>
            <a:endParaRPr sz="2400">
              <a:solidFill>
                <a:srgbClr val="333333"/>
              </a:solidFill>
              <a:highlight>
                <a:srgbClr val="FFFFFF"/>
              </a:highlight>
            </a:endParaRPr>
          </a:p>
        </p:txBody>
      </p:sp>
      <p:sp>
        <p:nvSpPr>
          <p:cNvPr id="362" name="Google Shape;362;g77d5d80a76_0_37"/>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Brain Breaks Continued</a:t>
            </a:r>
            <a:endParaRPr>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g77d5d80a76_0_4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b="1">
                <a:solidFill>
                  <a:srgbClr val="333333"/>
                </a:solidFill>
                <a:highlight>
                  <a:srgbClr val="FFFFFF"/>
                </a:highlight>
              </a:rPr>
              <a:t>Sound: </a:t>
            </a:r>
            <a:r>
              <a:rPr lang="en-US" sz="2400">
                <a:solidFill>
                  <a:srgbClr val="333333"/>
                </a:solidFill>
                <a:highlight>
                  <a:srgbClr val="FFFFFF"/>
                </a:highlight>
              </a:rPr>
              <a:t>The use of sound is very powerful for engaging a calm response. In the three classrooms where I teach, we use rain sticks, bells, chimes, and music. There are many websites that provide music for focus, relaxation, and visualization.</a:t>
            </a:r>
            <a:endParaRPr sz="2400">
              <a:solidFill>
                <a:srgbClr val="333333"/>
              </a:solidFill>
              <a:highlight>
                <a:srgbClr val="FFFFFF"/>
              </a:highlight>
            </a:endParaRPr>
          </a:p>
          <a:p>
            <a:pPr marL="0" lvl="0" indent="0" algn="l" rtl="0">
              <a:lnSpc>
                <a:spcPct val="100000"/>
              </a:lnSpc>
              <a:spcBef>
                <a:spcPts val="360"/>
              </a:spcBef>
              <a:spcAft>
                <a:spcPts val="0"/>
              </a:spcAft>
              <a:buSzPts val="1800"/>
              <a:buNone/>
            </a:pPr>
            <a:endParaRPr sz="2400">
              <a:solidFill>
                <a:srgbClr val="333333"/>
              </a:solidFill>
              <a:highlight>
                <a:srgbClr val="FFFFFF"/>
              </a:highlight>
            </a:endParaRPr>
          </a:p>
          <a:p>
            <a:pPr marL="0" lvl="0" indent="0" algn="l" rtl="0">
              <a:lnSpc>
                <a:spcPct val="100000"/>
              </a:lnSpc>
              <a:spcBef>
                <a:spcPts val="360"/>
              </a:spcBef>
              <a:spcAft>
                <a:spcPts val="0"/>
              </a:spcAft>
              <a:buSzPts val="1800"/>
              <a:buNone/>
            </a:pPr>
            <a:r>
              <a:rPr lang="en-US" sz="2400" b="1">
                <a:solidFill>
                  <a:srgbClr val="333333"/>
                </a:solidFill>
                <a:highlight>
                  <a:srgbClr val="FFFFFF"/>
                </a:highlight>
              </a:rPr>
              <a:t>Free Apps:</a:t>
            </a:r>
            <a:r>
              <a:rPr lang="en-US" sz="2400">
                <a:solidFill>
                  <a:srgbClr val="333333"/>
                </a:solidFill>
                <a:highlight>
                  <a:srgbClr val="FFFFFF"/>
                </a:highlight>
              </a:rPr>
              <a:t> Research free mindfulness apps you can use in the classroom. One example is </a:t>
            </a:r>
            <a:r>
              <a:rPr lang="en-US" sz="2400" u="sng">
                <a:solidFill>
                  <a:schemeClr val="hlink"/>
                </a:solidFill>
                <a:highlight>
                  <a:srgbClr val="FFFFFF"/>
                </a:highlight>
                <a:hlinkClick r:id="rId3"/>
              </a:rPr>
              <a:t>InsightTimer.</a:t>
            </a:r>
            <a:r>
              <a:rPr lang="en-US" sz="2400">
                <a:solidFill>
                  <a:srgbClr val="333333"/>
                </a:solidFill>
                <a:highlight>
                  <a:srgbClr val="FFFFFF"/>
                </a:highlight>
              </a:rPr>
              <a:t> There are websites like </a:t>
            </a:r>
            <a:r>
              <a:rPr lang="en-US" sz="2400" u="sng">
                <a:solidFill>
                  <a:schemeClr val="hlink"/>
                </a:solidFill>
                <a:highlight>
                  <a:srgbClr val="FFFFFF"/>
                </a:highlight>
                <a:hlinkClick r:id="rId4"/>
              </a:rPr>
              <a:t>Go Noodle.</a:t>
            </a:r>
            <a:endParaRPr sz="2400">
              <a:solidFill>
                <a:srgbClr val="333333"/>
              </a:solidFill>
              <a:highlight>
                <a:srgbClr val="FFFFFF"/>
              </a:highlight>
            </a:endParaRPr>
          </a:p>
          <a:p>
            <a:pPr marL="0" lvl="0" indent="0" algn="l" rtl="0">
              <a:lnSpc>
                <a:spcPct val="100000"/>
              </a:lnSpc>
              <a:spcBef>
                <a:spcPts val="360"/>
              </a:spcBef>
              <a:spcAft>
                <a:spcPts val="0"/>
              </a:spcAft>
              <a:buSzPts val="1800"/>
              <a:buNone/>
            </a:pPr>
            <a:r>
              <a:rPr lang="en-US" sz="2400">
                <a:solidFill>
                  <a:srgbClr val="333333"/>
                </a:solidFill>
                <a:highlight>
                  <a:srgbClr val="FFFFFF"/>
                </a:highlight>
              </a:rPr>
              <a:t> </a:t>
            </a:r>
            <a:endParaRPr/>
          </a:p>
        </p:txBody>
      </p:sp>
      <p:sp>
        <p:nvSpPr>
          <p:cNvPr id="369" name="Google Shape;369;g77d5d80a76_0_46"/>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Brain Breaks Continued</a:t>
            </a:r>
            <a:endParaRPr>
              <a:solidFill>
                <a:srgbClr val="00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pic>
        <p:nvPicPr>
          <p:cNvPr id="375" name="Google Shape;375;g72910de8ec_0_46" title="Graphic"/>
          <p:cNvPicPr preferRelativeResize="0"/>
          <p:nvPr/>
        </p:nvPicPr>
        <p:blipFill rotWithShape="1">
          <a:blip r:embed="rId3">
            <a:alphaModFix/>
          </a:blip>
          <a:srcRect/>
          <a:stretch/>
        </p:blipFill>
        <p:spPr>
          <a:xfrm>
            <a:off x="3074675" y="4828400"/>
            <a:ext cx="2278574" cy="1592675"/>
          </a:xfrm>
          <a:prstGeom prst="rect">
            <a:avLst/>
          </a:prstGeom>
          <a:noFill/>
          <a:ln>
            <a:noFill/>
          </a:ln>
        </p:spPr>
      </p:pic>
      <p:sp>
        <p:nvSpPr>
          <p:cNvPr id="376" name="Google Shape;376;g72910de8ec_0_46"/>
          <p:cNvSpPr txBox="1">
            <a:spLocks noGrp="1"/>
          </p:cNvSpPr>
          <p:nvPr>
            <p:ph type="body" idx="1"/>
          </p:nvPr>
        </p:nvSpPr>
        <p:spPr>
          <a:xfrm>
            <a:off x="457201" y="14429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Breathing cards, </a:t>
            </a:r>
            <a:r>
              <a:rPr lang="en-US" sz="2400" u="sng">
                <a:solidFill>
                  <a:schemeClr val="hlink"/>
                </a:solidFill>
                <a:hlinkClick r:id="rId4"/>
              </a:rPr>
              <a:t>https://childhood101.com/fun-breathing-exercises-for-kids</a:t>
            </a:r>
            <a:endParaRPr/>
          </a:p>
          <a:p>
            <a:pPr marL="0" lvl="0" indent="0" algn="l" rtl="0">
              <a:lnSpc>
                <a:spcPct val="100000"/>
              </a:lnSpc>
              <a:spcBef>
                <a:spcPts val="360"/>
              </a:spcBef>
              <a:spcAft>
                <a:spcPts val="0"/>
              </a:spcAft>
              <a:buSzPts val="1800"/>
              <a:buNone/>
            </a:pPr>
            <a:r>
              <a:rPr lang="en-US"/>
              <a:t>Take 5, Video in Adult Self-Care Module</a:t>
            </a:r>
            <a:endParaRPr/>
          </a:p>
          <a:p>
            <a:pPr marL="0" lvl="0" indent="0" algn="l" rtl="0">
              <a:lnSpc>
                <a:spcPct val="100000"/>
              </a:lnSpc>
              <a:spcBef>
                <a:spcPts val="360"/>
              </a:spcBef>
              <a:spcAft>
                <a:spcPts val="0"/>
              </a:spcAft>
              <a:buSzPts val="1800"/>
              <a:buNone/>
            </a:pPr>
            <a:r>
              <a:rPr lang="en-US"/>
              <a:t>Fingertip Breathing, Video demonstration on next slide</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p:txBody>
      </p:sp>
      <p:sp>
        <p:nvSpPr>
          <p:cNvPr id="377" name="Google Shape;377;g72910de8ec_0_46"/>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Breathing</a:t>
            </a:r>
            <a:endParaRPr>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g73226dd4ed_0_198"/>
          <p:cNvSpPr txBox="1"/>
          <p:nvPr/>
        </p:nvSpPr>
        <p:spPr>
          <a:xfrm>
            <a:off x="266350" y="6150400"/>
            <a:ext cx="5233500" cy="6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chemeClr val="hlink"/>
                </a:solidFill>
                <a:latin typeface="Arial"/>
                <a:ea typeface="Arial"/>
                <a:cs typeface="Arial"/>
                <a:sym typeface="Arial"/>
                <a:hlinkClick r:id="rId3"/>
              </a:rPr>
              <a:t>https://www.youtube.com/watch?time_continue=16&amp;v=biynm5sqEI4&amp;feature=emb_logo</a:t>
            </a:r>
            <a:endParaRPr sz="1400" b="0" i="0" u="none" strike="noStrike" cap="none">
              <a:solidFill>
                <a:srgbClr val="000000"/>
              </a:solidFill>
              <a:latin typeface="Arial"/>
              <a:ea typeface="Arial"/>
              <a:cs typeface="Arial"/>
              <a:sym typeface="Arial"/>
            </a:endParaRPr>
          </a:p>
        </p:txBody>
      </p:sp>
      <p:pic>
        <p:nvPicPr>
          <p:cNvPr id="384" name="Google Shape;384;g73226dd4ed_0_198" title="Mindful Breathing: Fingertip Breathing Exercise">
            <a:hlinkClick r:id="rId4"/>
          </p:cNvPr>
          <p:cNvPicPr preferRelativeResize="0"/>
          <p:nvPr/>
        </p:nvPicPr>
        <p:blipFill rotWithShape="1">
          <a:blip r:embed="rId5">
            <a:alphaModFix/>
          </a:blip>
          <a:srcRect/>
          <a:stretch/>
        </p:blipFill>
        <p:spPr>
          <a:xfrm>
            <a:off x="1570700" y="1605953"/>
            <a:ext cx="5808200" cy="4356150"/>
          </a:xfrm>
          <a:prstGeom prst="rect">
            <a:avLst/>
          </a:prstGeom>
          <a:noFill/>
          <a:ln>
            <a:noFill/>
          </a:ln>
        </p:spPr>
      </p:pic>
      <p:sp>
        <p:nvSpPr>
          <p:cNvPr id="385" name="Google Shape;385;g73226dd4ed_0_198"/>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Let’s Practice</a:t>
            </a:r>
            <a:endParaRPr/>
          </a:p>
          <a:p>
            <a:pPr marL="0" lvl="0" indent="0" algn="ctr" rtl="0">
              <a:lnSpc>
                <a:spcPct val="100000"/>
              </a:lnSpc>
              <a:spcBef>
                <a:spcPts val="0"/>
              </a:spcBef>
              <a:spcAft>
                <a:spcPts val="0"/>
              </a:spcAft>
              <a:buSzPts val="4000"/>
              <a:buNone/>
            </a:pPr>
            <a:r>
              <a:rPr lang="en-US"/>
              <a:t>Example: Fingertip Breathing</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g72910de8ec_0_52"/>
          <p:cNvSpPr txBox="1"/>
          <p:nvPr/>
        </p:nvSpPr>
        <p:spPr>
          <a:xfrm>
            <a:off x="228600" y="6311875"/>
            <a:ext cx="4698600" cy="45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chemeClr val="hlink"/>
                </a:solidFill>
                <a:latin typeface="Arial"/>
                <a:ea typeface="Arial"/>
                <a:cs typeface="Arial"/>
                <a:sym typeface="Arial"/>
                <a:hlinkClick r:id="rId3"/>
              </a:rPr>
              <a:t>https://www.youtube.com/watch?v=TsFY8sEA-Po&amp;feature=emb_logo</a:t>
            </a:r>
            <a:endParaRPr sz="1400" b="0" i="0" u="none" strike="noStrike" cap="none">
              <a:solidFill>
                <a:srgbClr val="000000"/>
              </a:solidFill>
              <a:latin typeface="Arial"/>
              <a:ea typeface="Arial"/>
              <a:cs typeface="Arial"/>
              <a:sym typeface="Arial"/>
            </a:endParaRPr>
          </a:p>
        </p:txBody>
      </p:sp>
      <p:pic>
        <p:nvPicPr>
          <p:cNvPr id="392" name="Google Shape;392;g72910de8ec_0_52" descr="By equipping classrooms with innovative tools and strategies tailored to diverse learning needs, The Shadow Project has teamed with schools to foster success for more than 10,000 students who typically read one- to three-years below grade level. For more info www.shadow-project.org" title="Rosa Parks Elementary Receives Classroom Fidgets">
            <a:hlinkClick r:id="rId4"/>
          </p:cNvPr>
          <p:cNvPicPr preferRelativeResize="0"/>
          <p:nvPr/>
        </p:nvPicPr>
        <p:blipFill rotWithShape="1">
          <a:blip r:embed="rId5">
            <a:alphaModFix/>
          </a:blip>
          <a:srcRect/>
          <a:stretch/>
        </p:blipFill>
        <p:spPr>
          <a:xfrm>
            <a:off x="1627725" y="1786300"/>
            <a:ext cx="5888550" cy="4416400"/>
          </a:xfrm>
          <a:prstGeom prst="rect">
            <a:avLst/>
          </a:prstGeom>
          <a:noFill/>
          <a:ln>
            <a:noFill/>
          </a:ln>
        </p:spPr>
      </p:pic>
      <p:sp>
        <p:nvSpPr>
          <p:cNvPr id="393" name="Google Shape;393;g72910de8ec_0_52"/>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Fidgets</a:t>
            </a:r>
            <a:endParaRPr>
              <a:solidFill>
                <a:srgbClr val="0000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
          <p:cNvSpPr txBox="1"/>
          <p:nvPr/>
        </p:nvSpPr>
        <p:spPr>
          <a:xfrm>
            <a:off x="146475" y="6342000"/>
            <a:ext cx="5979000" cy="462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US" sz="1100" b="0" i="0" u="sng" strike="noStrike" cap="none">
                <a:solidFill>
                  <a:schemeClr val="hlink"/>
                </a:solidFill>
                <a:latin typeface="Arial"/>
                <a:ea typeface="Arial"/>
                <a:cs typeface="Arial"/>
                <a:sym typeface="Arial"/>
                <a:hlinkClick r:id="rId3"/>
              </a:rPr>
              <a:t>https://www.youtube.com/watch?time_continue=1&amp;v=u3jBjSs_cpk&amp;feature=emb_logo</a:t>
            </a:r>
            <a:endParaRPr sz="1400" b="0" i="0" u="none" strike="noStrike" cap="none">
              <a:solidFill>
                <a:srgbClr val="000000"/>
              </a:solidFill>
              <a:latin typeface="Arial"/>
              <a:ea typeface="Arial"/>
              <a:cs typeface="Arial"/>
              <a:sym typeface="Arial"/>
            </a:endParaRPr>
          </a:p>
        </p:txBody>
      </p:sp>
      <p:pic>
        <p:nvPicPr>
          <p:cNvPr id="399" name="Google Shape;399;p2" descr="At the start of class, Ms. O guides her students in a simple meditation. This allows them to quiet their nervous systems and get ready to learn. &#10;&#10;“Arrive” was filmed at Gateway High School in San Francisco. &#10;&#10;Learn more at www.mindfulschools.org." title="&quot;Arrive&quot; - A Mindful Minute Helps Students Arrive in the Classroom">
            <a:hlinkClick r:id="rId4"/>
          </p:cNvPr>
          <p:cNvPicPr preferRelativeResize="0"/>
          <p:nvPr/>
        </p:nvPicPr>
        <p:blipFill rotWithShape="1">
          <a:blip r:embed="rId5">
            <a:alphaModFix/>
          </a:blip>
          <a:srcRect/>
          <a:stretch/>
        </p:blipFill>
        <p:spPr>
          <a:xfrm>
            <a:off x="1689175" y="1937850"/>
            <a:ext cx="5765650" cy="4324250"/>
          </a:xfrm>
          <a:prstGeom prst="rect">
            <a:avLst/>
          </a:prstGeom>
          <a:noFill/>
          <a:ln>
            <a:noFill/>
          </a:ln>
        </p:spPr>
      </p:pic>
      <p:sp>
        <p:nvSpPr>
          <p:cNvPr id="400" name="Google Shape;400;p2"/>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Meditation</a:t>
            </a:r>
            <a:endParaRPr>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g72910de8ec_0_0" title="Graphic"/>
          <p:cNvPicPr preferRelativeResize="0"/>
          <p:nvPr/>
        </p:nvPicPr>
        <p:blipFill rotWithShape="1">
          <a:blip r:embed="rId3">
            <a:alphaModFix/>
          </a:blip>
          <a:srcRect/>
          <a:stretch/>
        </p:blipFill>
        <p:spPr>
          <a:xfrm>
            <a:off x="599600" y="4871125"/>
            <a:ext cx="2591550" cy="1727700"/>
          </a:xfrm>
          <a:prstGeom prst="rect">
            <a:avLst/>
          </a:prstGeom>
          <a:noFill/>
          <a:ln>
            <a:noFill/>
          </a:ln>
        </p:spPr>
      </p:pic>
      <p:pic>
        <p:nvPicPr>
          <p:cNvPr id="406" name="Google Shape;406;g72910de8ec_0_0" title="Graphic">
            <a:hlinkClick r:id="rId4"/>
          </p:cNvPr>
          <p:cNvPicPr preferRelativeResize="0"/>
          <p:nvPr/>
        </p:nvPicPr>
        <p:blipFill rotWithShape="1">
          <a:blip r:embed="rId5">
            <a:alphaModFix/>
          </a:blip>
          <a:srcRect l="18606"/>
          <a:stretch/>
        </p:blipFill>
        <p:spPr>
          <a:xfrm>
            <a:off x="3670988" y="4769650"/>
            <a:ext cx="1998968" cy="1930650"/>
          </a:xfrm>
          <a:prstGeom prst="rect">
            <a:avLst/>
          </a:prstGeom>
          <a:noFill/>
          <a:ln>
            <a:noFill/>
          </a:ln>
        </p:spPr>
      </p:pic>
      <p:pic>
        <p:nvPicPr>
          <p:cNvPr id="407" name="Google Shape;407;g72910de8ec_0_0" title="Graphic">
            <a:hlinkClick r:id="rId4"/>
          </p:cNvPr>
          <p:cNvPicPr preferRelativeResize="0"/>
          <p:nvPr/>
        </p:nvPicPr>
        <p:blipFill rotWithShape="1">
          <a:blip r:embed="rId6">
            <a:alphaModFix/>
          </a:blip>
          <a:srcRect/>
          <a:stretch/>
        </p:blipFill>
        <p:spPr>
          <a:xfrm>
            <a:off x="6096524" y="4912313"/>
            <a:ext cx="1789250" cy="1645325"/>
          </a:xfrm>
          <a:prstGeom prst="rect">
            <a:avLst/>
          </a:prstGeom>
          <a:noFill/>
          <a:ln>
            <a:noFill/>
          </a:ln>
        </p:spPr>
      </p:pic>
      <p:sp>
        <p:nvSpPr>
          <p:cNvPr id="408" name="Google Shape;408;g72910de8ec_0_0"/>
          <p:cNvSpPr txBox="1">
            <a:spLocks noGrp="1"/>
          </p:cNvSpPr>
          <p:nvPr>
            <p:ph type="body" idx="1"/>
          </p:nvPr>
        </p:nvSpPr>
        <p:spPr>
          <a:xfrm>
            <a:off x="457201" y="1600201"/>
            <a:ext cx="8229600" cy="2819400"/>
          </a:xfrm>
          <a:prstGeom prst="rect">
            <a:avLst/>
          </a:prstGeom>
          <a:noFill/>
          <a:ln>
            <a:noFill/>
          </a:ln>
        </p:spPr>
        <p:txBody>
          <a:bodyPr spcFirstLastPara="1" wrap="square" lIns="91425" tIns="45700" rIns="91425" bIns="45700" anchor="t" anchorCtr="0">
            <a:noAutofit/>
          </a:bodyPr>
          <a:lstStyle/>
          <a:p>
            <a:pPr marL="457200" lvl="0" indent="-342900" algn="l" rtl="0">
              <a:lnSpc>
                <a:spcPct val="100000"/>
              </a:lnSpc>
              <a:spcBef>
                <a:spcPts val="0"/>
              </a:spcBef>
              <a:spcAft>
                <a:spcPts val="0"/>
              </a:spcAft>
              <a:buSzPts val="1800"/>
              <a:buChar char="●"/>
            </a:pPr>
            <a:r>
              <a:rPr lang="en-US"/>
              <a:t>Chair Yoga - quick stretches in the chair</a:t>
            </a:r>
            <a:endParaRPr/>
          </a:p>
          <a:p>
            <a:pPr marL="457200" lvl="0" indent="-342900" algn="l" rtl="0">
              <a:lnSpc>
                <a:spcPct val="100000"/>
              </a:lnSpc>
              <a:spcBef>
                <a:spcPts val="0"/>
              </a:spcBef>
              <a:spcAft>
                <a:spcPts val="0"/>
              </a:spcAft>
              <a:buSzPts val="1800"/>
              <a:buChar char="●"/>
            </a:pPr>
            <a:r>
              <a:rPr lang="en-US"/>
              <a:t>Yoga Sequence - choose a few poses that students can do after a transition</a:t>
            </a:r>
            <a:endParaRPr/>
          </a:p>
          <a:p>
            <a:pPr marL="457200" lvl="0" indent="-342900" algn="l" rtl="0">
              <a:lnSpc>
                <a:spcPct val="100000"/>
              </a:lnSpc>
              <a:spcBef>
                <a:spcPts val="0"/>
              </a:spcBef>
              <a:spcAft>
                <a:spcPts val="0"/>
              </a:spcAft>
              <a:buSzPts val="1800"/>
              <a:buChar char="●"/>
            </a:pPr>
            <a:r>
              <a:rPr lang="en-US"/>
              <a:t>Yoga posters or </a:t>
            </a: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yoga</a:t>
            </a:r>
            <a:r>
              <a:rPr lang="en-US"/>
              <a:t> cards</a:t>
            </a:r>
            <a:endParaRPr/>
          </a:p>
        </p:txBody>
      </p:sp>
      <p:sp>
        <p:nvSpPr>
          <p:cNvPr id="409" name="Google Shape;409;g72910de8ec_0_0"/>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Trauma-Sensitive Yoga</a:t>
            </a:r>
            <a:endParaRPr>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72910de8ec_0_25"/>
          <p:cNvSpPr txBox="1">
            <a:spLocks noGrp="1"/>
          </p:cNvSpPr>
          <p:nvPr>
            <p:ph type="body" idx="1"/>
          </p:nvPr>
        </p:nvSpPr>
        <p:spPr>
          <a:xfrm>
            <a:off x="457200" y="1600199"/>
            <a:ext cx="8229600" cy="5135400"/>
          </a:xfrm>
          <a:prstGeom prst="rect">
            <a:avLst/>
          </a:prstGeom>
          <a:noFill/>
          <a:ln>
            <a:noFill/>
          </a:ln>
        </p:spPr>
        <p:txBody>
          <a:bodyPr spcFirstLastPara="1" wrap="square" lIns="91425" tIns="45700" rIns="91425" bIns="45700" anchor="t" anchorCtr="0">
            <a:noAutofit/>
          </a:bodyPr>
          <a:lstStyle/>
          <a:p>
            <a:pPr marL="342900" lvl="0" indent="-139700" algn="l" rtl="0">
              <a:lnSpc>
                <a:spcPct val="100000"/>
              </a:lnSpc>
              <a:spcBef>
                <a:spcPts val="0"/>
              </a:spcBef>
              <a:spcAft>
                <a:spcPts val="0"/>
              </a:spcAft>
              <a:buClr>
                <a:schemeClr val="dk1"/>
              </a:buClr>
              <a:buSzPts val="3200"/>
              <a:buNone/>
            </a:pPr>
            <a:r>
              <a:rPr lang="en-US" sz="2400"/>
              <a:t>Examples of self-reflective assessments: </a:t>
            </a:r>
            <a:endParaRPr sz="2400"/>
          </a:p>
          <a:p>
            <a:pPr marL="342900" lvl="0" indent="-139700" algn="l" rtl="0">
              <a:lnSpc>
                <a:spcPct val="100000"/>
              </a:lnSpc>
              <a:spcBef>
                <a:spcPts val="0"/>
              </a:spcBef>
              <a:spcAft>
                <a:spcPts val="0"/>
              </a:spcAft>
              <a:buClr>
                <a:schemeClr val="dk1"/>
              </a:buClr>
              <a:buSzPts val="3200"/>
              <a:buNone/>
            </a:pPr>
            <a:endParaRPr sz="2400"/>
          </a:p>
          <a:p>
            <a:pPr marL="457200" lvl="0" indent="-381000" algn="l" rtl="0">
              <a:lnSpc>
                <a:spcPct val="100000"/>
              </a:lnSpc>
              <a:spcBef>
                <a:spcPts val="0"/>
              </a:spcBef>
              <a:spcAft>
                <a:spcPts val="0"/>
              </a:spcAft>
              <a:buSzPts val="2400"/>
              <a:buChar char="●"/>
            </a:pPr>
            <a:r>
              <a:rPr lang="en-US" sz="2400"/>
              <a:t>Prompts: An inclusive prompt - students receive a question that is inclusive of everyone and evokes thought, but also connects to the lesson taught</a:t>
            </a:r>
            <a:endParaRPr sz="2400"/>
          </a:p>
          <a:p>
            <a:pPr marL="457200" lvl="0" indent="0" algn="l" rtl="0">
              <a:lnSpc>
                <a:spcPct val="100000"/>
              </a:lnSpc>
              <a:spcBef>
                <a:spcPts val="0"/>
              </a:spcBef>
              <a:spcAft>
                <a:spcPts val="0"/>
              </a:spcAft>
              <a:buSzPts val="1800"/>
              <a:buNone/>
            </a:pPr>
            <a:endParaRPr sz="2400"/>
          </a:p>
          <a:p>
            <a:pPr marL="457200" lvl="0" indent="-381000" algn="l" rtl="0">
              <a:lnSpc>
                <a:spcPct val="100000"/>
              </a:lnSpc>
              <a:spcBef>
                <a:spcPts val="0"/>
              </a:spcBef>
              <a:spcAft>
                <a:spcPts val="0"/>
              </a:spcAft>
              <a:buSzPts val="2400"/>
              <a:buChar char="●"/>
            </a:pPr>
            <a:r>
              <a:rPr lang="en-US" sz="2400"/>
              <a:t>Journals: Students submit entries in the form of a selfie video, or vlog, that can be uploaded to Canvas or another learning management system</a:t>
            </a:r>
            <a:endParaRPr sz="2400"/>
          </a:p>
          <a:p>
            <a:pPr marL="457200" lvl="0" indent="0" algn="l" rtl="0">
              <a:lnSpc>
                <a:spcPct val="100000"/>
              </a:lnSpc>
              <a:spcBef>
                <a:spcPts val="0"/>
              </a:spcBef>
              <a:spcAft>
                <a:spcPts val="0"/>
              </a:spcAft>
              <a:buSzPts val="1800"/>
              <a:buNone/>
            </a:pPr>
            <a:endParaRPr sz="2400"/>
          </a:p>
          <a:p>
            <a:pPr marL="457200" lvl="0" indent="-381000" algn="l" rtl="0">
              <a:lnSpc>
                <a:spcPct val="100000"/>
              </a:lnSpc>
              <a:spcBef>
                <a:spcPts val="0"/>
              </a:spcBef>
              <a:spcAft>
                <a:spcPts val="0"/>
              </a:spcAft>
              <a:buSzPts val="2400"/>
              <a:buChar char="●"/>
            </a:pPr>
            <a:r>
              <a:rPr lang="en-US" sz="2400"/>
              <a:t>A “gallery walk”: Students walk around the room observing and exploring the work of their fellow students. </a:t>
            </a:r>
            <a:endParaRPr sz="2400"/>
          </a:p>
          <a:p>
            <a:pPr marL="342900" lvl="0" indent="-139700" algn="l" rtl="0">
              <a:lnSpc>
                <a:spcPct val="100000"/>
              </a:lnSpc>
              <a:spcBef>
                <a:spcPts val="0"/>
              </a:spcBef>
              <a:spcAft>
                <a:spcPts val="0"/>
              </a:spcAft>
              <a:buClr>
                <a:schemeClr val="dk1"/>
              </a:buClr>
              <a:buSzPts val="3200"/>
              <a:buNone/>
            </a:pPr>
            <a:endParaRPr/>
          </a:p>
        </p:txBody>
      </p:sp>
      <p:sp>
        <p:nvSpPr>
          <p:cNvPr id="415" name="Google Shape;415;g72910de8ec_0_25"/>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Self-reflection</a:t>
            </a:r>
            <a:endParaRPr>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25"/>
        <p:cNvGrpSpPr/>
        <p:nvPr/>
      </p:nvGrpSpPr>
      <p:grpSpPr>
        <a:xfrm>
          <a:off x="0" y="0"/>
          <a:ext cx="0" cy="0"/>
          <a:chOff x="0" y="0"/>
          <a:chExt cx="0" cy="0"/>
        </a:xfrm>
      </p:grpSpPr>
      <p:sp>
        <p:nvSpPr>
          <p:cNvPr id="226" name="Google Shape;226;g88c91734be_0_12"/>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63500" lvl="0" indent="0" algn="l" rtl="0">
              <a:lnSpc>
                <a:spcPct val="115000"/>
              </a:lnSpc>
              <a:spcBef>
                <a:spcPts val="600"/>
              </a:spcBef>
              <a:spcAft>
                <a:spcPts val="0"/>
              </a:spcAft>
              <a:buSzPts val="1800"/>
              <a:buNone/>
            </a:pPr>
            <a:r>
              <a:rPr lang="en-US" sz="3000"/>
              <a:t>Supplies needed</a:t>
            </a:r>
            <a:endParaRPr sz="3000"/>
          </a:p>
          <a:p>
            <a:pPr marL="457200" lvl="0" indent="-419100" algn="l" rtl="0">
              <a:lnSpc>
                <a:spcPct val="115000"/>
              </a:lnSpc>
              <a:spcBef>
                <a:spcPts val="600"/>
              </a:spcBef>
              <a:spcAft>
                <a:spcPts val="0"/>
              </a:spcAft>
              <a:buSzPts val="3000"/>
              <a:buChar char="●"/>
            </a:pPr>
            <a:r>
              <a:rPr lang="en-US" sz="3000"/>
              <a:t>WIFI access for presenter and participants</a:t>
            </a:r>
            <a:endParaRPr sz="3000"/>
          </a:p>
          <a:p>
            <a:pPr marL="457200" lvl="0" indent="-419100" algn="l" rtl="0">
              <a:lnSpc>
                <a:spcPct val="115000"/>
              </a:lnSpc>
              <a:spcBef>
                <a:spcPts val="0"/>
              </a:spcBef>
              <a:spcAft>
                <a:spcPts val="0"/>
              </a:spcAft>
              <a:buSzPts val="3000"/>
              <a:buChar char="●"/>
            </a:pPr>
            <a:r>
              <a:rPr lang="en-US" sz="3000"/>
              <a:t>Access to videos (through WIFI if available, but download to flash drive as a back-up)</a:t>
            </a:r>
            <a:endParaRPr sz="3000"/>
          </a:p>
          <a:p>
            <a:pPr marL="457200" lvl="0" indent="-419100" algn="l" rtl="0">
              <a:lnSpc>
                <a:spcPct val="115000"/>
              </a:lnSpc>
              <a:spcBef>
                <a:spcPts val="0"/>
              </a:spcBef>
              <a:spcAft>
                <a:spcPts val="0"/>
              </a:spcAft>
              <a:buSzPts val="3000"/>
              <a:buChar char="●"/>
            </a:pPr>
            <a:r>
              <a:rPr lang="en-US" sz="3000"/>
              <a:t>Chart paper</a:t>
            </a:r>
            <a:endParaRPr sz="3000"/>
          </a:p>
          <a:p>
            <a:pPr marL="457200" lvl="0" indent="-419100" algn="l" rtl="0">
              <a:lnSpc>
                <a:spcPct val="115000"/>
              </a:lnSpc>
              <a:spcBef>
                <a:spcPts val="0"/>
              </a:spcBef>
              <a:spcAft>
                <a:spcPts val="0"/>
              </a:spcAft>
              <a:buSzPts val="3000"/>
              <a:buChar char="●"/>
            </a:pPr>
            <a:r>
              <a:rPr lang="en-US" sz="3000"/>
              <a:t>Markers</a:t>
            </a:r>
            <a:endParaRPr sz="3000"/>
          </a:p>
          <a:p>
            <a:pPr marL="457200" lvl="0" indent="-419100" algn="l" rtl="0">
              <a:lnSpc>
                <a:spcPct val="115000"/>
              </a:lnSpc>
              <a:spcBef>
                <a:spcPts val="0"/>
              </a:spcBef>
              <a:spcAft>
                <a:spcPts val="0"/>
              </a:spcAft>
              <a:buSzPts val="3000"/>
              <a:buChar char="●"/>
            </a:pPr>
            <a:r>
              <a:rPr lang="en-US" sz="3000"/>
              <a:t>Post-it-Notes</a:t>
            </a:r>
            <a:endParaRPr sz="3000"/>
          </a:p>
          <a:p>
            <a:pPr marL="0" lvl="0" indent="0" algn="l" rtl="0">
              <a:lnSpc>
                <a:spcPct val="100000"/>
              </a:lnSpc>
              <a:spcBef>
                <a:spcPts val="360"/>
              </a:spcBef>
              <a:spcAft>
                <a:spcPts val="0"/>
              </a:spcAft>
              <a:buSzPts val="1800"/>
              <a:buNone/>
            </a:pPr>
            <a:endParaRPr/>
          </a:p>
        </p:txBody>
      </p:sp>
      <p:sp>
        <p:nvSpPr>
          <p:cNvPr id="227" name="Google Shape;227;g88c91734be_0_12"/>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Hidden Slide #3</a:t>
            </a:r>
            <a:endParaRPr>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77d5d80a76_0_2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400">
                <a:solidFill>
                  <a:srgbClr val="333333"/>
                </a:solidFill>
                <a:highlight>
                  <a:srgbClr val="FFFFFF"/>
                </a:highlight>
              </a:rPr>
              <a:t>Students must </a:t>
            </a:r>
            <a:r>
              <a:rPr lang="en-US" sz="2400">
                <a:solidFill>
                  <a:srgbClr val="00A7E1"/>
                </a:solidFill>
                <a:highlight>
                  <a:srgbClr val="FFFFFF"/>
                </a:highlight>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fill a page with a list of specific things</a:t>
            </a:r>
            <a:r>
              <a:rPr lang="en-US" sz="2400">
                <a:solidFill>
                  <a:srgbClr val="333333"/>
                </a:solidFill>
                <a:highlight>
                  <a:srgbClr val="FFFFFF"/>
                </a:highlight>
              </a:rPr>
              <a:t> I could do as their teacher to take care of them as learners. I ask them to explain each item with a few sentences. I purposely don’t restrict the types of responses so that each list will give me the true flavor of each student’s personality.</a:t>
            </a:r>
            <a:endParaRPr sz="2400">
              <a:solidFill>
                <a:srgbClr val="333333"/>
              </a:solidFill>
              <a:highlight>
                <a:srgbClr val="FFFFFF"/>
              </a:highlight>
            </a:endParaRPr>
          </a:p>
          <a:p>
            <a:pPr marL="0" lvl="0" indent="0" algn="l" rtl="0">
              <a:lnSpc>
                <a:spcPct val="100000"/>
              </a:lnSpc>
              <a:spcBef>
                <a:spcPts val="360"/>
              </a:spcBef>
              <a:spcAft>
                <a:spcPts val="0"/>
              </a:spcAft>
              <a:buSzPts val="1800"/>
              <a:buNone/>
            </a:pPr>
            <a:endParaRPr sz="2400">
              <a:solidFill>
                <a:srgbClr val="333333"/>
              </a:solidFill>
              <a:highlight>
                <a:srgbClr val="FFFFFF"/>
              </a:highlight>
            </a:endParaRPr>
          </a:p>
          <a:p>
            <a:pPr marL="0" lvl="0" indent="0" algn="l" rtl="0">
              <a:lnSpc>
                <a:spcPct val="100000"/>
              </a:lnSpc>
              <a:spcBef>
                <a:spcPts val="360"/>
              </a:spcBef>
              <a:spcAft>
                <a:spcPts val="0"/>
              </a:spcAft>
              <a:buSzPts val="1800"/>
              <a:buNone/>
            </a:pPr>
            <a:r>
              <a:rPr lang="en-US" sz="2400" u="sng">
                <a:solidFill>
                  <a:schemeClr val="hlink"/>
                </a:solidFill>
                <a:hlinkClick r:id="rId4"/>
              </a:rPr>
              <a:t>Link to Article</a:t>
            </a:r>
            <a:endParaRPr sz="2400">
              <a:solidFill>
                <a:srgbClr val="333333"/>
              </a:solidFill>
              <a:highlight>
                <a:srgbClr val="FFFFFF"/>
              </a:highlight>
            </a:endParaRPr>
          </a:p>
        </p:txBody>
      </p:sp>
      <p:sp>
        <p:nvSpPr>
          <p:cNvPr id="422" name="Google Shape;422;g77d5d80a76_0_20"/>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The Take Care of Me List</a:t>
            </a:r>
            <a:endParaRPr>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e3247f687e_0_0"/>
          <p:cNvSpPr txBox="1"/>
          <p:nvPr/>
        </p:nvSpPr>
        <p:spPr>
          <a:xfrm>
            <a:off x="176825" y="1417650"/>
            <a:ext cx="8739900" cy="5144400"/>
          </a:xfrm>
          <a:prstGeom prst="rect">
            <a:avLst/>
          </a:prstGeom>
          <a:noFill/>
          <a:ln>
            <a:noFill/>
          </a:ln>
        </p:spPr>
        <p:txBody>
          <a:bodyPr spcFirstLastPara="1" wrap="square" lIns="91425" tIns="91425" rIns="91425" bIns="91425" anchor="t" anchorCtr="0">
            <a:noAutofit/>
          </a:bodyPr>
          <a:lstStyle/>
          <a:p>
            <a:pPr marL="114300" marR="0" lvl="0" indent="0" algn="l" rtl="0">
              <a:lnSpc>
                <a:spcPct val="100000"/>
              </a:lnSpc>
              <a:spcBef>
                <a:spcPts val="700"/>
              </a:spcBef>
              <a:spcAft>
                <a:spcPts val="0"/>
              </a:spcAft>
              <a:buClr>
                <a:schemeClr val="dk1"/>
              </a:buClr>
              <a:buSzPts val="1100"/>
              <a:buFont typeface="Arial"/>
              <a:buNone/>
            </a:pPr>
            <a:r>
              <a:rPr lang="en-US" sz="2400" b="1" i="0" u="none" strike="noStrike" cap="none">
                <a:solidFill>
                  <a:srgbClr val="4D4D4F"/>
                </a:solidFill>
                <a:latin typeface="Verdana"/>
                <a:ea typeface="Verdana"/>
                <a:cs typeface="Verdana"/>
                <a:sym typeface="Verdana"/>
              </a:rPr>
              <a:t>Instructions: </a:t>
            </a:r>
            <a:r>
              <a:rPr lang="en-US" sz="2400" b="0" i="0" u="none" strike="noStrike" cap="none">
                <a:solidFill>
                  <a:srgbClr val="4D4D4F"/>
                </a:solidFill>
                <a:latin typeface="Verdana"/>
                <a:ea typeface="Verdana"/>
                <a:cs typeface="Verdana"/>
                <a:sym typeface="Verdana"/>
              </a:rPr>
              <a:t>Identify one of the strategies we have discussed (or one of your own ideas) that you would like to try. Pick something that will take relatively little effort to implement.</a:t>
            </a:r>
            <a:endParaRPr sz="2400" b="0" i="0" u="none" strike="noStrike" cap="none">
              <a:solidFill>
                <a:srgbClr val="4D4D4F"/>
              </a:solidFill>
              <a:latin typeface="Verdana"/>
              <a:ea typeface="Verdana"/>
              <a:cs typeface="Verdana"/>
              <a:sym typeface="Verdana"/>
            </a:endParaRPr>
          </a:p>
          <a:p>
            <a:pPr marL="0" marR="0" lvl="0" indent="0" algn="l" rtl="0">
              <a:lnSpc>
                <a:spcPct val="100000"/>
              </a:lnSpc>
              <a:spcBef>
                <a:spcPts val="1200"/>
              </a:spcBef>
              <a:spcAft>
                <a:spcPts val="0"/>
              </a:spcAft>
              <a:buClr>
                <a:schemeClr val="dk1"/>
              </a:buClr>
              <a:buSzPts val="1100"/>
              <a:buFont typeface="Arial"/>
              <a:buNone/>
            </a:pPr>
            <a:r>
              <a:rPr lang="en-US" sz="2400" b="0" i="0" u="none" strike="noStrike" cap="none">
                <a:solidFill>
                  <a:srgbClr val="353535"/>
                </a:solidFill>
                <a:latin typeface="Verdana"/>
                <a:ea typeface="Verdana"/>
                <a:cs typeface="Verdana"/>
                <a:sym typeface="Verdana"/>
              </a:rPr>
              <a:t>–</a:t>
            </a:r>
            <a:r>
              <a:rPr lang="en-US" sz="2400" b="0" i="0" u="none" strike="noStrike" cap="none">
                <a:solidFill>
                  <a:srgbClr val="4D4D4F"/>
                </a:solidFill>
                <a:latin typeface="Verdana"/>
                <a:ea typeface="Verdana"/>
                <a:cs typeface="Verdana"/>
                <a:sym typeface="Verdana"/>
              </a:rPr>
              <a:t>Think about particular students you would like to use the strategy with</a:t>
            </a:r>
            <a:endParaRPr sz="2400" b="0" i="0" u="none" strike="noStrike" cap="none">
              <a:solidFill>
                <a:srgbClr val="4D4D4F"/>
              </a:solidFill>
              <a:latin typeface="Verdana"/>
              <a:ea typeface="Verdana"/>
              <a:cs typeface="Verdana"/>
              <a:sym typeface="Verdana"/>
            </a:endParaRPr>
          </a:p>
          <a:p>
            <a:pPr marL="457200" marR="0" lvl="0" indent="-381000" algn="l" rtl="0">
              <a:lnSpc>
                <a:spcPct val="100000"/>
              </a:lnSpc>
              <a:spcBef>
                <a:spcPts val="1200"/>
              </a:spcBef>
              <a:spcAft>
                <a:spcPts val="0"/>
              </a:spcAft>
              <a:buClr>
                <a:srgbClr val="000000"/>
              </a:buClr>
              <a:buSzPts val="2400"/>
              <a:buFont typeface="Verdana"/>
              <a:buChar char="●"/>
            </a:pPr>
            <a:r>
              <a:rPr lang="en-US" sz="2400" b="0" i="0" u="none" strike="noStrike" cap="none">
                <a:solidFill>
                  <a:srgbClr val="353535"/>
                </a:solidFill>
                <a:latin typeface="Verdana"/>
                <a:ea typeface="Verdana"/>
                <a:cs typeface="Verdana"/>
                <a:sym typeface="Verdana"/>
              </a:rPr>
              <a:t>Why</a:t>
            </a:r>
            <a:r>
              <a:rPr lang="en-US" sz="2400" b="0" i="0" u="none" strike="noStrike" cap="none">
                <a:solidFill>
                  <a:srgbClr val="4D4D4F"/>
                </a:solidFill>
                <a:latin typeface="Verdana"/>
                <a:ea typeface="Verdana"/>
                <a:cs typeface="Verdana"/>
                <a:sym typeface="Verdana"/>
              </a:rPr>
              <a:t> did you pick the strategy you did?</a:t>
            </a:r>
            <a:endParaRPr sz="2400" b="0" i="0" u="none" strike="noStrike" cap="none">
              <a:solidFill>
                <a:srgbClr val="4D4D4F"/>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0" i="0" u="none" strike="noStrike" cap="none">
                <a:solidFill>
                  <a:srgbClr val="4D4D4F"/>
                </a:solidFill>
                <a:latin typeface="Verdana"/>
                <a:ea typeface="Verdana"/>
                <a:cs typeface="Verdana"/>
                <a:sym typeface="Verdana"/>
              </a:rPr>
              <a:t>How would you put it in place or get started?</a:t>
            </a:r>
            <a:endParaRPr sz="2400" b="0" i="0" u="none" strike="noStrike" cap="none">
              <a:solidFill>
                <a:srgbClr val="4D4D4F"/>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0" i="0" u="none" strike="noStrike" cap="none">
                <a:solidFill>
                  <a:srgbClr val="4D4D4F"/>
                </a:solidFill>
                <a:latin typeface="Verdana"/>
                <a:ea typeface="Verdana"/>
                <a:cs typeface="Verdana"/>
                <a:sym typeface="Verdana"/>
              </a:rPr>
              <a:t>How would you practice it? Or how would your students practice it?</a:t>
            </a:r>
            <a:endParaRPr sz="2400" b="0" i="0" u="none" strike="noStrike" cap="none">
              <a:solidFill>
                <a:srgbClr val="4D4D4F"/>
              </a:solidFill>
              <a:latin typeface="Verdana"/>
              <a:ea typeface="Verdana"/>
              <a:cs typeface="Verdana"/>
              <a:sym typeface="Verdana"/>
            </a:endParaRPr>
          </a:p>
          <a:p>
            <a:pPr marL="457200" marR="0" lvl="0" indent="-381000" algn="l" rtl="0">
              <a:lnSpc>
                <a:spcPct val="100000"/>
              </a:lnSpc>
              <a:spcBef>
                <a:spcPts val="0"/>
              </a:spcBef>
              <a:spcAft>
                <a:spcPts val="0"/>
              </a:spcAft>
              <a:buClr>
                <a:srgbClr val="000000"/>
              </a:buClr>
              <a:buSzPts val="2400"/>
              <a:buFont typeface="Verdana"/>
              <a:buChar char="●"/>
            </a:pPr>
            <a:r>
              <a:rPr lang="en-US" sz="2400" b="0" i="0" u="none" strike="noStrike" cap="none">
                <a:solidFill>
                  <a:srgbClr val="4D4D4F"/>
                </a:solidFill>
                <a:latin typeface="Verdana"/>
                <a:ea typeface="Verdana"/>
                <a:cs typeface="Verdana"/>
                <a:sym typeface="Verdana"/>
              </a:rPr>
              <a:t>What will your immediate next steps be?</a:t>
            </a:r>
            <a:endParaRPr sz="2400" b="0" i="0" u="none" strike="noStrike" cap="none">
              <a:solidFill>
                <a:srgbClr val="4D4D4F"/>
              </a:solidFill>
              <a:latin typeface="Verdana"/>
              <a:ea typeface="Verdana"/>
              <a:cs typeface="Verdana"/>
              <a:sym typeface="Verdana"/>
            </a:endParaRPr>
          </a:p>
          <a:p>
            <a:pPr marL="0" marR="0" lvl="0" indent="0" algn="l" rtl="0">
              <a:lnSpc>
                <a:spcPct val="100000"/>
              </a:lnSpc>
              <a:spcBef>
                <a:spcPts val="1200"/>
              </a:spcBef>
              <a:spcAft>
                <a:spcPts val="0"/>
              </a:spcAft>
              <a:buClr>
                <a:srgbClr val="000000"/>
              </a:buClr>
              <a:buSzPts val="2400"/>
              <a:buFont typeface="Arial"/>
              <a:buNone/>
            </a:pPr>
            <a:endParaRPr sz="2400" b="0" i="0" u="none" strike="noStrike" cap="none">
              <a:solidFill>
                <a:srgbClr val="000000"/>
              </a:solidFill>
              <a:latin typeface="Verdana"/>
              <a:ea typeface="Verdana"/>
              <a:cs typeface="Verdana"/>
              <a:sym typeface="Verdana"/>
            </a:endParaRPr>
          </a:p>
        </p:txBody>
      </p:sp>
      <p:sp>
        <p:nvSpPr>
          <p:cNvPr id="429" name="Google Shape;429;ge3247f687e_0_0"/>
          <p:cNvSpPr txBox="1">
            <a:spLocks noGrp="1"/>
          </p:cNvSpPr>
          <p:nvPr>
            <p:ph type="title"/>
          </p:nvPr>
        </p:nvSpPr>
        <p:spPr>
          <a:xfrm>
            <a:off x="457200" y="274638"/>
            <a:ext cx="82296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t>Practice</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ge3247f687e_0_6"/>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sz="3000" b="1">
                <a:solidFill>
                  <a:schemeClr val="dk2"/>
                </a:solidFill>
              </a:rPr>
              <a:t>Team Talk: Review the “How”</a:t>
            </a:r>
            <a:endParaRPr sz="3000" b="1">
              <a:solidFill>
                <a:schemeClr val="dk2"/>
              </a:solidFill>
            </a:endParaRPr>
          </a:p>
        </p:txBody>
      </p:sp>
      <p:sp>
        <p:nvSpPr>
          <p:cNvPr id="436" name="Google Shape;436;ge3247f687e_0_6"/>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sz="2800">
                <a:solidFill>
                  <a:schemeClr val="dk2"/>
                </a:solidFill>
              </a:rPr>
              <a:t>How will you adjust your practices to support learning for students who have experienced trauma?</a:t>
            </a:r>
            <a:endParaRPr sz="2800">
              <a:solidFill>
                <a:schemeClr val="dk2"/>
              </a:solidFill>
            </a:endParaRPr>
          </a:p>
          <a:p>
            <a:pPr marL="0" lvl="0" indent="0" algn="l" rtl="0">
              <a:lnSpc>
                <a:spcPct val="100000"/>
              </a:lnSpc>
              <a:spcBef>
                <a:spcPts val="360"/>
              </a:spcBef>
              <a:spcAft>
                <a:spcPts val="0"/>
              </a:spcAft>
              <a:buSzPts val="1800"/>
              <a:buNone/>
            </a:pPr>
            <a:endParaRPr sz="2800">
              <a:solidFill>
                <a:schemeClr val="dk2"/>
              </a:solidFill>
            </a:endParaRPr>
          </a:p>
          <a:p>
            <a:pPr marL="0" lvl="0" indent="0" algn="l" rtl="0">
              <a:spcBef>
                <a:spcPts val="360"/>
              </a:spcBef>
              <a:spcAft>
                <a:spcPts val="0"/>
              </a:spcAft>
              <a:buClr>
                <a:schemeClr val="dk1"/>
              </a:buClr>
              <a:buSzPts val="1100"/>
              <a:buFont typeface="Arial"/>
              <a:buNone/>
            </a:pPr>
            <a:r>
              <a:rPr lang="en-US" sz="2800"/>
              <a:t>How will you involve families and students in practices? </a:t>
            </a:r>
            <a:endParaRPr sz="2800">
              <a:solidFill>
                <a:schemeClr val="dk2"/>
              </a:solidFill>
            </a:endParaRPr>
          </a:p>
          <a:p>
            <a:pPr marL="0" lvl="0" indent="0" algn="l" rtl="0">
              <a:lnSpc>
                <a:spcPct val="100000"/>
              </a:lnSpc>
              <a:spcBef>
                <a:spcPts val="360"/>
              </a:spcBef>
              <a:spcAft>
                <a:spcPts val="0"/>
              </a:spcAft>
              <a:buSzPts val="1800"/>
              <a:buNone/>
            </a:pPr>
            <a:endParaRPr sz="2800" i="1">
              <a:solidFill>
                <a:schemeClr val="dk2"/>
              </a:solidFill>
            </a:endParaRPr>
          </a:p>
          <a:p>
            <a:pPr marL="0" lvl="0" indent="0" algn="ctr" rtl="0">
              <a:lnSpc>
                <a:spcPct val="100000"/>
              </a:lnSpc>
              <a:spcBef>
                <a:spcPts val="360"/>
              </a:spcBef>
              <a:spcAft>
                <a:spcPts val="0"/>
              </a:spcAft>
              <a:buSzPts val="1800"/>
              <a:buNone/>
            </a:pPr>
            <a:r>
              <a:rPr lang="en-US" sz="2800" i="1">
                <a:solidFill>
                  <a:schemeClr val="dk2"/>
                </a:solidFill>
              </a:rPr>
              <a:t>Fill this in on your  Action Plan under “Objectives and Action Planning”</a:t>
            </a:r>
            <a:endParaRPr sz="2800" i="1">
              <a:solidFill>
                <a:schemeClr val="dk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77493f8def_0_6"/>
          <p:cNvSpPr txBox="1">
            <a:spLocks noGrp="1"/>
          </p:cNvSpPr>
          <p:nvPr>
            <p:ph type="body" idx="1"/>
          </p:nvPr>
        </p:nvSpPr>
        <p:spPr>
          <a:xfrm>
            <a:off x="56800" y="1371600"/>
            <a:ext cx="8973600" cy="5486400"/>
          </a:xfrm>
          <a:prstGeom prst="rect">
            <a:avLst/>
          </a:prstGeom>
          <a:noFill/>
          <a:ln>
            <a:noFill/>
          </a:ln>
        </p:spPr>
        <p:txBody>
          <a:bodyPr spcFirstLastPara="1" wrap="square" lIns="91425" tIns="45700" rIns="91425" bIns="45700" anchor="t" anchorCtr="0">
            <a:noAutofit/>
          </a:bodyPr>
          <a:lstStyle/>
          <a:p>
            <a:pPr marL="342900" lvl="0" indent="-139700" algn="l" rtl="0">
              <a:lnSpc>
                <a:spcPct val="100000"/>
              </a:lnSpc>
              <a:spcBef>
                <a:spcPts val="0"/>
              </a:spcBef>
              <a:spcAft>
                <a:spcPts val="0"/>
              </a:spcAft>
              <a:buClr>
                <a:schemeClr val="dk1"/>
              </a:buClr>
              <a:buSzPts val="3200"/>
              <a:buNone/>
            </a:pPr>
            <a:r>
              <a:rPr lang="en-US" sz="2400" u="sng">
                <a:solidFill>
                  <a:srgbClr val="000000"/>
                </a:solid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Take Care of Me Article</a:t>
            </a:r>
            <a:endParaRPr sz="2400">
              <a:solidFill>
                <a:srgbClr val="000000"/>
              </a:solidFill>
            </a:endParaRPr>
          </a:p>
          <a:p>
            <a:pPr marL="342900" lvl="0" indent="-139700" algn="l" rtl="0">
              <a:lnSpc>
                <a:spcPct val="100000"/>
              </a:lnSpc>
              <a:spcBef>
                <a:spcPts val="0"/>
              </a:spcBef>
              <a:spcAft>
                <a:spcPts val="0"/>
              </a:spcAft>
              <a:buClr>
                <a:schemeClr val="dk1"/>
              </a:buClr>
              <a:buSzPts val="3200"/>
              <a:buNone/>
            </a:pPr>
            <a:r>
              <a:rPr lang="en-US" sz="2400" u="sng">
                <a:solidFill>
                  <a:srgbClr val="000000"/>
                </a:solidFil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Go Noodle</a:t>
            </a:r>
            <a:endParaRPr sz="2400">
              <a:solidFill>
                <a:srgbClr val="000000"/>
              </a:solidFill>
            </a:endParaRPr>
          </a:p>
          <a:p>
            <a:pPr marL="342900" lvl="0" indent="-139700" algn="l" rtl="0">
              <a:lnSpc>
                <a:spcPct val="100000"/>
              </a:lnSpc>
              <a:spcBef>
                <a:spcPts val="0"/>
              </a:spcBef>
              <a:spcAft>
                <a:spcPts val="0"/>
              </a:spcAft>
              <a:buClr>
                <a:schemeClr val="dk1"/>
              </a:buClr>
              <a:buSzPts val="3200"/>
              <a:buNone/>
            </a:pPr>
            <a:r>
              <a:rPr lang="en-US" sz="2400" u="sng">
                <a:solidFill>
                  <a:srgbClr val="000000"/>
                </a:solidFil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InsightTimer</a:t>
            </a:r>
            <a:endParaRPr sz="2400">
              <a:solidFill>
                <a:srgbClr val="000000"/>
              </a:solidFill>
            </a:endParaRPr>
          </a:p>
          <a:p>
            <a:pPr marL="203200" lvl="0" indent="0" algn="l" rtl="0">
              <a:lnSpc>
                <a:spcPct val="100000"/>
              </a:lnSpc>
              <a:spcBef>
                <a:spcPts val="0"/>
              </a:spcBef>
              <a:spcAft>
                <a:spcPts val="0"/>
              </a:spcAft>
              <a:buClr>
                <a:schemeClr val="dk1"/>
              </a:buClr>
              <a:buSzPts val="3200"/>
              <a:buNone/>
            </a:pPr>
            <a:r>
              <a:rPr lang="en-US" sz="2400" u="sng">
                <a:solidFill>
                  <a:srgbClr val="000000"/>
                </a:solidFil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Edutopia </a:t>
            </a:r>
            <a:r>
              <a:rPr lang="en-US" sz="2400">
                <a:solidFill>
                  <a:srgbClr val="000000"/>
                </a:solidFill>
              </a:rPr>
              <a:t>Resources</a:t>
            </a:r>
            <a:endParaRPr sz="2400">
              <a:solidFill>
                <a:srgbClr val="000000"/>
              </a:solidFill>
            </a:endParaRPr>
          </a:p>
          <a:p>
            <a:pPr marL="0" lvl="0" indent="0" algn="l" rtl="0">
              <a:lnSpc>
                <a:spcPct val="119491"/>
              </a:lnSpc>
              <a:spcBef>
                <a:spcPts val="600"/>
              </a:spcBef>
              <a:spcAft>
                <a:spcPts val="0"/>
              </a:spcAft>
              <a:buClr>
                <a:schemeClr val="dk1"/>
              </a:buClr>
              <a:buSzPts val="1100"/>
              <a:buNone/>
            </a:pPr>
            <a:r>
              <a:rPr lang="en-US" sz="2400" u="sng">
                <a:solidFill>
                  <a:srgbClr val="000000"/>
                </a:solidFill>
                <a:highlight>
                  <a:srgbClr val="FFFFFF"/>
                </a:highlight>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Record Numbers of College Students Are Seeking Treatment for Depression and Anxiety — But Schools Can't Keep Up</a:t>
            </a:r>
            <a:endParaRPr sz="2400">
              <a:solidFill>
                <a:srgbClr val="000000"/>
              </a:solidFill>
              <a:highlight>
                <a:srgbClr val="FFFFFF"/>
              </a:highlight>
            </a:endParaRPr>
          </a:p>
          <a:p>
            <a:pPr marL="0" lvl="0" indent="0" algn="l" rtl="0">
              <a:lnSpc>
                <a:spcPct val="119491"/>
              </a:lnSpc>
              <a:spcBef>
                <a:spcPts val="1200"/>
              </a:spcBef>
              <a:spcAft>
                <a:spcPts val="0"/>
              </a:spcAft>
              <a:buClr>
                <a:schemeClr val="dk1"/>
              </a:buClr>
              <a:buSzPts val="1100"/>
              <a:buNone/>
            </a:pPr>
            <a:r>
              <a:rPr lang="en-US" sz="2400" u="sng">
                <a:solidFill>
                  <a:srgbClr val="000000"/>
                </a:solidFill>
                <a:highlight>
                  <a:srgbClr val="FFFFFF"/>
                </a:highlight>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Mindfulness in High School</a:t>
            </a:r>
            <a:endParaRPr sz="2400">
              <a:solidFill>
                <a:srgbClr val="000000"/>
              </a:solidFill>
              <a:highlight>
                <a:srgbClr val="FFFFFF"/>
              </a:highlight>
            </a:endParaRPr>
          </a:p>
          <a:p>
            <a:pPr marL="0" lvl="0" indent="0" algn="l" rtl="0">
              <a:lnSpc>
                <a:spcPct val="115000"/>
              </a:lnSpc>
              <a:spcBef>
                <a:spcPts val="1200"/>
              </a:spcBef>
              <a:spcAft>
                <a:spcPts val="0"/>
              </a:spcAft>
              <a:buClr>
                <a:schemeClr val="dk1"/>
              </a:buClr>
              <a:buSzPts val="1100"/>
              <a:buNone/>
            </a:pPr>
            <a:r>
              <a:rPr lang="en-US" sz="2400" u="sng">
                <a:solidFill>
                  <a:srgbClr val="000000"/>
                </a:solidFill>
                <a:highlight>
                  <a:srgbClr val="F9F9F9"/>
                </a:highlight>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Video: Peace Corner: Creating Safe Space for Reflection</a:t>
            </a:r>
            <a:endParaRPr sz="2400">
              <a:solidFill>
                <a:srgbClr val="000000"/>
              </a:solidFill>
              <a:highlight>
                <a:srgbClr val="F9F9F9"/>
              </a:highlight>
            </a:endParaRPr>
          </a:p>
          <a:p>
            <a:pPr marL="0" lvl="0" indent="0" algn="l" rtl="0">
              <a:lnSpc>
                <a:spcPct val="115000"/>
              </a:lnSpc>
              <a:spcBef>
                <a:spcPts val="0"/>
              </a:spcBef>
              <a:spcAft>
                <a:spcPts val="0"/>
              </a:spcAft>
              <a:buClr>
                <a:schemeClr val="dk1"/>
              </a:buClr>
              <a:buSzPts val="1100"/>
              <a:buNone/>
            </a:pPr>
            <a:endParaRPr sz="2400">
              <a:solidFill>
                <a:srgbClr val="000000"/>
              </a:solidFill>
              <a:highlight>
                <a:srgbClr val="F9F9F9"/>
              </a:highlight>
            </a:endParaRPr>
          </a:p>
          <a:p>
            <a:pPr marL="0" lvl="0" indent="0" algn="l" rtl="0">
              <a:lnSpc>
                <a:spcPct val="115000"/>
              </a:lnSpc>
              <a:spcBef>
                <a:spcPts val="0"/>
              </a:spcBef>
              <a:spcAft>
                <a:spcPts val="0"/>
              </a:spcAft>
              <a:buClr>
                <a:schemeClr val="dk1"/>
              </a:buClr>
              <a:buSzPts val="1100"/>
              <a:buNone/>
            </a:pPr>
            <a:r>
              <a:rPr lang="en-US" sz="2400" u="sng">
                <a:solidFill>
                  <a:srgbClr val="000000"/>
                </a:solidFill>
                <a:highlight>
                  <a:srgbClr val="F9F9F9"/>
                </a:highlight>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Video: De-Escalation Spaces: Helping Students Manage Emotions</a:t>
            </a:r>
            <a:endParaRPr sz="2400">
              <a:solidFill>
                <a:srgbClr val="000000"/>
              </a:solidFill>
              <a:highlight>
                <a:srgbClr val="F9F9F9"/>
              </a:highlight>
            </a:endParaRPr>
          </a:p>
          <a:p>
            <a:pPr marL="0" lvl="0" indent="0" algn="l" rtl="0">
              <a:lnSpc>
                <a:spcPct val="115000"/>
              </a:lnSpc>
              <a:spcBef>
                <a:spcPts val="0"/>
              </a:spcBef>
              <a:spcAft>
                <a:spcPts val="0"/>
              </a:spcAft>
              <a:buClr>
                <a:schemeClr val="dk1"/>
              </a:buClr>
              <a:buSzPts val="1100"/>
              <a:buNone/>
            </a:pPr>
            <a:endParaRPr sz="2300">
              <a:highlight>
                <a:srgbClr val="F9F9F9"/>
              </a:highlight>
              <a:latin typeface="Roboto"/>
              <a:ea typeface="Roboto"/>
              <a:cs typeface="Roboto"/>
              <a:sym typeface="Roboto"/>
            </a:endParaRPr>
          </a:p>
          <a:p>
            <a:pPr marL="0" lvl="0" indent="0" algn="l" rtl="0">
              <a:lnSpc>
                <a:spcPct val="119491"/>
              </a:lnSpc>
              <a:spcBef>
                <a:spcPts val="600"/>
              </a:spcBef>
              <a:spcAft>
                <a:spcPts val="0"/>
              </a:spcAft>
              <a:buClr>
                <a:schemeClr val="dk1"/>
              </a:buClr>
              <a:buSzPts val="1100"/>
              <a:buNone/>
            </a:pPr>
            <a:endParaRPr sz="2400" i="1">
              <a:highlight>
                <a:srgbClr val="FFFFFF"/>
              </a:highlight>
            </a:endParaRPr>
          </a:p>
          <a:p>
            <a:pPr marL="0" lvl="0" indent="0" algn="l" rtl="0">
              <a:lnSpc>
                <a:spcPct val="119491"/>
              </a:lnSpc>
              <a:spcBef>
                <a:spcPts val="1200"/>
              </a:spcBef>
              <a:spcAft>
                <a:spcPts val="0"/>
              </a:spcAft>
              <a:buClr>
                <a:schemeClr val="dk1"/>
              </a:buClr>
              <a:buSzPts val="1100"/>
              <a:buFont typeface="Arial"/>
              <a:buNone/>
            </a:pPr>
            <a:endParaRPr sz="2400" i="1">
              <a:highlight>
                <a:srgbClr val="FFFFFF"/>
              </a:highlight>
            </a:endParaRPr>
          </a:p>
          <a:p>
            <a:pPr marL="342900" lvl="0" indent="-139700" algn="l" rtl="0">
              <a:lnSpc>
                <a:spcPct val="100000"/>
              </a:lnSpc>
              <a:spcBef>
                <a:spcPts val="1200"/>
              </a:spcBef>
              <a:spcAft>
                <a:spcPts val="0"/>
              </a:spcAft>
              <a:buClr>
                <a:schemeClr val="dk1"/>
              </a:buClr>
              <a:buSzPts val="3200"/>
              <a:buNone/>
            </a:pPr>
            <a:endParaRPr sz="2400"/>
          </a:p>
          <a:p>
            <a:pPr marL="342900" lvl="0" indent="-139700" algn="l" rtl="0">
              <a:lnSpc>
                <a:spcPct val="100000"/>
              </a:lnSpc>
              <a:spcBef>
                <a:spcPts val="0"/>
              </a:spcBef>
              <a:spcAft>
                <a:spcPts val="0"/>
              </a:spcAft>
              <a:buClr>
                <a:schemeClr val="dk1"/>
              </a:buClr>
              <a:buSzPts val="3200"/>
              <a:buNone/>
            </a:pPr>
            <a:endParaRPr sz="2400"/>
          </a:p>
          <a:p>
            <a:pPr marL="342900" lvl="0" indent="-139700" algn="l" rtl="0">
              <a:lnSpc>
                <a:spcPct val="100000"/>
              </a:lnSpc>
              <a:spcBef>
                <a:spcPts val="0"/>
              </a:spcBef>
              <a:spcAft>
                <a:spcPts val="0"/>
              </a:spcAft>
              <a:buClr>
                <a:schemeClr val="dk1"/>
              </a:buClr>
              <a:buSzPts val="3200"/>
              <a:buNone/>
            </a:pPr>
            <a:endParaRPr sz="2400"/>
          </a:p>
        </p:txBody>
      </p:sp>
      <p:sp>
        <p:nvSpPr>
          <p:cNvPr id="442" name="Google Shape;442;g77493f8def_0_6"/>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Resources: Hyperlinks Available</a:t>
            </a:r>
            <a:endParaRPr>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80ae698943_0_27"/>
          <p:cNvSpPr txBox="1">
            <a:spLocks noGrp="1"/>
          </p:cNvSpPr>
          <p:nvPr>
            <p:ph type="body" idx="1"/>
          </p:nvPr>
        </p:nvSpPr>
        <p:spPr>
          <a:xfrm>
            <a:off x="143400" y="1371600"/>
            <a:ext cx="8458200" cy="5257800"/>
          </a:xfrm>
          <a:prstGeom prst="rect">
            <a:avLst/>
          </a:prstGeom>
          <a:noFill/>
          <a:ln>
            <a:noFill/>
          </a:ln>
        </p:spPr>
        <p:txBody>
          <a:bodyPr spcFirstLastPara="1" wrap="square" lIns="91425" tIns="45700" rIns="91425" bIns="45700" anchor="t" anchorCtr="0">
            <a:noAutofit/>
          </a:bodyPr>
          <a:lstStyle/>
          <a:p>
            <a:pPr marL="0" lvl="0" indent="0" algn="l" rtl="0">
              <a:lnSpc>
                <a:spcPct val="136956"/>
              </a:lnSpc>
              <a:spcBef>
                <a:spcPts val="0"/>
              </a:spcBef>
              <a:spcAft>
                <a:spcPts val="0"/>
              </a:spcAft>
              <a:buClr>
                <a:schemeClr val="dk1"/>
              </a:buClr>
              <a:buSzPts val="1100"/>
              <a:buNone/>
            </a:pPr>
            <a:r>
              <a:rPr lang="en-US" sz="2400" u="sng">
                <a:solidFill>
                  <a:srgbClr val="000000"/>
                </a:solidFill>
                <a:highlight>
                  <a:srgbClr val="FFFFFF"/>
                </a:highlight>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Energy and Calm: Brain Breaks and Focused-Attention Practices</a:t>
            </a:r>
            <a:endParaRPr sz="2400">
              <a:solidFill>
                <a:srgbClr val="000000"/>
              </a:solidFill>
              <a:highlight>
                <a:srgbClr val="FFFFFF"/>
              </a:highlight>
            </a:endParaRPr>
          </a:p>
          <a:p>
            <a:pPr marL="0" lvl="0" indent="0" algn="l" rtl="0">
              <a:lnSpc>
                <a:spcPct val="136956"/>
              </a:lnSpc>
              <a:spcBef>
                <a:spcPts val="0"/>
              </a:spcBef>
              <a:spcAft>
                <a:spcPts val="0"/>
              </a:spcAft>
              <a:buClr>
                <a:schemeClr val="dk1"/>
              </a:buClr>
              <a:buSzPts val="1100"/>
              <a:buNone/>
            </a:pPr>
            <a:r>
              <a:rPr lang="en-US" sz="2400" u="sng">
                <a:solidFill>
                  <a:srgbClr val="000000"/>
                </a:solidFill>
                <a:highlight>
                  <a:srgbClr val="FFFFFF"/>
                </a:high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Video: </a:t>
            </a:r>
            <a:r>
              <a:rPr lang="en-US" sz="2400" u="sng">
                <a:solidFill>
                  <a:srgbClr val="000000"/>
                </a:solidFill>
                <a:highlight>
                  <a:srgbClr val="F9F9F9"/>
                </a:highlight>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Mindful Breathing: Fingertip Breathing Exercise</a:t>
            </a:r>
            <a:endParaRPr sz="2400">
              <a:solidFill>
                <a:srgbClr val="000000"/>
              </a:solidFill>
              <a:highlight>
                <a:srgbClr val="F9F9F9"/>
              </a:highlight>
            </a:endParaRPr>
          </a:p>
          <a:p>
            <a:pPr marL="0" lvl="0" indent="0" algn="l" rtl="0">
              <a:lnSpc>
                <a:spcPct val="136956"/>
              </a:lnSpc>
              <a:spcBef>
                <a:spcPts val="0"/>
              </a:spcBef>
              <a:spcAft>
                <a:spcPts val="0"/>
              </a:spcAft>
              <a:buClr>
                <a:schemeClr val="dk1"/>
              </a:buClr>
              <a:buSzPts val="1100"/>
              <a:buNone/>
            </a:pPr>
            <a:r>
              <a:rPr lang="en-US" sz="2400" u="sng">
                <a:solidFill>
                  <a:srgbClr val="000000"/>
                </a:solidFill>
                <a:highlight>
                  <a:srgbClr val="F9F9F9"/>
                </a:highlight>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Video: Rosa Parks Elementary Receives Classroom Fidgets</a:t>
            </a:r>
            <a:endParaRPr sz="2400">
              <a:solidFill>
                <a:srgbClr val="000000"/>
              </a:solidFill>
              <a:highlight>
                <a:srgbClr val="F9F9F9"/>
              </a:highlight>
            </a:endParaRPr>
          </a:p>
          <a:p>
            <a:pPr marL="0" lvl="0" indent="0" algn="l" rtl="0">
              <a:lnSpc>
                <a:spcPct val="136956"/>
              </a:lnSpc>
              <a:spcBef>
                <a:spcPts val="0"/>
              </a:spcBef>
              <a:spcAft>
                <a:spcPts val="0"/>
              </a:spcAft>
              <a:buClr>
                <a:schemeClr val="dk1"/>
              </a:buClr>
              <a:buSzPts val="1100"/>
              <a:buNone/>
            </a:pPr>
            <a:r>
              <a:rPr lang="en-US" sz="2400" u="sng">
                <a:solidFill>
                  <a:srgbClr val="000000"/>
                </a:solidFill>
                <a:highlight>
                  <a:srgbClr val="F9F9F9"/>
                </a:highlight>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Video: "Arrive" - A Mindful Minute Helps Students Arrive in the Classroom</a:t>
            </a:r>
            <a:endParaRPr sz="2400">
              <a:solidFill>
                <a:srgbClr val="000000"/>
              </a:solidFill>
              <a:highlight>
                <a:srgbClr val="F9F9F9"/>
              </a:highlight>
            </a:endParaRPr>
          </a:p>
          <a:p>
            <a:pPr marL="0" lvl="0" indent="0" algn="l" rtl="0">
              <a:lnSpc>
                <a:spcPct val="136956"/>
              </a:lnSpc>
              <a:spcBef>
                <a:spcPts val="0"/>
              </a:spcBef>
              <a:spcAft>
                <a:spcPts val="0"/>
              </a:spcAft>
              <a:buClr>
                <a:schemeClr val="dk1"/>
              </a:buClr>
              <a:buSzPts val="1100"/>
              <a:buNone/>
            </a:pPr>
            <a:r>
              <a:rPr lang="en-US" sz="2400" u="sng">
                <a:solidFill>
                  <a:srgbClr val="000000"/>
                </a:solidFill>
                <a:highlight>
                  <a:srgbClr val="F9F9F9"/>
                </a:highlight>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How to Get Started with Yoga in the Classroom</a:t>
            </a:r>
            <a:endParaRPr sz="2400">
              <a:solidFill>
                <a:srgbClr val="000000"/>
              </a:solidFill>
              <a:highlight>
                <a:srgbClr val="F9F9F9"/>
              </a:highlight>
            </a:endParaRPr>
          </a:p>
          <a:p>
            <a:pPr marL="0" lvl="0" indent="0" algn="l" rtl="0">
              <a:lnSpc>
                <a:spcPct val="115000"/>
              </a:lnSpc>
              <a:spcBef>
                <a:spcPts val="0"/>
              </a:spcBef>
              <a:spcAft>
                <a:spcPts val="0"/>
              </a:spcAft>
              <a:buClr>
                <a:schemeClr val="dk1"/>
              </a:buClr>
              <a:buSzPts val="1100"/>
              <a:buNone/>
            </a:pPr>
            <a:r>
              <a:rPr lang="en-US" sz="2400" u="sng">
                <a:solidFill>
                  <a:srgbClr val="000000"/>
                </a:solidFill>
                <a:highlight>
                  <a:srgbClr val="FFFFFF"/>
                </a:highlight>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Roylco Body Poetry Illustrated Yoga Cards with Instructions - 8 1/2 x 11 inch - Set of 16</a:t>
            </a:r>
            <a:endParaRPr sz="2400">
              <a:solidFill>
                <a:srgbClr val="000000"/>
              </a:solidFill>
              <a:highlight>
                <a:srgbClr val="FFFFFF"/>
              </a:highlight>
            </a:endParaRPr>
          </a:p>
          <a:p>
            <a:pPr marL="0" lvl="0" indent="0" algn="l" rtl="0">
              <a:lnSpc>
                <a:spcPct val="115000"/>
              </a:lnSpc>
              <a:spcBef>
                <a:spcPts val="600"/>
              </a:spcBef>
              <a:spcAft>
                <a:spcPts val="0"/>
              </a:spcAft>
              <a:buClr>
                <a:schemeClr val="dk1"/>
              </a:buClr>
              <a:buSzPts val="1100"/>
              <a:buNone/>
            </a:pPr>
            <a:endParaRPr sz="2300">
              <a:solidFill>
                <a:srgbClr val="111111"/>
              </a:solidFill>
              <a:highlight>
                <a:srgbClr val="FFFFFF"/>
              </a:highlight>
              <a:latin typeface="Arial"/>
              <a:ea typeface="Arial"/>
              <a:cs typeface="Arial"/>
              <a:sym typeface="Arial"/>
            </a:endParaRPr>
          </a:p>
          <a:p>
            <a:pPr marL="0" lvl="0" indent="0" algn="l" rtl="0">
              <a:lnSpc>
                <a:spcPct val="136956"/>
              </a:lnSpc>
              <a:spcBef>
                <a:spcPts val="600"/>
              </a:spcBef>
              <a:spcAft>
                <a:spcPts val="0"/>
              </a:spcAft>
              <a:buClr>
                <a:schemeClr val="dk1"/>
              </a:buClr>
              <a:buSzPts val="1100"/>
              <a:buNone/>
            </a:pPr>
            <a:endParaRPr sz="2300">
              <a:highlight>
                <a:srgbClr val="F9F9F9"/>
              </a:highlight>
              <a:latin typeface="Roboto"/>
              <a:ea typeface="Roboto"/>
              <a:cs typeface="Roboto"/>
              <a:sym typeface="Roboto"/>
            </a:endParaRPr>
          </a:p>
          <a:p>
            <a:pPr marL="0" lvl="0" indent="0" algn="l" rtl="0">
              <a:lnSpc>
                <a:spcPct val="136956"/>
              </a:lnSpc>
              <a:spcBef>
                <a:spcPts val="0"/>
              </a:spcBef>
              <a:spcAft>
                <a:spcPts val="0"/>
              </a:spcAft>
              <a:buClr>
                <a:schemeClr val="dk1"/>
              </a:buClr>
              <a:buSzPts val="1100"/>
              <a:buNone/>
            </a:pPr>
            <a:endParaRPr sz="2300">
              <a:highlight>
                <a:srgbClr val="F9F9F9"/>
              </a:highlight>
              <a:latin typeface="Roboto"/>
              <a:ea typeface="Roboto"/>
              <a:cs typeface="Roboto"/>
              <a:sym typeface="Roboto"/>
            </a:endParaRPr>
          </a:p>
          <a:p>
            <a:pPr marL="0" lvl="0" indent="0" algn="l" rtl="0">
              <a:lnSpc>
                <a:spcPct val="136956"/>
              </a:lnSpc>
              <a:spcBef>
                <a:spcPts val="0"/>
              </a:spcBef>
              <a:spcAft>
                <a:spcPts val="0"/>
              </a:spcAft>
              <a:buClr>
                <a:schemeClr val="dk1"/>
              </a:buClr>
              <a:buSzPts val="1100"/>
              <a:buNone/>
            </a:pPr>
            <a:endParaRPr sz="2300">
              <a:highlight>
                <a:srgbClr val="F9F9F9"/>
              </a:highlight>
              <a:latin typeface="Roboto"/>
              <a:ea typeface="Roboto"/>
              <a:cs typeface="Roboto"/>
              <a:sym typeface="Roboto"/>
            </a:endParaRPr>
          </a:p>
          <a:p>
            <a:pPr marL="0" lvl="0" indent="0" algn="l" rtl="0">
              <a:lnSpc>
                <a:spcPct val="136956"/>
              </a:lnSpc>
              <a:spcBef>
                <a:spcPts val="0"/>
              </a:spcBef>
              <a:spcAft>
                <a:spcPts val="0"/>
              </a:spcAft>
              <a:buClr>
                <a:schemeClr val="dk1"/>
              </a:buClr>
              <a:buSzPts val="1100"/>
              <a:buNone/>
            </a:pPr>
            <a:endParaRPr sz="2300">
              <a:highlight>
                <a:srgbClr val="F9F9F9"/>
              </a:highlight>
              <a:latin typeface="Roboto"/>
              <a:ea typeface="Roboto"/>
              <a:cs typeface="Roboto"/>
              <a:sym typeface="Roboto"/>
            </a:endParaRPr>
          </a:p>
          <a:p>
            <a:pPr marL="0" lvl="0" indent="0" algn="l" rtl="0">
              <a:lnSpc>
                <a:spcPct val="136956"/>
              </a:lnSpc>
              <a:spcBef>
                <a:spcPts val="0"/>
              </a:spcBef>
              <a:spcAft>
                <a:spcPts val="0"/>
              </a:spcAft>
              <a:buClr>
                <a:schemeClr val="dk1"/>
              </a:buClr>
              <a:buSzPts val="1100"/>
              <a:buNone/>
            </a:pPr>
            <a:endParaRPr sz="2300">
              <a:highlight>
                <a:srgbClr val="F9F9F9"/>
              </a:highlight>
              <a:latin typeface="Roboto"/>
              <a:ea typeface="Roboto"/>
              <a:cs typeface="Roboto"/>
              <a:sym typeface="Roboto"/>
            </a:endParaRPr>
          </a:p>
          <a:p>
            <a:pPr marL="0" lvl="0" indent="0" algn="l" rtl="0">
              <a:lnSpc>
                <a:spcPct val="136956"/>
              </a:lnSpc>
              <a:spcBef>
                <a:spcPts val="0"/>
              </a:spcBef>
              <a:spcAft>
                <a:spcPts val="0"/>
              </a:spcAft>
              <a:buClr>
                <a:schemeClr val="dk1"/>
              </a:buClr>
              <a:buSzPts val="1100"/>
              <a:buNone/>
            </a:pPr>
            <a:endParaRPr sz="2300">
              <a:highlight>
                <a:srgbClr val="F9F9F9"/>
              </a:highlight>
              <a:latin typeface="Roboto"/>
              <a:ea typeface="Roboto"/>
              <a:cs typeface="Roboto"/>
              <a:sym typeface="Roboto"/>
            </a:endParaRPr>
          </a:p>
          <a:p>
            <a:pPr marL="0" lvl="0" indent="0" algn="l" rtl="0">
              <a:lnSpc>
                <a:spcPct val="136956"/>
              </a:lnSpc>
              <a:spcBef>
                <a:spcPts val="0"/>
              </a:spcBef>
              <a:spcAft>
                <a:spcPts val="0"/>
              </a:spcAft>
              <a:buClr>
                <a:schemeClr val="dk1"/>
              </a:buClr>
              <a:buSzPts val="1100"/>
              <a:buNone/>
            </a:pPr>
            <a:endParaRPr sz="2300">
              <a:highlight>
                <a:srgbClr val="F9F9F9"/>
              </a:highlight>
              <a:latin typeface="Roboto"/>
              <a:ea typeface="Roboto"/>
              <a:cs typeface="Roboto"/>
              <a:sym typeface="Roboto"/>
            </a:endParaRPr>
          </a:p>
          <a:p>
            <a:pPr marL="0" lvl="0" indent="0" algn="l" rtl="0">
              <a:lnSpc>
                <a:spcPct val="136956"/>
              </a:lnSpc>
              <a:spcBef>
                <a:spcPts val="0"/>
              </a:spcBef>
              <a:spcAft>
                <a:spcPts val="0"/>
              </a:spcAft>
              <a:buClr>
                <a:schemeClr val="dk1"/>
              </a:buClr>
              <a:buSzPts val="1100"/>
              <a:buNone/>
            </a:pPr>
            <a:endParaRPr sz="2300" i="1">
              <a:highlight>
                <a:srgbClr val="F9F9F9"/>
              </a:highlight>
              <a:latin typeface="Roboto"/>
              <a:ea typeface="Roboto"/>
              <a:cs typeface="Roboto"/>
              <a:sym typeface="Roboto"/>
            </a:endParaRPr>
          </a:p>
          <a:p>
            <a:pPr marL="0" lvl="0" indent="0" algn="l" rtl="0">
              <a:lnSpc>
                <a:spcPct val="136956"/>
              </a:lnSpc>
              <a:spcBef>
                <a:spcPts val="0"/>
              </a:spcBef>
              <a:spcAft>
                <a:spcPts val="0"/>
              </a:spcAft>
              <a:buClr>
                <a:schemeClr val="dk1"/>
              </a:buClr>
              <a:buSzPts val="1100"/>
              <a:buNone/>
            </a:pPr>
            <a:endParaRPr sz="2300">
              <a:highlight>
                <a:srgbClr val="F9F9F9"/>
              </a:highlight>
              <a:latin typeface="Roboto"/>
              <a:ea typeface="Roboto"/>
              <a:cs typeface="Roboto"/>
              <a:sym typeface="Roboto"/>
            </a:endParaRPr>
          </a:p>
          <a:p>
            <a:pPr marL="0" lvl="0" indent="0" algn="l" rtl="0">
              <a:lnSpc>
                <a:spcPct val="136956"/>
              </a:lnSpc>
              <a:spcBef>
                <a:spcPts val="0"/>
              </a:spcBef>
              <a:spcAft>
                <a:spcPts val="0"/>
              </a:spcAft>
              <a:buClr>
                <a:schemeClr val="dk1"/>
              </a:buClr>
              <a:buSzPts val="1100"/>
              <a:buNone/>
            </a:pPr>
            <a:endParaRPr sz="2500" i="1">
              <a:highlight>
                <a:srgbClr val="FFFFFF"/>
              </a:highlight>
              <a:latin typeface="Arial"/>
              <a:ea typeface="Arial"/>
              <a:cs typeface="Arial"/>
              <a:sym typeface="Arial"/>
            </a:endParaRPr>
          </a:p>
          <a:p>
            <a:pPr marL="0" lvl="0" indent="0" algn="l" rtl="0">
              <a:lnSpc>
                <a:spcPct val="136956"/>
              </a:lnSpc>
              <a:spcBef>
                <a:spcPts val="0"/>
              </a:spcBef>
              <a:spcAft>
                <a:spcPts val="0"/>
              </a:spcAft>
              <a:buClr>
                <a:schemeClr val="dk1"/>
              </a:buClr>
              <a:buSzPts val="1100"/>
              <a:buNone/>
            </a:pPr>
            <a:endParaRPr sz="2500" i="1">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endParaRPr sz="2300">
              <a:highlight>
                <a:srgbClr val="F9F9F9"/>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None/>
            </a:pPr>
            <a:endParaRPr sz="2300">
              <a:highlight>
                <a:srgbClr val="F9F9F9"/>
              </a:highlight>
              <a:latin typeface="Roboto"/>
              <a:ea typeface="Roboto"/>
              <a:cs typeface="Roboto"/>
              <a:sym typeface="Roboto"/>
            </a:endParaRPr>
          </a:p>
          <a:p>
            <a:pPr marL="0" lvl="0" indent="0" algn="l" rtl="0">
              <a:lnSpc>
                <a:spcPct val="119491"/>
              </a:lnSpc>
              <a:spcBef>
                <a:spcPts val="600"/>
              </a:spcBef>
              <a:spcAft>
                <a:spcPts val="0"/>
              </a:spcAft>
              <a:buClr>
                <a:schemeClr val="dk1"/>
              </a:buClr>
              <a:buSzPts val="1100"/>
              <a:buNone/>
            </a:pPr>
            <a:endParaRPr sz="2400" i="1">
              <a:highlight>
                <a:srgbClr val="FFFFFF"/>
              </a:highlight>
            </a:endParaRPr>
          </a:p>
          <a:p>
            <a:pPr marL="0" lvl="0" indent="0" algn="l" rtl="0">
              <a:lnSpc>
                <a:spcPct val="119491"/>
              </a:lnSpc>
              <a:spcBef>
                <a:spcPts val="1200"/>
              </a:spcBef>
              <a:spcAft>
                <a:spcPts val="0"/>
              </a:spcAft>
              <a:buClr>
                <a:schemeClr val="dk1"/>
              </a:buClr>
              <a:buSzPts val="1100"/>
              <a:buNone/>
            </a:pPr>
            <a:endParaRPr sz="2400" i="1">
              <a:highlight>
                <a:srgbClr val="FFFFFF"/>
              </a:highlight>
            </a:endParaRPr>
          </a:p>
          <a:p>
            <a:pPr marL="342900" lvl="0" indent="-139700" algn="l" rtl="0">
              <a:lnSpc>
                <a:spcPct val="100000"/>
              </a:lnSpc>
              <a:spcBef>
                <a:spcPts val="1200"/>
              </a:spcBef>
              <a:spcAft>
                <a:spcPts val="0"/>
              </a:spcAft>
              <a:buClr>
                <a:schemeClr val="dk1"/>
              </a:buClr>
              <a:buSzPts val="3200"/>
              <a:buNone/>
            </a:pPr>
            <a:endParaRPr sz="2400"/>
          </a:p>
          <a:p>
            <a:pPr marL="342900" lvl="0" indent="-139700" algn="l" rtl="0">
              <a:lnSpc>
                <a:spcPct val="100000"/>
              </a:lnSpc>
              <a:spcBef>
                <a:spcPts val="0"/>
              </a:spcBef>
              <a:spcAft>
                <a:spcPts val="0"/>
              </a:spcAft>
              <a:buClr>
                <a:schemeClr val="dk1"/>
              </a:buClr>
              <a:buSzPts val="3200"/>
              <a:buNone/>
            </a:pPr>
            <a:endParaRPr sz="2400"/>
          </a:p>
          <a:p>
            <a:pPr marL="342900" lvl="0" indent="-139700" algn="l" rtl="0">
              <a:lnSpc>
                <a:spcPct val="100000"/>
              </a:lnSpc>
              <a:spcBef>
                <a:spcPts val="0"/>
              </a:spcBef>
              <a:spcAft>
                <a:spcPts val="0"/>
              </a:spcAft>
              <a:buClr>
                <a:schemeClr val="dk1"/>
              </a:buClr>
              <a:buSzPts val="3200"/>
              <a:buNone/>
            </a:pPr>
            <a:endParaRPr sz="2400"/>
          </a:p>
        </p:txBody>
      </p:sp>
      <p:sp>
        <p:nvSpPr>
          <p:cNvPr id="448" name="Google Shape;448;g80ae698943_0_27"/>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105775"/>
              </a:buClr>
              <a:buSzPts val="4000"/>
              <a:buFont typeface="Verdana"/>
              <a:buNone/>
            </a:pPr>
            <a:r>
              <a:rPr lang="en-US">
                <a:solidFill>
                  <a:srgbClr val="000000"/>
                </a:solidFill>
              </a:rPr>
              <a:t>Resources Continued</a:t>
            </a:r>
            <a:endParaRPr>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232"/>
        <p:cNvGrpSpPr/>
        <p:nvPr/>
      </p:nvGrpSpPr>
      <p:grpSpPr>
        <a:xfrm>
          <a:off x="0" y="0"/>
          <a:ext cx="0" cy="0"/>
          <a:chOff x="0" y="0"/>
          <a:chExt cx="0" cy="0"/>
        </a:xfrm>
      </p:grpSpPr>
      <p:sp>
        <p:nvSpPr>
          <p:cNvPr id="233" name="Google Shape;233;g88c91734be_0_18"/>
          <p:cNvSpPr txBox="1">
            <a:spLocks noGrp="1"/>
          </p:cNvSpPr>
          <p:nvPr>
            <p:ph type="body" idx="1"/>
          </p:nvPr>
        </p:nvSpPr>
        <p:spPr>
          <a:xfrm>
            <a:off x="228600" y="1600200"/>
            <a:ext cx="8458200" cy="4572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600"/>
              </a:spcBef>
              <a:spcAft>
                <a:spcPts val="0"/>
              </a:spcAft>
              <a:buClr>
                <a:schemeClr val="dk1"/>
              </a:buClr>
              <a:buSzPts val="1100"/>
              <a:buFont typeface="Arial"/>
              <a:buNone/>
            </a:pPr>
            <a:r>
              <a:rPr lang="en-US"/>
              <a:t>Handouts for this Module</a:t>
            </a:r>
            <a:endParaRPr/>
          </a:p>
          <a:p>
            <a:pPr marL="0" lvl="0" indent="0" algn="l" rtl="0">
              <a:lnSpc>
                <a:spcPct val="115000"/>
              </a:lnSpc>
              <a:spcBef>
                <a:spcPts val="600"/>
              </a:spcBef>
              <a:spcAft>
                <a:spcPts val="0"/>
              </a:spcAft>
              <a:buSzPts val="1800"/>
              <a:buNone/>
            </a:pPr>
            <a:r>
              <a:rPr lang="en-US"/>
              <a:t>Action Planner</a:t>
            </a:r>
            <a:endParaRPr/>
          </a:p>
          <a:p>
            <a:pPr marL="0" lvl="0" indent="0" algn="l" rtl="0">
              <a:lnSpc>
                <a:spcPct val="100000"/>
              </a:lnSpc>
              <a:spcBef>
                <a:spcPts val="360"/>
              </a:spcBef>
              <a:spcAft>
                <a:spcPts val="0"/>
              </a:spcAft>
              <a:buSzPts val="1800"/>
              <a:buNone/>
            </a:pPr>
            <a:endParaRPr sz="2400"/>
          </a:p>
        </p:txBody>
      </p:sp>
      <p:sp>
        <p:nvSpPr>
          <p:cNvPr id="234" name="Google Shape;234;g88c91734be_0_18"/>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Hidden Slide #4</a:t>
            </a:r>
            <a:endParaRPr>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239"/>
        <p:cNvGrpSpPr/>
        <p:nvPr/>
      </p:nvGrpSpPr>
      <p:grpSpPr>
        <a:xfrm>
          <a:off x="0" y="0"/>
          <a:ext cx="0" cy="0"/>
          <a:chOff x="0" y="0"/>
          <a:chExt cx="0" cy="0"/>
        </a:xfrm>
      </p:grpSpPr>
      <p:sp>
        <p:nvSpPr>
          <p:cNvPr id="240" name="Google Shape;240;g88c91734be_0_210"/>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360"/>
              </a:spcBef>
              <a:spcAft>
                <a:spcPts val="0"/>
              </a:spcAft>
              <a:buSzPts val="1800"/>
              <a:buNone/>
            </a:pPr>
            <a:r>
              <a:rPr lang="en-US"/>
              <a:t>Key Terms in This Module:</a:t>
            </a:r>
            <a:endParaRPr/>
          </a:p>
          <a:p>
            <a:pPr marL="0" lvl="0" indent="0" algn="ctr"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Self-care</a:t>
            </a:r>
            <a:endParaRPr/>
          </a:p>
          <a:p>
            <a:pPr marL="0" lvl="0" indent="0" algn="l" rtl="0">
              <a:lnSpc>
                <a:spcPct val="100000"/>
              </a:lnSpc>
              <a:spcBef>
                <a:spcPts val="360"/>
              </a:spcBef>
              <a:spcAft>
                <a:spcPts val="0"/>
              </a:spcAft>
              <a:buSzPts val="1800"/>
              <a:buNone/>
            </a:pPr>
            <a:r>
              <a:rPr lang="en-US"/>
              <a:t>Mindfulness</a:t>
            </a:r>
            <a:endParaRPr/>
          </a:p>
          <a:p>
            <a:pPr marL="0" lvl="0" indent="0" algn="l" rtl="0">
              <a:lnSpc>
                <a:spcPct val="100000"/>
              </a:lnSpc>
              <a:spcBef>
                <a:spcPts val="360"/>
              </a:spcBef>
              <a:spcAft>
                <a:spcPts val="0"/>
              </a:spcAft>
              <a:buSzPts val="1800"/>
              <a:buNone/>
            </a:pPr>
            <a:r>
              <a:rPr lang="en-US"/>
              <a:t>Brain Breaks </a:t>
            </a:r>
            <a:endParaRPr/>
          </a:p>
          <a:p>
            <a:pPr marL="0" lvl="0" indent="0" algn="l" rtl="0">
              <a:lnSpc>
                <a:spcPct val="100000"/>
              </a:lnSpc>
              <a:spcBef>
                <a:spcPts val="360"/>
              </a:spcBef>
              <a:spcAft>
                <a:spcPts val="0"/>
              </a:spcAft>
              <a:buSzPts val="1800"/>
              <a:buNone/>
            </a:pPr>
            <a:r>
              <a:rPr lang="en-US"/>
              <a:t>Self-reflection</a:t>
            </a:r>
            <a:endParaRPr/>
          </a:p>
          <a:p>
            <a:pPr marL="0" lvl="0" indent="0" algn="l" rtl="0">
              <a:lnSpc>
                <a:spcPct val="100000"/>
              </a:lnSpc>
              <a:spcBef>
                <a:spcPts val="360"/>
              </a:spcBef>
              <a:spcAft>
                <a:spcPts val="0"/>
              </a:spcAft>
              <a:buSzPts val="1800"/>
              <a:buNone/>
            </a:pPr>
            <a:endParaRPr/>
          </a:p>
        </p:txBody>
      </p:sp>
      <p:sp>
        <p:nvSpPr>
          <p:cNvPr id="241" name="Google Shape;241;g88c91734be_0_210"/>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Hidden Slide #5</a:t>
            </a:r>
            <a:endParaRPr>
              <a:solidFill>
                <a:srgbClr val="000000"/>
              </a:solidFill>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
          <p:cNvSpPr txBox="1">
            <a:spLocks noGrp="1"/>
          </p:cNvSpPr>
          <p:nvPr>
            <p:ph type="ctrTitle"/>
          </p:nvPr>
        </p:nvSpPr>
        <p:spPr>
          <a:xfrm>
            <a:off x="953254" y="3671154"/>
            <a:ext cx="7240509" cy="1470025"/>
          </a:xfrm>
          <a:prstGeom prst="rect">
            <a:avLst/>
          </a:prstGeom>
          <a:solidFill>
            <a:schemeClr val="lt1">
              <a:alpha val="67450"/>
            </a:schemeClr>
          </a:solidFill>
          <a:ln w="1905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4000"/>
              <a:buFont typeface="Verdana"/>
              <a:buNone/>
            </a:pPr>
            <a:r>
              <a:rPr lang="en-US" sz="4000"/>
              <a:t>Strategies for Self-Care in the Classroom</a:t>
            </a:r>
            <a:endParaRPr sz="4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77493f8def_0_0"/>
          <p:cNvSpPr txBox="1"/>
          <p:nvPr/>
        </p:nvSpPr>
        <p:spPr>
          <a:xfrm>
            <a:off x="879125" y="1692625"/>
            <a:ext cx="8036400" cy="4525500"/>
          </a:xfrm>
          <a:prstGeom prst="rect">
            <a:avLst/>
          </a:prstGeom>
          <a:noFill/>
          <a:ln>
            <a:noFill/>
          </a:ln>
        </p:spPr>
        <p:txBody>
          <a:bodyPr spcFirstLastPara="1" wrap="square" lIns="91425" tIns="91425" rIns="91425" bIns="91425" anchor="t" anchorCtr="0">
            <a:noAutofit/>
          </a:bodyPr>
          <a:lstStyle/>
          <a:p>
            <a:pPr marL="457200" marR="0" lvl="0" indent="-400050" algn="l" rtl="0">
              <a:lnSpc>
                <a:spcPct val="100000"/>
              </a:lnSpc>
              <a:spcBef>
                <a:spcPts val="0"/>
              </a:spcBef>
              <a:spcAft>
                <a:spcPts val="0"/>
              </a:spcAft>
              <a:buClr>
                <a:srgbClr val="000000"/>
              </a:buClr>
              <a:buSzPts val="2700"/>
              <a:buFont typeface="Verdana"/>
              <a:buChar char="●"/>
            </a:pPr>
            <a:r>
              <a:rPr lang="en-US" sz="2700" b="0" i="0" u="none" strike="noStrike" cap="none">
                <a:solidFill>
                  <a:srgbClr val="000000"/>
                </a:solidFill>
                <a:latin typeface="Verdana"/>
                <a:ea typeface="Verdana"/>
                <a:cs typeface="Verdana"/>
                <a:sym typeface="Verdana"/>
              </a:rPr>
              <a:t>Build an understanding of what is is self-care and why is it important for students</a:t>
            </a:r>
            <a:endParaRPr sz="2700" b="0" i="0" u="none" strike="noStrike" cap="none">
              <a:solidFill>
                <a:srgbClr val="000000"/>
              </a:solidFill>
              <a:latin typeface="Verdana"/>
              <a:ea typeface="Verdana"/>
              <a:cs typeface="Verdana"/>
              <a:sym typeface="Verdana"/>
            </a:endParaRPr>
          </a:p>
          <a:p>
            <a:pPr marL="457200" marR="0" lvl="0" indent="0" algn="l" rtl="0">
              <a:lnSpc>
                <a:spcPct val="100000"/>
              </a:lnSpc>
              <a:spcBef>
                <a:spcPts val="0"/>
              </a:spcBef>
              <a:spcAft>
                <a:spcPts val="0"/>
              </a:spcAft>
              <a:buClr>
                <a:srgbClr val="000000"/>
              </a:buClr>
              <a:buSzPts val="2700"/>
              <a:buFont typeface="Arial"/>
              <a:buNone/>
            </a:pPr>
            <a:endParaRPr sz="2700" b="0" i="0" u="none" strike="noStrike" cap="none">
              <a:solidFill>
                <a:srgbClr val="000000"/>
              </a:solidFill>
              <a:latin typeface="Verdana"/>
              <a:ea typeface="Verdana"/>
              <a:cs typeface="Verdana"/>
              <a:sym typeface="Verdana"/>
            </a:endParaRPr>
          </a:p>
          <a:p>
            <a:pPr marL="457200" marR="0" lvl="0" indent="-400050" algn="l" rtl="0">
              <a:lnSpc>
                <a:spcPct val="100000"/>
              </a:lnSpc>
              <a:spcBef>
                <a:spcPts val="0"/>
              </a:spcBef>
              <a:spcAft>
                <a:spcPts val="0"/>
              </a:spcAft>
              <a:buClr>
                <a:srgbClr val="000000"/>
              </a:buClr>
              <a:buSzPts val="2700"/>
              <a:buFont typeface="Verdana"/>
              <a:buChar char="●"/>
            </a:pPr>
            <a:r>
              <a:rPr lang="en-US" sz="2700" b="0" i="0" u="none" strike="noStrike" cap="none">
                <a:solidFill>
                  <a:srgbClr val="000000"/>
                </a:solidFill>
                <a:latin typeface="Verdana"/>
                <a:ea typeface="Verdana"/>
                <a:cs typeface="Verdana"/>
                <a:sym typeface="Verdana"/>
              </a:rPr>
              <a:t>Leave with some strategies or techniques that you can try in your classroom to support student self care</a:t>
            </a:r>
            <a:endParaRPr sz="2700" b="0" i="0" u="none" strike="noStrike" cap="none">
              <a:solidFill>
                <a:srgbClr val="000000"/>
              </a:solidFill>
              <a:latin typeface="Verdana"/>
              <a:ea typeface="Verdana"/>
              <a:cs typeface="Verdana"/>
              <a:sym typeface="Verdana"/>
            </a:endParaRPr>
          </a:p>
        </p:txBody>
      </p:sp>
      <p:sp>
        <p:nvSpPr>
          <p:cNvPr id="253" name="Google Shape;253;g77493f8def_0_0"/>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What We Will Know and Do</a:t>
            </a:r>
            <a:endParaRPr>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77b9cbfee8_0_14"/>
          <p:cNvSpPr txBox="1">
            <a:spLocks noGrp="1"/>
          </p:cNvSpPr>
          <p:nvPr>
            <p:ph type="body" idx="1"/>
          </p:nvPr>
        </p:nvSpPr>
        <p:spPr>
          <a:xfrm>
            <a:off x="366876"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r>
              <a:rPr lang="en-US"/>
              <a:t>What is self care for students?</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r>
              <a:rPr lang="en-US"/>
              <a:t>It is a set of activities that you can use in your classroom that maintains physical, mental, and emotional well-being of your students.  </a:t>
            </a:r>
            <a:endParaRPr/>
          </a:p>
          <a:p>
            <a:pPr marL="0" lvl="0" indent="0" algn="l" rtl="0">
              <a:lnSpc>
                <a:spcPct val="100000"/>
              </a:lnSpc>
              <a:spcBef>
                <a:spcPts val="360"/>
              </a:spcBef>
              <a:spcAft>
                <a:spcPts val="0"/>
              </a:spcAft>
              <a:buSzPts val="1800"/>
              <a:buNone/>
            </a:pPr>
            <a:endParaRPr/>
          </a:p>
          <a:p>
            <a:pPr marL="0" lvl="0" indent="0" algn="l" rtl="0">
              <a:lnSpc>
                <a:spcPct val="100000"/>
              </a:lnSpc>
              <a:spcBef>
                <a:spcPts val="360"/>
              </a:spcBef>
              <a:spcAft>
                <a:spcPts val="0"/>
              </a:spcAft>
              <a:buSzPts val="1800"/>
              <a:buNone/>
            </a:pPr>
            <a:endParaRPr/>
          </a:p>
        </p:txBody>
      </p:sp>
      <p:sp>
        <p:nvSpPr>
          <p:cNvPr id="260" name="Google Shape;260;g77b9cbfee8_0_14"/>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Self Care for Students</a:t>
            </a:r>
            <a:endParaRPr>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77b9cbfee8_0_1"/>
          <p:cNvSpPr txBox="1">
            <a:spLocks noGrp="1"/>
          </p:cNvSpPr>
          <p:nvPr>
            <p:ph type="body" idx="1"/>
          </p:nvPr>
        </p:nvSpPr>
        <p:spPr>
          <a:xfrm>
            <a:off x="457201" y="1600201"/>
            <a:ext cx="8229600" cy="4572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800"/>
              <a:buNone/>
            </a:pPr>
            <a:endParaRPr sz="1350">
              <a:latin typeface="Times New Roman"/>
              <a:ea typeface="Times New Roman"/>
              <a:cs typeface="Times New Roman"/>
              <a:sym typeface="Times New Roman"/>
            </a:endParaRPr>
          </a:p>
          <a:p>
            <a:pPr marL="0" lvl="0" indent="0" algn="l" rtl="0">
              <a:lnSpc>
                <a:spcPct val="100000"/>
              </a:lnSpc>
              <a:spcBef>
                <a:spcPts val="360"/>
              </a:spcBef>
              <a:spcAft>
                <a:spcPts val="0"/>
              </a:spcAft>
              <a:buSzPts val="1800"/>
              <a:buNone/>
            </a:pPr>
            <a:r>
              <a:rPr lang="en-US" sz="2700"/>
              <a:t>T</a:t>
            </a:r>
            <a:r>
              <a:rPr lang="en-US" sz="2900"/>
              <a:t>eaching students how to take care of themselves can lead to more critical life skills later on. </a:t>
            </a:r>
            <a:endParaRPr sz="2900"/>
          </a:p>
          <a:p>
            <a:pPr marL="0" lvl="0" indent="0" algn="l" rtl="0">
              <a:lnSpc>
                <a:spcPct val="100000"/>
              </a:lnSpc>
              <a:spcBef>
                <a:spcPts val="360"/>
              </a:spcBef>
              <a:spcAft>
                <a:spcPts val="0"/>
              </a:spcAft>
              <a:buSzPts val="1800"/>
              <a:buNone/>
            </a:pPr>
            <a:endParaRPr sz="2900">
              <a:latin typeface="Times New Roman"/>
              <a:ea typeface="Times New Roman"/>
              <a:cs typeface="Times New Roman"/>
              <a:sym typeface="Times New Roman"/>
            </a:endParaRPr>
          </a:p>
          <a:p>
            <a:pPr marL="0" lvl="0" indent="0" algn="l" rtl="0">
              <a:lnSpc>
                <a:spcPct val="100000"/>
              </a:lnSpc>
              <a:spcBef>
                <a:spcPts val="360"/>
              </a:spcBef>
              <a:spcAft>
                <a:spcPts val="0"/>
              </a:spcAft>
              <a:buSzPts val="1800"/>
              <a:buNone/>
            </a:pPr>
            <a:r>
              <a:rPr lang="en-US" sz="2900">
                <a:solidFill>
                  <a:srgbClr val="0B4C8C"/>
                </a:solidFill>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 2018 survey</a:t>
            </a:r>
            <a:r>
              <a:rPr lang="en-US" sz="2900"/>
              <a:t> of over 80,000 U.S. postsecondary students shows that anxiety, stress, trouble sleeping, and depression are the top factors affecting academic performance among students.</a:t>
            </a:r>
            <a:endParaRPr sz="2900"/>
          </a:p>
        </p:txBody>
      </p:sp>
      <p:sp>
        <p:nvSpPr>
          <p:cNvPr id="267" name="Google Shape;267;g77b9cbfee8_0_1"/>
          <p:cNvSpPr txBox="1">
            <a:spLocks noGrp="1"/>
          </p:cNvSpPr>
          <p:nvPr>
            <p:ph type="title"/>
          </p:nvPr>
        </p:nvSpPr>
        <p:spPr>
          <a:xfrm>
            <a:off x="228600" y="228600"/>
            <a:ext cx="8686800" cy="1143000"/>
          </a:xfrm>
          <a:prstGeom prst="rect">
            <a:avLst/>
          </a:prstGeom>
          <a:solidFill>
            <a:srgbClr val="A9DCF2">
              <a:alpha val="67450"/>
            </a:srgbClr>
          </a:solid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000"/>
              <a:buNone/>
            </a:pPr>
            <a:r>
              <a:rPr lang="en-US">
                <a:solidFill>
                  <a:srgbClr val="000000"/>
                </a:solidFill>
              </a:rPr>
              <a:t>Why Teach Self-Care to Students?</a:t>
            </a:r>
            <a:endParaRPr>
              <a:solidFill>
                <a:srgbClr val="000000"/>
              </a:solidFill>
            </a:endParaRPr>
          </a:p>
        </p:txBody>
      </p:sp>
    </p:spTree>
  </p:cSld>
  <p:clrMapOvr>
    <a:masterClrMapping/>
  </p:clrMapOvr>
</p:sld>
</file>

<file path=ppt/theme/theme1.xml><?xml version="1.0" encoding="utf-8"?>
<a:theme xmlns:a="http://schemas.openxmlformats.org/drawingml/2006/main" name="Office Theme">
  <a:themeElements>
    <a:clrScheme name="Custom 13">
      <a:dk1>
        <a:srgbClr val="000000"/>
      </a:dk1>
      <a:lt1>
        <a:srgbClr val="FFFFFF"/>
      </a:lt1>
      <a:dk2>
        <a:srgbClr val="000000"/>
      </a:dk2>
      <a:lt2>
        <a:srgbClr val="FFFFFF"/>
      </a:lt2>
      <a:accent1>
        <a:srgbClr val="95DA9F"/>
      </a:accent1>
      <a:accent2>
        <a:srgbClr val="3BB54C"/>
      </a:accent2>
      <a:accent3>
        <a:srgbClr val="109449"/>
      </a:accent3>
      <a:accent4>
        <a:srgbClr val="0F693A"/>
      </a:accent4>
      <a:accent5>
        <a:srgbClr val="2AABE1"/>
      </a:accent5>
      <a:accent6>
        <a:srgbClr val="2AABE1"/>
      </a:accent6>
      <a:hlink>
        <a:srgbClr val="074A24"/>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3104</Words>
  <Application>Microsoft Office PowerPoint</Application>
  <PresentationFormat>On-screen Show (4:3)</PresentationFormat>
  <Paragraphs>323</Paragraphs>
  <Slides>34</Slides>
  <Notes>34</Notes>
  <HiddenSlides>5</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Calibri</vt:lpstr>
      <vt:lpstr>Arial</vt:lpstr>
      <vt:lpstr>Times New Roman</vt:lpstr>
      <vt:lpstr>Roboto</vt:lpstr>
      <vt:lpstr>Verdana</vt:lpstr>
      <vt:lpstr>Office Theme</vt:lpstr>
      <vt:lpstr>Hidden Slide #1</vt:lpstr>
      <vt:lpstr>Hidden Slide #2</vt:lpstr>
      <vt:lpstr>Hidden Slide #3</vt:lpstr>
      <vt:lpstr>Hidden Slide #4</vt:lpstr>
      <vt:lpstr>Hidden Slide #5</vt:lpstr>
      <vt:lpstr>Strategies for Self-Care in the Classroom</vt:lpstr>
      <vt:lpstr>What We Will Know and Do</vt:lpstr>
      <vt:lpstr>Self Care for Students</vt:lpstr>
      <vt:lpstr>Why Teach Self-Care to Students?</vt:lpstr>
      <vt:lpstr>Pause and Reflect</vt:lpstr>
      <vt:lpstr>Strategies to Promote Self- Care </vt:lpstr>
      <vt:lpstr>Strategies for the Classroom</vt:lpstr>
      <vt:lpstr>Introducing Mindfulness and Self-Care</vt:lpstr>
      <vt:lpstr>Voice and Choice</vt:lpstr>
      <vt:lpstr>Pause and Reflect #2</vt:lpstr>
      <vt:lpstr>Help Students Create Their Self-Care Plan</vt:lpstr>
      <vt:lpstr>Self-Care Spaces</vt:lpstr>
      <vt:lpstr>Elementary Example</vt:lpstr>
      <vt:lpstr>Secondary Example</vt:lpstr>
      <vt:lpstr>Successful Use of Space</vt:lpstr>
      <vt:lpstr>Brain Breaks</vt:lpstr>
      <vt:lpstr>Brain Breaks Continued</vt:lpstr>
      <vt:lpstr>Brain Breaks Continued</vt:lpstr>
      <vt:lpstr>Breathing</vt:lpstr>
      <vt:lpstr>Let’s Practice Example: Fingertip Breathing</vt:lpstr>
      <vt:lpstr>Fidgets</vt:lpstr>
      <vt:lpstr>Meditation</vt:lpstr>
      <vt:lpstr>Trauma-Sensitive Yoga</vt:lpstr>
      <vt:lpstr>Self-reflection</vt:lpstr>
      <vt:lpstr>The Take Care of Me List</vt:lpstr>
      <vt:lpstr>Practice</vt:lpstr>
      <vt:lpstr>Team Talk: Review the “How”</vt:lpstr>
      <vt:lpstr>Resources: Hyperlinks Available</vt:lpstr>
      <vt:lpstr>Resources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Hidden Slide #1</dc:title>
  <dc:creator>Jacklyn N Lewis</dc:creator>
  <cp:lastModifiedBy>Loaner</cp:lastModifiedBy>
  <cp:revision>1</cp:revision>
  <dcterms:created xsi:type="dcterms:W3CDTF">2017-04-18T16:38:12Z</dcterms:created>
  <dcterms:modified xsi:type="dcterms:W3CDTF">2021-09-09T15:43:59Z</dcterms:modified>
</cp:coreProperties>
</file>