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j26STIZ8nOOMgAlVhODEF/R4Qi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67"/>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ll4ed.org/reports-factsheets/climatechange2/"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elc-pa.org/wp-content/uploads/2015/06/Trauma-Informed-in-Schools-Classrooms-FINAL-December2014-2.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doe.virginia.gov/support/student_conduct/code-of-conduct.docx"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cesconnection.com/blog/values-for-a-trauma-informed-care-culture-in-your-classroom-and-schoo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Module 1 is divided into several sections. Each section can be completed in 30 minutes or less.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198" name="Google Shape;198;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Know/To Say:  </a:t>
            </a:r>
            <a:r>
              <a:rPr lang="en-US">
                <a:latin typeface="Verdana"/>
                <a:ea typeface="Verdana"/>
                <a:cs typeface="Verdana"/>
                <a:sym typeface="Verdana"/>
              </a:rPr>
              <a:t>As we move forward, we will begin to explore strategies to make your classroom/school trauma sensitive.  Many of these strategies may already be used, but sometimes we might need to be more intentional about the consistency in which they are implemented.  We create safe learning environments through student voice and engagement.  Also, it is important to be open and honest with students, sharing that adults are human and sometimes struggle and make mistakes too, and that it is okay.</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60" name="Google Shape;260;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r>
              <a:rPr lang="en-US">
                <a:latin typeface="Verdana"/>
                <a:ea typeface="Verdana"/>
                <a:cs typeface="Verdana"/>
                <a:sym typeface="Verdana"/>
              </a:rPr>
              <a:t> Building relationships is one of the most important things staff can do to create trauma sensitive environments.  There is a module that expands on relationships.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Developing relationships with your students is a great way to build a warm and welcoming classroom environment.  When students feel connected it builds safety and trust.  There are many ways in which we can build relationships with our students.  We can start by sharing information about ourselves!  With some students, building relationships will be easy, but with others, you may need to be more intentional.  Students who have experienced trauma often do not trust adults, and might push you away.  It is important that you continue to try to connect with all students.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67" name="Google Shape;267;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Know/Say: </a:t>
            </a:r>
            <a:r>
              <a:rPr lang="en-US">
                <a:latin typeface="Verdana"/>
                <a:ea typeface="Verdana"/>
                <a:cs typeface="Verdana"/>
                <a:sym typeface="Verdana"/>
              </a:rPr>
              <a:t>We want to have high expectations for all of our students, and approach learning with a growth mindset.  </a:t>
            </a:r>
            <a:r>
              <a:rPr lang="en-US">
                <a:solidFill>
                  <a:srgbClr val="222222"/>
                </a:solidFill>
                <a:highlight>
                  <a:srgbClr val="FFFFFF"/>
                </a:highlight>
                <a:latin typeface="Verdana"/>
                <a:ea typeface="Verdana"/>
                <a:cs typeface="Verdana"/>
                <a:sym typeface="Verdana"/>
              </a:rPr>
              <a:t>Individuals with a </a:t>
            </a:r>
            <a:r>
              <a:rPr lang="en-US" b="1">
                <a:solidFill>
                  <a:srgbClr val="222222"/>
                </a:solidFill>
                <a:highlight>
                  <a:srgbClr val="FFFFFF"/>
                </a:highlight>
                <a:latin typeface="Verdana"/>
                <a:ea typeface="Verdana"/>
                <a:cs typeface="Verdana"/>
                <a:sym typeface="Verdana"/>
              </a:rPr>
              <a:t>growth mindset</a:t>
            </a:r>
            <a:r>
              <a:rPr lang="en-US">
                <a:solidFill>
                  <a:srgbClr val="222222"/>
                </a:solidFill>
                <a:highlight>
                  <a:srgbClr val="FFFFFF"/>
                </a:highlight>
                <a:latin typeface="Verdana"/>
                <a:ea typeface="Verdana"/>
                <a:cs typeface="Verdana"/>
                <a:sym typeface="Verdana"/>
              </a:rPr>
              <a:t> believe they are capable of learning nearly anything if they work hard and accept failures and challenges as opportunities to grow.  </a:t>
            </a:r>
            <a:r>
              <a:rPr lang="en-US">
                <a:latin typeface="Verdana"/>
                <a:ea typeface="Verdana"/>
                <a:cs typeface="Verdana"/>
                <a:sym typeface="Verdana"/>
              </a:rPr>
              <a:t>Encourage students, provide support and praise students for their effort. Be cognizant of the language we are using with our students so that we are acknowledging their progress towards the end goals.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75" name="Google Shape;27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r>
              <a:rPr lang="en-US">
                <a:latin typeface="Verdana"/>
                <a:ea typeface="Verdana"/>
                <a:cs typeface="Verdana"/>
                <a:sym typeface="Verdana"/>
              </a:rPr>
              <a:t>Words are powerful and can have a huge impact on developing relationships and a trusting environment for the students.</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How we use language can have a huge impact on others. The use of positive language, telling students what you want them to do, helps them to understand the end goal.  Going back to growth mindset, we want to praise for effort and perseverance.  It is also important to reframe student’s negative comments to a more positive phrase, which communicates a tone of trust and caring.</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82" name="Google Shape;28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r>
              <a:rPr lang="en-US">
                <a:latin typeface="Verdana"/>
                <a:ea typeface="Verdana"/>
                <a:cs typeface="Verdana"/>
                <a:sym typeface="Verdana"/>
              </a:rPr>
              <a:t> Routines and procedures create predictability and safety for students who have experienced trauma.</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Routines and procedures create predictability and safety for students who have experienced trauma.When we provide clearly defined routines and procedures, students know what to expect.  Reducing the stress of the unknown helps students to operate in a state of calm. Strategies to support students include posting daily agendas, using visual cues, establishing routines for classroom activities and transitions, and using signals to gain the attention of the class.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90" name="Google Shape;290;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r>
              <a:rPr lang="en-US">
                <a:latin typeface="Verdana"/>
                <a:ea typeface="Verdana"/>
                <a:cs typeface="Verdana"/>
                <a:sym typeface="Verdana"/>
              </a:rPr>
              <a:t> Consistency is important in establishing safety and trust with individuals.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When things are consistent, students do not need to worry about what will happen.  It is important to have clear consequences for inappropriate behavior which are clearly communicated to the class.  Thus, the consequence isn’t person, it becomes the standard for the class.  It is important to establish open communication with the students so that they are able to speak up if they do not feel that they are treated fairly.  Staff should be aware of the perceptions of the students and have conversations with them, to increase the level of trust within the classroom.</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98" name="Google Shape;298;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r>
              <a:rPr lang="en-US">
                <a:latin typeface="Verdana"/>
                <a:ea typeface="Verdana"/>
                <a:cs typeface="Verdana"/>
                <a:sym typeface="Verdana"/>
              </a:rPr>
              <a:t> Teachers are already implementing many strategies which are trauma sensitive.  They may want to evaluate their current practices and determine if there are areas for improvement.</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Take a few minutes to think about what you are already doing in your classroom or school to create trauma sensitive environments.  There are likely many things that you do every day, but are you consistent?  Think about what strategies you can be more intentional about implementing to make sure that all students feel safe and supported.</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306" name="Google Shape;306;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b="1">
                <a:latin typeface="Verdana"/>
                <a:ea typeface="Verdana"/>
                <a:cs typeface="Verdana"/>
                <a:sym typeface="Verdana"/>
              </a:rPr>
              <a:t>To Know: </a:t>
            </a:r>
            <a:r>
              <a:rPr lang="en-US">
                <a:latin typeface="Verdana"/>
                <a:ea typeface="Verdana"/>
                <a:cs typeface="Verdana"/>
                <a:sym typeface="Verdana"/>
              </a:rPr>
              <a:t>Many students who have experienced trauma display challenging behaviors in the school setting.  There are strategies that can help to support students </a:t>
            </a:r>
            <a:endParaRPr>
              <a:latin typeface="Verdana"/>
              <a:ea typeface="Verdana"/>
              <a:cs typeface="Verdana"/>
              <a:sym typeface="Verdana"/>
            </a:endParaRPr>
          </a:p>
          <a:p>
            <a:pPr marL="0" lvl="0" indent="0" algn="l" rtl="0">
              <a:lnSpc>
                <a:spcPct val="115000"/>
              </a:lnSpc>
              <a:spcBef>
                <a:spcPts val="3800"/>
              </a:spcBef>
              <a:spcAft>
                <a:spcPts val="0"/>
              </a:spcAft>
              <a:buSzPts val="1400"/>
              <a:buNone/>
            </a:pPr>
            <a:r>
              <a:rPr lang="en-US" b="1">
                <a:latin typeface="Verdana"/>
                <a:ea typeface="Verdana"/>
                <a:cs typeface="Verdana"/>
                <a:sym typeface="Verdana"/>
              </a:rPr>
              <a:t>To Say: </a:t>
            </a:r>
            <a:r>
              <a:rPr lang="en-US">
                <a:latin typeface="Verdana"/>
                <a:ea typeface="Verdana"/>
                <a:cs typeface="Verdana"/>
                <a:sym typeface="Verdana"/>
              </a:rPr>
              <a:t>A safe and supportive school environment, that emphasizes relationships, is the key to addressing behavioral challenges.  When schools are trauma sensitive, their discipline practices are positive, respectful and restorative.  It is important that we respect the privacy of any information that is shared about a student, and work to avoid triggers. We want to ensure that we do not retraumatize the student by the use of punitive and exclusionary practices.</a:t>
            </a:r>
            <a:endParaRPr>
              <a:latin typeface="Verdana"/>
              <a:ea typeface="Verdana"/>
              <a:cs typeface="Verdana"/>
              <a:sym typeface="Verdana"/>
            </a:endParaRPr>
          </a:p>
          <a:p>
            <a:pPr marL="457200" lvl="0" indent="0" algn="l" rtl="0">
              <a:lnSpc>
                <a:spcPct val="115000"/>
              </a:lnSpc>
              <a:spcBef>
                <a:spcPts val="3800"/>
              </a:spcBef>
              <a:spcAft>
                <a:spcPts val="0"/>
              </a:spcAft>
              <a:buSzPts val="1400"/>
              <a:buNone/>
            </a:pPr>
            <a:endParaRPr sz="1050">
              <a:solidFill>
                <a:srgbClr val="444444"/>
              </a:solidFill>
              <a:highlight>
                <a:srgbClr val="FAFAFA"/>
              </a:highlight>
              <a:latin typeface="Arial"/>
              <a:ea typeface="Arial"/>
              <a:cs typeface="Arial"/>
              <a:sym typeface="Arial"/>
            </a:endParaRPr>
          </a:p>
          <a:p>
            <a:pPr marL="0" lvl="0" indent="0" algn="l" rtl="0">
              <a:lnSpc>
                <a:spcPct val="115000"/>
              </a:lnSpc>
              <a:spcBef>
                <a:spcPts val="3800"/>
              </a:spcBef>
              <a:spcAft>
                <a:spcPts val="0"/>
              </a:spcAft>
              <a:buSzPts val="1400"/>
              <a:buNone/>
            </a:pPr>
            <a:endParaRPr sz="1050">
              <a:solidFill>
                <a:srgbClr val="444444"/>
              </a:solidFill>
              <a:highlight>
                <a:srgbClr val="FAFAFA"/>
              </a:highlight>
              <a:latin typeface="Arial"/>
              <a:ea typeface="Arial"/>
              <a:cs typeface="Arial"/>
              <a:sym typeface="Arial"/>
            </a:endParaRPr>
          </a:p>
          <a:p>
            <a:pPr marL="0" lvl="0" indent="0" algn="l" rtl="0">
              <a:lnSpc>
                <a:spcPct val="115000"/>
              </a:lnSpc>
              <a:spcBef>
                <a:spcPts val="3800"/>
              </a:spcBef>
              <a:spcAft>
                <a:spcPts val="0"/>
              </a:spcAft>
              <a:buSzPts val="1400"/>
              <a:buNone/>
            </a:pPr>
            <a:endParaRPr sz="1050">
              <a:solidFill>
                <a:srgbClr val="444444"/>
              </a:solidFill>
              <a:highlight>
                <a:srgbClr val="FAFAFA"/>
              </a:highlight>
              <a:latin typeface="Arial"/>
              <a:ea typeface="Arial"/>
              <a:cs typeface="Arial"/>
              <a:sym typeface="Arial"/>
            </a:endParaRPr>
          </a:p>
          <a:p>
            <a:pPr marL="0" lvl="0" indent="0" algn="l" rtl="0">
              <a:lnSpc>
                <a:spcPct val="100000"/>
              </a:lnSpc>
              <a:spcBef>
                <a:spcPts val="3800"/>
              </a:spcBef>
              <a:spcAft>
                <a:spcPts val="0"/>
              </a:spcAft>
              <a:buSzPts val="1400"/>
              <a:buNone/>
            </a:pPr>
            <a:endParaRPr/>
          </a:p>
        </p:txBody>
      </p:sp>
      <p:sp>
        <p:nvSpPr>
          <p:cNvPr id="314" name="Google Shape;314;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Know/Say: </a:t>
            </a:r>
            <a:r>
              <a:rPr lang="en-US">
                <a:latin typeface="Verdana"/>
                <a:ea typeface="Verdana"/>
                <a:cs typeface="Verdana"/>
                <a:sym typeface="Verdana"/>
              </a:rPr>
              <a:t>Research has shown that out of school suspension is not effective in changing behavior. Instead, suspension and expulsion: </a:t>
            </a:r>
            <a:endParaRPr>
              <a:latin typeface="Verdana"/>
              <a:ea typeface="Verdana"/>
              <a:cs typeface="Verdana"/>
              <a:sym typeface="Verdana"/>
            </a:endParaRPr>
          </a:p>
          <a:p>
            <a:pPr marL="457200" lvl="0" indent="-304800" algn="l" rtl="0">
              <a:lnSpc>
                <a:spcPct val="80000"/>
              </a:lnSpc>
              <a:spcBef>
                <a:spcPts val="600"/>
              </a:spcBef>
              <a:spcAft>
                <a:spcPts val="0"/>
              </a:spcAft>
              <a:buClr>
                <a:schemeClr val="dk1"/>
              </a:buClr>
              <a:buSzPts val="1200"/>
              <a:buFont typeface="Verdana"/>
              <a:buChar char="•"/>
            </a:pPr>
            <a:r>
              <a:rPr lang="en-US">
                <a:latin typeface="Verdana"/>
                <a:ea typeface="Verdana"/>
                <a:cs typeface="Verdana"/>
                <a:sym typeface="Verdana"/>
              </a:rPr>
              <a:t>place students at risk for dropping out;</a:t>
            </a:r>
            <a:endParaRPr>
              <a:latin typeface="Verdana"/>
              <a:ea typeface="Verdana"/>
              <a:cs typeface="Verdana"/>
              <a:sym typeface="Verdana"/>
            </a:endParaRPr>
          </a:p>
          <a:p>
            <a:pPr marL="457200" lvl="0" indent="-304800" algn="l" rtl="0">
              <a:lnSpc>
                <a:spcPct val="80000"/>
              </a:lnSpc>
              <a:spcBef>
                <a:spcPts val="0"/>
              </a:spcBef>
              <a:spcAft>
                <a:spcPts val="0"/>
              </a:spcAft>
              <a:buClr>
                <a:schemeClr val="dk1"/>
              </a:buClr>
              <a:buSzPts val="1200"/>
              <a:buFont typeface="Verdana"/>
              <a:buChar char="•"/>
            </a:pPr>
            <a:r>
              <a:rPr lang="en-US">
                <a:latin typeface="Verdana"/>
                <a:ea typeface="Verdana"/>
                <a:cs typeface="Verdana"/>
                <a:sym typeface="Verdana"/>
              </a:rPr>
              <a:t>are being applied disproportionately to students with disabilities and African American students;</a:t>
            </a:r>
            <a:endParaRPr>
              <a:latin typeface="Verdana"/>
              <a:ea typeface="Verdana"/>
              <a:cs typeface="Verdana"/>
              <a:sym typeface="Verdana"/>
            </a:endParaRPr>
          </a:p>
          <a:p>
            <a:pPr marL="457200" lvl="0" indent="-304800" algn="l" rtl="0">
              <a:lnSpc>
                <a:spcPct val="80000"/>
              </a:lnSpc>
              <a:spcBef>
                <a:spcPts val="0"/>
              </a:spcBef>
              <a:spcAft>
                <a:spcPts val="0"/>
              </a:spcAft>
              <a:buClr>
                <a:schemeClr val="dk1"/>
              </a:buClr>
              <a:buSzPts val="1200"/>
              <a:buFont typeface="Verdana"/>
              <a:buChar char="•"/>
            </a:pPr>
            <a:r>
              <a:rPr lang="en-US">
                <a:latin typeface="Verdana"/>
                <a:ea typeface="Verdana"/>
                <a:cs typeface="Verdana"/>
                <a:sym typeface="Verdana"/>
              </a:rPr>
              <a:t>fail to address the underlying reasons for the behavior;</a:t>
            </a:r>
            <a:endParaRPr>
              <a:latin typeface="Verdana"/>
              <a:ea typeface="Verdana"/>
              <a:cs typeface="Verdana"/>
              <a:sym typeface="Verdana"/>
            </a:endParaRPr>
          </a:p>
          <a:p>
            <a:pPr marL="457200" lvl="0" indent="-304800" algn="l" rtl="0">
              <a:lnSpc>
                <a:spcPct val="80000"/>
              </a:lnSpc>
              <a:spcBef>
                <a:spcPts val="0"/>
              </a:spcBef>
              <a:spcAft>
                <a:spcPts val="0"/>
              </a:spcAft>
              <a:buClr>
                <a:schemeClr val="dk1"/>
              </a:buClr>
              <a:buSzPts val="1200"/>
              <a:buFont typeface="Verdana"/>
              <a:buChar char="•"/>
            </a:pPr>
            <a:r>
              <a:rPr lang="en-US">
                <a:latin typeface="Verdana"/>
                <a:ea typeface="Verdana"/>
                <a:cs typeface="Verdana"/>
                <a:sym typeface="Verdana"/>
              </a:rPr>
              <a:t>do not consider the social-emotional development or environmental influences;</a:t>
            </a:r>
            <a:endParaRPr>
              <a:latin typeface="Verdana"/>
              <a:ea typeface="Verdana"/>
              <a:cs typeface="Verdana"/>
              <a:sym typeface="Verdana"/>
            </a:endParaRPr>
          </a:p>
          <a:p>
            <a:pPr marL="457200" lvl="0" indent="-304800" algn="l" rtl="0">
              <a:lnSpc>
                <a:spcPct val="80000"/>
              </a:lnSpc>
              <a:spcBef>
                <a:spcPts val="0"/>
              </a:spcBef>
              <a:spcAft>
                <a:spcPts val="0"/>
              </a:spcAft>
              <a:buClr>
                <a:schemeClr val="dk1"/>
              </a:buClr>
              <a:buSzPts val="1200"/>
              <a:buFont typeface="Verdana"/>
              <a:buChar char="•"/>
            </a:pPr>
            <a:r>
              <a:rPr lang="en-US">
                <a:latin typeface="Verdana"/>
                <a:ea typeface="Verdana"/>
                <a:cs typeface="Verdana"/>
                <a:sym typeface="Verdana"/>
              </a:rPr>
              <a:t>decrease academic engagement;</a:t>
            </a:r>
            <a:endParaRPr>
              <a:latin typeface="Verdana"/>
              <a:ea typeface="Verdana"/>
              <a:cs typeface="Verdana"/>
              <a:sym typeface="Verdana"/>
            </a:endParaRPr>
          </a:p>
          <a:p>
            <a:pPr marL="457200" lvl="0" indent="-304800" algn="l" rtl="0">
              <a:lnSpc>
                <a:spcPct val="80000"/>
              </a:lnSpc>
              <a:spcBef>
                <a:spcPts val="0"/>
              </a:spcBef>
              <a:spcAft>
                <a:spcPts val="0"/>
              </a:spcAft>
              <a:buClr>
                <a:schemeClr val="dk1"/>
              </a:buClr>
              <a:buSzPts val="1200"/>
              <a:buFont typeface="Verdana"/>
              <a:buChar char="•"/>
            </a:pPr>
            <a:r>
              <a:rPr lang="en-US">
                <a:latin typeface="Verdana"/>
                <a:ea typeface="Verdana"/>
                <a:cs typeface="Verdana"/>
                <a:sym typeface="Verdana"/>
              </a:rPr>
              <a:t>decrease academic achievement; and</a:t>
            </a:r>
            <a:endParaRPr>
              <a:latin typeface="Verdana"/>
              <a:ea typeface="Verdana"/>
              <a:cs typeface="Verdana"/>
              <a:sym typeface="Verdana"/>
            </a:endParaRPr>
          </a:p>
          <a:p>
            <a:pPr marL="457200" lvl="0" indent="-304800" algn="l" rtl="0">
              <a:lnSpc>
                <a:spcPct val="80000"/>
              </a:lnSpc>
              <a:spcBef>
                <a:spcPts val="0"/>
              </a:spcBef>
              <a:spcAft>
                <a:spcPts val="0"/>
              </a:spcAft>
              <a:buClr>
                <a:schemeClr val="dk1"/>
              </a:buClr>
              <a:buSzPts val="1200"/>
              <a:buFont typeface="Verdana"/>
              <a:buChar char="•"/>
            </a:pPr>
            <a:r>
              <a:rPr lang="en-US">
                <a:latin typeface="Verdana"/>
                <a:ea typeface="Verdana"/>
                <a:cs typeface="Verdana"/>
                <a:sym typeface="Verdana"/>
              </a:rPr>
              <a:t>for some, create a pathway to prison rather than to college and a career.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321" name="Google Shape;321;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u="sng">
                <a:solidFill>
                  <a:schemeClr val="hlink"/>
                </a:solidFill>
                <a:latin typeface="Arial"/>
                <a:ea typeface="Arial"/>
                <a:cs typeface="Arial"/>
                <a:sym typeface="Arial"/>
                <a:hlinkClick r:id="rId3"/>
              </a:rPr>
              <a:t>https://all4ed.org/reports-factsheets/climatechange2/</a:t>
            </a: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Know/Say: </a:t>
            </a:r>
            <a:r>
              <a:rPr lang="en-US">
                <a:latin typeface="Verdana"/>
                <a:ea typeface="Verdana"/>
                <a:cs typeface="Verdana"/>
                <a:sym typeface="Verdana"/>
              </a:rPr>
              <a:t>There are several practices that benefit all students and provide a more equitable and supportive system of school discipline, all while keeping at-risk students engaged and in school.  These include Positive Behavior Intervention and Supports (PBIS), Restorative Justice, Social-Emotional Learning and the use  of Early Warning Systems.  All of these practices can be used within a singular framework to support student.</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29" name="Google Shape;329;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In-person training suggestions</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 Trauma Sensitive Environments Module in-person training should take about 30 - 60 minutes in its entirety.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This presentation provides the basics of trauma and trauma sensitive schools. You may want to add or enhance portions with visuals and examples that will resonate with your audience. As a reminder, always be sure to include appropriate citations when adding resources. Also, you might look to the resources and activities sections for additions that may be helpful.</a:t>
            </a:r>
            <a:endParaRPr>
              <a:latin typeface="Verdana"/>
              <a:ea typeface="Verdana"/>
              <a:cs typeface="Verdana"/>
              <a:sym typeface="Verdana"/>
            </a:endParaRPr>
          </a:p>
          <a:p>
            <a:pPr marL="0" lvl="0" indent="0" algn="l" rtl="0">
              <a:lnSpc>
                <a:spcPct val="115000"/>
              </a:lnSpc>
              <a:spcBef>
                <a:spcPts val="400"/>
              </a:spcBef>
              <a:spcAft>
                <a:spcPts val="0"/>
              </a:spcAft>
              <a:buClr>
                <a:schemeClr val="dk1"/>
              </a:buClr>
              <a:buSzPts val="1100"/>
              <a:buFont typeface="Arial"/>
              <a:buNone/>
            </a:pPr>
            <a:r>
              <a:rPr lang="en-US">
                <a:latin typeface="Verdana"/>
                <a:ea typeface="Verdana"/>
                <a:cs typeface="Verdana"/>
                <a:sym typeface="Verdana"/>
              </a:rPr>
              <a:t>In summary</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This module outlines the basics of trauma and trauma sensitive schools</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It can be adapted to individual contexts</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The training should last about 30- 60 minutes.</a:t>
            </a:r>
            <a:endParaRPr>
              <a:latin typeface="Verdana"/>
              <a:ea typeface="Verdana"/>
              <a:cs typeface="Verdana"/>
              <a:sym typeface="Verdana"/>
            </a:endParaRPr>
          </a:p>
          <a:p>
            <a:pPr marL="0" lvl="0" indent="0" algn="l" rtl="0">
              <a:lnSpc>
                <a:spcPct val="80000"/>
              </a:lnSpc>
              <a:spcBef>
                <a:spcPts val="200"/>
              </a:spcBef>
              <a:spcAft>
                <a:spcPts val="0"/>
              </a:spcAft>
              <a:buSzPts val="1400"/>
              <a:buNone/>
            </a:pP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b="1">
                <a:latin typeface="Verdana"/>
                <a:ea typeface="Verdana"/>
                <a:cs typeface="Verdana"/>
                <a:sym typeface="Verdana"/>
              </a:rPr>
              <a:t>Presenter notes information</a:t>
            </a: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Presenter notes are included in the PowerPoint. Background information for the presenter is shown as “</a:t>
            </a:r>
            <a:r>
              <a:rPr lang="en-US" b="1">
                <a:latin typeface="Verdana"/>
                <a:ea typeface="Verdana"/>
                <a:cs typeface="Verdana"/>
                <a:sym typeface="Verdana"/>
              </a:rPr>
              <a:t>To Know</a:t>
            </a:r>
            <a:r>
              <a:rPr lang="en-US">
                <a:latin typeface="Verdana"/>
                <a:ea typeface="Verdana"/>
                <a:cs typeface="Verdana"/>
                <a:sym typeface="Verdana"/>
              </a:rPr>
              <a:t>.” Statements to be shared with participants are shown as “</a:t>
            </a:r>
            <a:r>
              <a:rPr lang="en-US" b="1">
                <a:latin typeface="Verdana"/>
                <a:ea typeface="Verdana"/>
                <a:cs typeface="Verdana"/>
                <a:sym typeface="Verdana"/>
              </a:rPr>
              <a:t>To Say</a:t>
            </a:r>
            <a:r>
              <a:rPr lang="en-US">
                <a:latin typeface="Verdana"/>
                <a:ea typeface="Verdana"/>
                <a:cs typeface="Verdana"/>
                <a:sym typeface="Verdana"/>
              </a:rPr>
              <a:t>.” In some instances, the “</a:t>
            </a:r>
            <a:r>
              <a:rPr lang="en-US" b="1">
                <a:latin typeface="Verdana"/>
                <a:ea typeface="Verdana"/>
                <a:cs typeface="Verdana"/>
                <a:sym typeface="Verdana"/>
              </a:rPr>
              <a:t>To Know/To Say</a:t>
            </a:r>
            <a:r>
              <a:rPr lang="en-US">
                <a:latin typeface="Verdana"/>
                <a:ea typeface="Verdana"/>
                <a:cs typeface="Verdana"/>
                <a:sym typeface="Verdana"/>
              </a:rPr>
              <a:t>” are combined.The presenter notes also include “</a:t>
            </a:r>
            <a:r>
              <a:rPr lang="en-US" b="1">
                <a:latin typeface="Verdana"/>
                <a:ea typeface="Verdana"/>
                <a:cs typeface="Verdana"/>
                <a:sym typeface="Verdana"/>
              </a:rPr>
              <a:t>To Do</a:t>
            </a:r>
            <a:r>
              <a:rPr lang="en-US">
                <a:latin typeface="Verdana"/>
                <a:ea typeface="Verdana"/>
                <a:cs typeface="Verdana"/>
                <a:sym typeface="Verdana"/>
              </a:rPr>
              <a:t>” prompts and cues for “</a:t>
            </a:r>
            <a:r>
              <a:rPr lang="en-US" b="1">
                <a:latin typeface="Verdana"/>
                <a:ea typeface="Verdana"/>
                <a:cs typeface="Verdana"/>
                <a:sym typeface="Verdana"/>
              </a:rPr>
              <a:t>Handouts</a:t>
            </a:r>
            <a:r>
              <a:rPr lang="en-US">
                <a:latin typeface="Verdana"/>
                <a:ea typeface="Verdana"/>
                <a:cs typeface="Verdana"/>
                <a:sym typeface="Verdana"/>
              </a:rPr>
              <a:t>”.</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Additional activities, examples, videos, etc. are being developed. A presenter may add material from the resources and activities section on the website.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Breaks should be inserted at the discretion of the presenter based on the needs of participants.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05" name="Google Shape;20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Know/Say: </a:t>
            </a:r>
            <a:r>
              <a:rPr lang="en-US">
                <a:latin typeface="Verdana"/>
                <a:ea typeface="Verdana"/>
                <a:cs typeface="Verdana"/>
                <a:sym typeface="Verdana"/>
              </a:rPr>
              <a:t>School discipline policies are trauma-informed when they:  Balance accountability with an understanding of traumatic behavior;  Teach students the school and classroom rules while reinforcing that school is not a violent place and abusive discipline (which students who have experienced trauma may be accustomed to) is not allowed at school;  Minimize disruptions to education with an emphasis on positive behavioral supports and behavioral intervention plans;  Create consistent rules and consequences;  Model respectful, nonviolent relationships. Communication procedures and protocols are trauma-informed when they:  Respect confidentiality;  Involve open communication and relationship-building with families;  Ensure ongoing monitoring of new policies, practices and training.</a:t>
            </a:r>
            <a:r>
              <a:rPr lang="en-US" sz="1400">
                <a:latin typeface="Verdana"/>
                <a:ea typeface="Verdana"/>
                <a:cs typeface="Verdana"/>
                <a:sym typeface="Verdana"/>
              </a:rPr>
              <a:t> </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336" name="Google Shape;336;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Know/Say: </a:t>
            </a:r>
            <a:r>
              <a:rPr lang="en-US">
                <a:latin typeface="Verdana"/>
                <a:ea typeface="Verdana"/>
                <a:cs typeface="Verdana"/>
                <a:sym typeface="Verdana"/>
              </a:rPr>
              <a:t>We can focus on prevention by using data to determine patterns and identify triggers and early signs of escalation.  Be proactive in providing supports for students who may be experiencing problems.  Many times changing the environment will have a positive impact on student’s behavior.  For some students, it may be necessary to develop a formal support plan.</a:t>
            </a:r>
            <a:endParaRPr>
              <a:latin typeface="Verdana"/>
              <a:ea typeface="Verdana"/>
              <a:cs typeface="Verdana"/>
              <a:sym typeface="Verdana"/>
            </a:endParaRPr>
          </a:p>
        </p:txBody>
      </p:sp>
      <p:sp>
        <p:nvSpPr>
          <p:cNvPr id="343" name="Google Shape;343;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Know/Say:</a:t>
            </a:r>
            <a:r>
              <a:rPr lang="en-US">
                <a:latin typeface="Verdana"/>
                <a:ea typeface="Verdana"/>
                <a:cs typeface="Verdana"/>
                <a:sym typeface="Verdana"/>
              </a:rPr>
              <a:t>  One of the most important changes that can be made is to switch mindset and instead of asking/thinking “what’s wrong with you”, ask/think “what happened to you?”  This thinking sets us up to investigate what is actually going on with the student.  </a:t>
            </a:r>
            <a:endParaRPr>
              <a:latin typeface="Verdana"/>
              <a:ea typeface="Verdana"/>
              <a:cs typeface="Verdana"/>
              <a:sym typeface="Verdana"/>
            </a:endParaRPr>
          </a:p>
        </p:txBody>
      </p:sp>
      <p:sp>
        <p:nvSpPr>
          <p:cNvPr id="350" name="Google Shape;350;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latin typeface="Verdana"/>
                <a:ea typeface="Verdana"/>
                <a:cs typeface="Verdana"/>
                <a:sym typeface="Verdana"/>
                <a:hlinkClick r:id="rId3"/>
              </a:rPr>
              <a:t>https://www.elc-pa.org/wp-content/uploads/2015/06/Trauma-Informed-in-Schools-Classrooms-FINAL-December2014-2.pdf</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360"/>
              </a:spcBef>
              <a:spcAft>
                <a:spcPts val="0"/>
              </a:spcAft>
              <a:buClr>
                <a:schemeClr val="dk1"/>
              </a:buClr>
              <a:buSzPts val="1100"/>
              <a:buFont typeface="Arial"/>
              <a:buNone/>
            </a:pPr>
            <a:r>
              <a:rPr lang="en-US" b="1">
                <a:latin typeface="Verdana"/>
                <a:ea typeface="Verdana"/>
                <a:cs typeface="Verdana"/>
                <a:sym typeface="Verdana"/>
              </a:rPr>
              <a:t>To Know/To Say</a:t>
            </a:r>
            <a:r>
              <a:rPr lang="en-US">
                <a:latin typeface="Verdana"/>
                <a:ea typeface="Verdana"/>
                <a:cs typeface="Verdana"/>
                <a:sym typeface="Verdana"/>
              </a:rPr>
              <a:t>: School discipline policies are trauma-informed when they:  Balance accountability with an understanding of traumatic behavior;  Teach students the school and classroom rules while reinforcing that school is not a violent place and abusive discipline (which students who have experienced trauma may be accustomed to) is not allowed at school;  Minimize disruptions to education with an emphasis on positive behavioral supports and behavioral intervention plans;  Create consistent rules and consequences;  Model respectful, nonviolent relationships. Communication procedures and protocols are trauma-informed when they:  Respect confidentiality;  Involve open communication and relationship-building with families;  Ensure ongoing monitoring of new policies, practices and training. </a:t>
            </a:r>
            <a:endParaRPr>
              <a:latin typeface="Verdana"/>
              <a:ea typeface="Verdana"/>
              <a:cs typeface="Verdana"/>
              <a:sym typeface="Verdana"/>
            </a:endParaRPr>
          </a:p>
        </p:txBody>
      </p:sp>
      <p:sp>
        <p:nvSpPr>
          <p:cNvPr id="357" name="Google Shape;357;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Know/Say:  </a:t>
            </a:r>
            <a:r>
              <a:rPr lang="en-US">
                <a:latin typeface="Verdana"/>
                <a:ea typeface="Verdana"/>
                <a:cs typeface="Verdana"/>
                <a:sym typeface="Verdana"/>
              </a:rPr>
              <a:t>Some students who have experienced trauma will require additional supports from specialists.  Link students to school staff, such as school counselors, school psychologists or school social workers.  Many schools also work closely with community agencies who can provide additional support to students.</a:t>
            </a:r>
            <a:endParaRPr>
              <a:latin typeface="Verdana"/>
              <a:ea typeface="Verdana"/>
              <a:cs typeface="Verdana"/>
              <a:sym typeface="Verdana"/>
            </a:endParaRPr>
          </a:p>
        </p:txBody>
      </p:sp>
      <p:sp>
        <p:nvSpPr>
          <p:cNvPr id="364" name="Google Shape;364;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r>
              <a:rPr lang="en-US">
                <a:latin typeface="Verdana"/>
                <a:ea typeface="Verdana"/>
                <a:cs typeface="Verdana"/>
                <a:sym typeface="Verdana"/>
              </a:rPr>
              <a:t>The Virginia Department of Education has released a new guidance document around the Code of Conduct (January 2019).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Link to Model Code:  </a:t>
            </a:r>
            <a:r>
              <a:rPr lang="en-US" u="sng">
                <a:solidFill>
                  <a:schemeClr val="hlink"/>
                </a:solidFill>
                <a:latin typeface="Verdana"/>
                <a:ea typeface="Verdana"/>
                <a:cs typeface="Verdana"/>
                <a:sym typeface="Verdana"/>
                <a:hlinkClick r:id="rId3"/>
              </a:rPr>
              <a:t>http://www.doe.virginia.gov/support/student_conduct/code-of-conduct.docx</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a:t>
            </a:r>
            <a:r>
              <a:rPr lang="en-US">
                <a:latin typeface="Verdana"/>
                <a:ea typeface="Verdana"/>
                <a:cs typeface="Verdana"/>
                <a:sym typeface="Verdana"/>
              </a:rPr>
              <a:t>  The VDOE has released Model Guidance on the Code of Conduct.  It has been revised to provide guidance for creating safe, supportive, effective learning environments, address data inequities in outcomes for children of color and students with disabilities and reduce exclusionary approaches to discipline</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The focus of the model code is on prevention, and it encourages an instructional model to address behavior.  It incorporates understanding “what happened” to the student, assessing skill deficits based on CASEL’s five competencies, determining academic and behavioral instruction, as well as sanctions, to address behavior, and utilizing restorative practices.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371" name="Google Shape;371;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r>
              <a:rPr lang="en-US">
                <a:latin typeface="Verdana"/>
                <a:ea typeface="Verdana"/>
                <a:cs typeface="Verdana"/>
                <a:sym typeface="Verdana"/>
              </a:rPr>
              <a:t>Action planning supports engagement in the work and next steps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We’ve now completed the module “” .  This your time to pause and reflect on the “how”. Are you ready to engage in the work? How will you begin implementation of the work? Please fill this in on your action plan under objectives and action planning.</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378" name="Google Shape;378;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These supplies are needed for the Trauma Professional Learning Modules.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12" name="Google Shape;212;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SzPts val="1400"/>
              <a:buNone/>
            </a:pPr>
            <a:r>
              <a:rPr lang="en-US">
                <a:latin typeface="Verdana"/>
                <a:ea typeface="Verdana"/>
                <a:cs typeface="Verdana"/>
                <a:sym typeface="Verdana"/>
              </a:rPr>
              <a:t>The Participant and Presenter Materials are located on the vtss-ric website.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References</a:t>
            </a: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19" name="Google Shape;21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VTSS Professional Learning Modules are organized in the same manner. All schools can begin their journey with Module 1 which introduces the foundational knowledge around trauma and trauma sensitive schools. This powerpoint is part of Module 4 that shares strategies on how we create trauma-sensitive, safe and supportive schools.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Welcome to the learning module, “Trauma Sensitive Environments”. Let’s get started!</a:t>
            </a:r>
            <a:endParaRPr/>
          </a:p>
        </p:txBody>
      </p:sp>
      <p:sp>
        <p:nvSpPr>
          <p:cNvPr id="225" name="Google Shape;22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Go over the learning intentions targeted for this session</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During this module we hope you will begin to understand what a trauma sensitive classroom or school looks like.  We are going to share a few strategies that can be implemented to make your classroom or school trauma-sensitive.</a:t>
            </a:r>
            <a:endParaRPr/>
          </a:p>
          <a:p>
            <a:pPr marL="0" lvl="0" indent="0" algn="l" rtl="0">
              <a:lnSpc>
                <a:spcPct val="100000"/>
              </a:lnSpc>
              <a:spcBef>
                <a:spcPts val="0"/>
              </a:spcBef>
              <a:spcAft>
                <a:spcPts val="0"/>
              </a:spcAft>
              <a:buSzPts val="1400"/>
              <a:buNone/>
            </a:pPr>
            <a:endParaRPr/>
          </a:p>
        </p:txBody>
      </p:sp>
      <p:sp>
        <p:nvSpPr>
          <p:cNvPr id="230" name="Google Shape;23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b="1">
                <a:latin typeface="Verdana"/>
                <a:ea typeface="Verdana"/>
                <a:cs typeface="Verdana"/>
                <a:sym typeface="Verdana"/>
              </a:rPr>
              <a:t>To Know:</a:t>
            </a:r>
            <a:r>
              <a:rPr lang="en-US">
                <a:latin typeface="Verdana"/>
                <a:ea typeface="Verdana"/>
                <a:cs typeface="Verdana"/>
                <a:sym typeface="Verdana"/>
              </a:rPr>
              <a:t> We want all individuals, students, teachers, staff and family members, to feel safe and welcomed, as well as supported in our classrooms/schools.</a:t>
            </a:r>
            <a:endParaRPr>
              <a:latin typeface="Verdana"/>
              <a:ea typeface="Verdana"/>
              <a:cs typeface="Verdana"/>
              <a:sym typeface="Verdana"/>
            </a:endParaRPr>
          </a:p>
          <a:p>
            <a:pPr marL="0" lvl="0" indent="0" algn="l" rtl="0">
              <a:lnSpc>
                <a:spcPct val="100000"/>
              </a:lnSpc>
              <a:spcBef>
                <a:spcPts val="0"/>
              </a:spcBef>
              <a:spcAft>
                <a:spcPts val="0"/>
              </a:spcAft>
              <a:buSzPts val="1100"/>
              <a:buNone/>
            </a:pPr>
            <a:endParaRPr b="1">
              <a:latin typeface="Verdana"/>
              <a:ea typeface="Verdana"/>
              <a:cs typeface="Verdana"/>
              <a:sym typeface="Verdana"/>
            </a:endParaRPr>
          </a:p>
          <a:p>
            <a:pPr marL="0" lvl="0" indent="0" algn="l" rtl="0">
              <a:lnSpc>
                <a:spcPct val="100000"/>
              </a:lnSpc>
              <a:spcBef>
                <a:spcPts val="0"/>
              </a:spcBef>
              <a:spcAft>
                <a:spcPts val="0"/>
              </a:spcAft>
              <a:buSzPts val="1100"/>
              <a:buNone/>
            </a:pPr>
            <a:r>
              <a:rPr lang="en-US" b="1">
                <a:latin typeface="Verdana"/>
                <a:ea typeface="Verdana"/>
                <a:cs typeface="Verdana"/>
                <a:sym typeface="Verdana"/>
              </a:rPr>
              <a:t>To Say:  </a:t>
            </a:r>
            <a:r>
              <a:rPr lang="en-US">
                <a:latin typeface="Verdana"/>
                <a:ea typeface="Verdana"/>
                <a:cs typeface="Verdana"/>
                <a:sym typeface="Verdana"/>
              </a:rPr>
              <a:t>Trauma sensitive schools help all students to feel safe to learn. The environment is described as welcoming and respectful and provides social-emotional supports so that students can be successful in the classroom setting.</a:t>
            </a:r>
            <a:endParaRPr/>
          </a:p>
        </p:txBody>
      </p:sp>
      <p:sp>
        <p:nvSpPr>
          <p:cNvPr id="237" name="Google Shape;23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Know/Say:</a:t>
            </a:r>
            <a:r>
              <a:rPr lang="en-US">
                <a:latin typeface="Verdana"/>
                <a:ea typeface="Verdana"/>
                <a:cs typeface="Verdana"/>
                <a:sym typeface="Verdana"/>
              </a:rPr>
              <a:t> There is a high incidence of students who experience trauma in our schools.  Trauma sensitive environments are beneficial for all students.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45" name="Google Shape;245;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r>
              <a:rPr lang="en-US">
                <a:latin typeface="Verdana"/>
                <a:ea typeface="Verdana"/>
                <a:cs typeface="Verdana"/>
                <a:sym typeface="Verdana"/>
              </a:rPr>
              <a:t> There are five guiding principles associated with trauma-sensitive environments.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b="1">
              <a:latin typeface="Verdana"/>
              <a:ea typeface="Verdana"/>
              <a:cs typeface="Verdana"/>
              <a:sym typeface="Verdana"/>
            </a:endParaRPr>
          </a:p>
          <a:p>
            <a:pPr marL="0" lvl="0" indent="0" algn="l" rtl="0">
              <a:lnSpc>
                <a:spcPct val="100000"/>
              </a:lnSpc>
              <a:spcBef>
                <a:spcPts val="0"/>
              </a:spcBef>
              <a:spcAft>
                <a:spcPts val="0"/>
              </a:spcAft>
              <a:buSzPts val="1100"/>
              <a:buNone/>
            </a:pPr>
            <a:r>
              <a:rPr lang="en-US" b="1">
                <a:latin typeface="Verdana"/>
                <a:ea typeface="Verdana"/>
                <a:cs typeface="Verdana"/>
                <a:sym typeface="Verdana"/>
              </a:rPr>
              <a:t>To Say:  </a:t>
            </a:r>
            <a:r>
              <a:rPr lang="en-US">
                <a:latin typeface="Verdana"/>
                <a:ea typeface="Verdana"/>
                <a:cs typeface="Verdana"/>
                <a:sym typeface="Verdana"/>
              </a:rPr>
              <a:t>These five principles are important to consider when creating a trauma-sensitive environment:</a:t>
            </a:r>
            <a:endParaRPr>
              <a:latin typeface="Verdana"/>
              <a:ea typeface="Verdana"/>
              <a:cs typeface="Verdana"/>
              <a:sym typeface="Verdana"/>
            </a:endParaRPr>
          </a:p>
          <a:p>
            <a:pPr marL="0" lvl="0" indent="0" algn="l" rtl="0">
              <a:lnSpc>
                <a:spcPct val="100000"/>
              </a:lnSpc>
              <a:spcBef>
                <a:spcPts val="0"/>
              </a:spcBef>
              <a:spcAft>
                <a:spcPts val="0"/>
              </a:spcAft>
              <a:buSzPts val="1100"/>
              <a:buNone/>
            </a:pPr>
            <a:endParaRPr>
              <a:latin typeface="Verdana"/>
              <a:ea typeface="Verdana"/>
              <a:cs typeface="Verdana"/>
              <a:sym typeface="Verdana"/>
            </a:endParaRPr>
          </a:p>
          <a:p>
            <a:pPr marL="0" lvl="0" indent="0" algn="l" rtl="0">
              <a:lnSpc>
                <a:spcPct val="100000"/>
              </a:lnSpc>
              <a:spcBef>
                <a:spcPts val="0"/>
              </a:spcBef>
              <a:spcAft>
                <a:spcPts val="0"/>
              </a:spcAft>
              <a:buSzPts val="1100"/>
              <a:buNone/>
            </a:pPr>
            <a:r>
              <a:rPr lang="en-US" b="1">
                <a:solidFill>
                  <a:srgbClr val="333333"/>
                </a:solidFill>
                <a:latin typeface="Verdana"/>
                <a:ea typeface="Verdana"/>
                <a:cs typeface="Verdana"/>
                <a:sym typeface="Verdana"/>
              </a:rPr>
              <a:t>SAFETY: </a:t>
            </a:r>
            <a:r>
              <a:rPr lang="en-US" b="1">
                <a:solidFill>
                  <a:srgbClr val="006387"/>
                </a:solidFill>
                <a:latin typeface="Verdana"/>
                <a:ea typeface="Verdana"/>
                <a:cs typeface="Verdana"/>
                <a:sym typeface="Verdana"/>
              </a:rPr>
              <a:t> </a:t>
            </a:r>
            <a:r>
              <a:rPr lang="en-US" b="1" i="1">
                <a:latin typeface="Verdana"/>
                <a:ea typeface="Verdana"/>
                <a:cs typeface="Verdana"/>
                <a:sym typeface="Verdana"/>
              </a:rPr>
              <a:t>This includes creating spaces where people feel culturally, emotionally, and physically safe as well as an awareness of individual’s discomfort or unease.</a:t>
            </a:r>
            <a:endParaRPr b="1" i="1">
              <a:solidFill>
                <a:srgbClr val="333333"/>
              </a:solidFill>
              <a:latin typeface="Verdana"/>
              <a:ea typeface="Verdana"/>
              <a:cs typeface="Verdana"/>
              <a:sym typeface="Verdana"/>
            </a:endParaRPr>
          </a:p>
          <a:p>
            <a:pPr marL="457200" marR="63500" lvl="0" indent="-317500" algn="l" rtl="0">
              <a:lnSpc>
                <a:spcPct val="100000"/>
              </a:lnSpc>
              <a:spcBef>
                <a:spcPts val="0"/>
              </a:spcBef>
              <a:spcAft>
                <a:spcPts val="0"/>
              </a:spcAft>
              <a:buClr>
                <a:srgbClr val="333333"/>
              </a:buClr>
              <a:buSzPts val="1400"/>
              <a:buFont typeface="Verdana"/>
              <a:buChar char="●"/>
            </a:pPr>
            <a:r>
              <a:rPr lang="en-US">
                <a:solidFill>
                  <a:srgbClr val="333333"/>
                </a:solidFill>
                <a:latin typeface="Verdana"/>
                <a:ea typeface="Verdana"/>
                <a:cs typeface="Verdana"/>
                <a:sym typeface="Verdana"/>
              </a:rPr>
              <a:t>Going back to Maslow’s work, we are not going to get anywhere with a child’s education when they don’t feel safe.</a:t>
            </a:r>
            <a:endParaRPr>
              <a:solidFill>
                <a:srgbClr val="333333"/>
              </a:solidFill>
              <a:latin typeface="Verdana"/>
              <a:ea typeface="Verdana"/>
              <a:cs typeface="Verdana"/>
              <a:sym typeface="Verdana"/>
            </a:endParaRPr>
          </a:p>
          <a:p>
            <a:pPr marL="457200" lvl="0" indent="-304800" algn="l" rtl="0">
              <a:lnSpc>
                <a:spcPct val="115000"/>
              </a:lnSpc>
              <a:spcBef>
                <a:spcPts val="0"/>
              </a:spcBef>
              <a:spcAft>
                <a:spcPts val="0"/>
              </a:spcAft>
              <a:buClr>
                <a:srgbClr val="333333"/>
              </a:buClr>
              <a:buSzPts val="1200"/>
              <a:buFont typeface="Verdana"/>
              <a:buChar char="●"/>
            </a:pPr>
            <a:r>
              <a:rPr lang="en-US">
                <a:latin typeface="Verdana"/>
                <a:ea typeface="Verdana"/>
                <a:cs typeface="Verdana"/>
                <a:sym typeface="Verdana"/>
              </a:rPr>
              <a:t>Despite what we may like to believe, we have to remember that we do not get trust by default, we have to earn it.</a:t>
            </a:r>
            <a:endParaRPr>
              <a:latin typeface="Verdana"/>
              <a:ea typeface="Verdana"/>
              <a:cs typeface="Verdana"/>
              <a:sym typeface="Verdana"/>
            </a:endParaRPr>
          </a:p>
          <a:p>
            <a:pPr marL="457200" lvl="0" indent="-304800" algn="l" rtl="0">
              <a:lnSpc>
                <a:spcPct val="115000"/>
              </a:lnSpc>
              <a:spcBef>
                <a:spcPts val="0"/>
              </a:spcBef>
              <a:spcAft>
                <a:spcPts val="0"/>
              </a:spcAft>
              <a:buClr>
                <a:schemeClr val="dk1"/>
              </a:buClr>
              <a:buSzPts val="1200"/>
              <a:buFont typeface="Verdana"/>
              <a:buChar char="●"/>
            </a:pPr>
            <a:r>
              <a:rPr lang="en-US">
                <a:latin typeface="Verdana"/>
                <a:ea typeface="Verdana"/>
                <a:cs typeface="Verdana"/>
                <a:sym typeface="Verdana"/>
              </a:rPr>
              <a:t>This is especially relevant in education when working with children who have experienced terrible things at the hands of the adults that were supposed to protect them from harm.</a:t>
            </a:r>
            <a:endParaRPr>
              <a:latin typeface="Verdana"/>
              <a:ea typeface="Verdana"/>
              <a:cs typeface="Verdana"/>
              <a:sym typeface="Verdana"/>
            </a:endParaRPr>
          </a:p>
          <a:p>
            <a:pPr marL="0" marR="63500" lvl="0" indent="0" algn="l" rtl="0">
              <a:lnSpc>
                <a:spcPct val="100000"/>
              </a:lnSpc>
              <a:spcBef>
                <a:spcPts val="0"/>
              </a:spcBef>
              <a:spcAft>
                <a:spcPts val="0"/>
              </a:spcAft>
              <a:buSzPts val="1100"/>
              <a:buNone/>
            </a:pPr>
            <a:endParaRPr>
              <a:solidFill>
                <a:srgbClr val="006387"/>
              </a:solidFill>
              <a:latin typeface="Verdana"/>
              <a:ea typeface="Verdana"/>
              <a:cs typeface="Verdana"/>
              <a:sym typeface="Verdana"/>
            </a:endParaRPr>
          </a:p>
          <a:p>
            <a:pPr marL="0" marR="63500" lvl="0" indent="0" algn="l" rtl="0">
              <a:lnSpc>
                <a:spcPct val="116000"/>
              </a:lnSpc>
              <a:spcBef>
                <a:spcPts val="0"/>
              </a:spcBef>
              <a:spcAft>
                <a:spcPts val="0"/>
              </a:spcAft>
              <a:buSzPts val="1100"/>
              <a:buNone/>
            </a:pPr>
            <a:r>
              <a:rPr lang="en-US" b="1">
                <a:solidFill>
                  <a:srgbClr val="333333"/>
                </a:solidFill>
                <a:latin typeface="Verdana"/>
                <a:ea typeface="Verdana"/>
                <a:cs typeface="Verdana"/>
                <a:sym typeface="Verdana"/>
              </a:rPr>
              <a:t>EMPOWERMENT-</a:t>
            </a:r>
            <a:r>
              <a:rPr lang="en-US" b="1" i="1">
                <a:latin typeface="Verdana"/>
                <a:ea typeface="Verdana"/>
                <a:cs typeface="Verdana"/>
                <a:sym typeface="Verdana"/>
              </a:rPr>
              <a:t>This includes the recognition of an individual’s strengths. These strengths are built on and validated.</a:t>
            </a:r>
            <a:endParaRPr b="1" i="1">
              <a:solidFill>
                <a:srgbClr val="333333"/>
              </a:solidFill>
              <a:latin typeface="Verdana"/>
              <a:ea typeface="Verdana"/>
              <a:cs typeface="Verdana"/>
              <a:sym typeface="Verdana"/>
            </a:endParaRPr>
          </a:p>
          <a:p>
            <a:pPr marL="457200" lvl="0" indent="-304800" algn="l" rtl="0">
              <a:lnSpc>
                <a:spcPct val="100000"/>
              </a:lnSpc>
              <a:spcBef>
                <a:spcPts val="0"/>
              </a:spcBef>
              <a:spcAft>
                <a:spcPts val="0"/>
              </a:spcAft>
              <a:buClr>
                <a:srgbClr val="333333"/>
              </a:buClr>
              <a:buSzPts val="1200"/>
              <a:buFont typeface="Verdana"/>
              <a:buChar char="●"/>
            </a:pPr>
            <a:r>
              <a:rPr lang="en-US">
                <a:solidFill>
                  <a:srgbClr val="333333"/>
                </a:solidFill>
                <a:latin typeface="Verdana"/>
                <a:ea typeface="Verdana"/>
                <a:cs typeface="Verdana"/>
                <a:sym typeface="Verdana"/>
              </a:rPr>
              <a:t>To what extent do our activities and setting provide opportunity for skill building and the opportunity to practice those skills?</a:t>
            </a:r>
            <a:endParaRPr>
              <a:solidFill>
                <a:srgbClr val="333333"/>
              </a:solidFill>
              <a:latin typeface="Verdana"/>
              <a:ea typeface="Verdana"/>
              <a:cs typeface="Verdana"/>
              <a:sym typeface="Verdana"/>
            </a:endParaRPr>
          </a:p>
          <a:p>
            <a:pPr marL="457200" lvl="0" indent="-304800" algn="l" rtl="0">
              <a:lnSpc>
                <a:spcPct val="100000"/>
              </a:lnSpc>
              <a:spcBef>
                <a:spcPts val="0"/>
              </a:spcBef>
              <a:spcAft>
                <a:spcPts val="0"/>
              </a:spcAft>
              <a:buClr>
                <a:srgbClr val="333333"/>
              </a:buClr>
              <a:buSzPts val="1200"/>
              <a:buFont typeface="Verdana"/>
              <a:buChar char="●"/>
            </a:pPr>
            <a:r>
              <a:rPr lang="en-US">
                <a:solidFill>
                  <a:srgbClr val="333333"/>
                </a:solidFill>
                <a:latin typeface="Verdana"/>
                <a:ea typeface="Verdana"/>
                <a:cs typeface="Verdana"/>
                <a:sym typeface="Verdana"/>
              </a:rPr>
              <a:t>How often do we give children and school staff  a chance to practice those things we tell them they should be doing and hopefully have been teaching/coaching them through?</a:t>
            </a:r>
            <a:endParaRPr>
              <a:solidFill>
                <a:srgbClr val="333333"/>
              </a:solidFill>
              <a:latin typeface="Verdana"/>
              <a:ea typeface="Verdana"/>
              <a:cs typeface="Verdana"/>
              <a:sym typeface="Verdana"/>
            </a:endParaRPr>
          </a:p>
          <a:p>
            <a:pPr marL="0" lvl="0" indent="0" algn="l" rtl="0">
              <a:lnSpc>
                <a:spcPct val="100000"/>
              </a:lnSpc>
              <a:spcBef>
                <a:spcPts val="0"/>
              </a:spcBef>
              <a:spcAft>
                <a:spcPts val="0"/>
              </a:spcAft>
              <a:buSzPts val="1100"/>
              <a:buNone/>
            </a:pPr>
            <a:endParaRPr>
              <a:solidFill>
                <a:srgbClr val="006387"/>
              </a:solidFill>
              <a:latin typeface="Verdana"/>
              <a:ea typeface="Verdana"/>
              <a:cs typeface="Verdana"/>
              <a:sym typeface="Verdana"/>
            </a:endParaRPr>
          </a:p>
          <a:p>
            <a:pPr marL="0" marR="63500" lvl="0" indent="0" algn="l" rtl="0">
              <a:lnSpc>
                <a:spcPct val="100000"/>
              </a:lnSpc>
              <a:spcBef>
                <a:spcPts val="0"/>
              </a:spcBef>
              <a:spcAft>
                <a:spcPts val="0"/>
              </a:spcAft>
              <a:buSzPts val="1100"/>
              <a:buNone/>
            </a:pPr>
            <a:endParaRPr>
              <a:solidFill>
                <a:srgbClr val="333333"/>
              </a:solidFill>
              <a:latin typeface="Verdana"/>
              <a:ea typeface="Verdana"/>
              <a:cs typeface="Verdana"/>
              <a:sym typeface="Verdana"/>
            </a:endParaRPr>
          </a:p>
          <a:p>
            <a:pPr marL="0" marR="63500" lvl="0" indent="0" algn="l" rtl="0">
              <a:lnSpc>
                <a:spcPct val="100000"/>
              </a:lnSpc>
              <a:spcBef>
                <a:spcPts val="0"/>
              </a:spcBef>
              <a:spcAft>
                <a:spcPts val="0"/>
              </a:spcAft>
              <a:buSzPts val="1100"/>
              <a:buNone/>
            </a:pPr>
            <a:r>
              <a:rPr lang="en-US" b="1">
                <a:solidFill>
                  <a:srgbClr val="333333"/>
                </a:solidFill>
                <a:latin typeface="Verdana"/>
                <a:ea typeface="Verdana"/>
                <a:cs typeface="Verdana"/>
                <a:sym typeface="Verdana"/>
              </a:rPr>
              <a:t>COLLABORATION:</a:t>
            </a:r>
            <a:r>
              <a:rPr lang="en-US">
                <a:solidFill>
                  <a:srgbClr val="333333"/>
                </a:solidFill>
                <a:latin typeface="Verdana"/>
                <a:ea typeface="Verdana"/>
                <a:cs typeface="Verdana"/>
                <a:sym typeface="Verdana"/>
              </a:rPr>
              <a:t> </a:t>
            </a:r>
            <a:r>
              <a:rPr lang="en-US" b="1" i="1">
                <a:latin typeface="Verdana"/>
                <a:ea typeface="Verdana"/>
                <a:cs typeface="Verdana"/>
                <a:sym typeface="Verdana"/>
              </a:rPr>
              <a:t>This includes the recognition that collaboration happens in relationships and partnerships with shared decision-making.</a:t>
            </a:r>
            <a:endParaRPr b="1" i="1">
              <a:solidFill>
                <a:srgbClr val="FF0000"/>
              </a:solidFill>
              <a:latin typeface="Verdana"/>
              <a:ea typeface="Verdana"/>
              <a:cs typeface="Verdana"/>
              <a:sym typeface="Verdana"/>
            </a:endParaRPr>
          </a:p>
          <a:p>
            <a:pPr marL="457200" marR="50800" lvl="0" indent="-304800" algn="l" rtl="0">
              <a:lnSpc>
                <a:spcPct val="100000"/>
              </a:lnSpc>
              <a:spcBef>
                <a:spcPts val="0"/>
              </a:spcBef>
              <a:spcAft>
                <a:spcPts val="0"/>
              </a:spcAft>
              <a:buClr>
                <a:srgbClr val="333333"/>
              </a:buClr>
              <a:buSzPts val="1200"/>
              <a:buFont typeface="Verdana"/>
              <a:buChar char="●"/>
            </a:pPr>
            <a:r>
              <a:rPr lang="en-US">
                <a:solidFill>
                  <a:srgbClr val="333333"/>
                </a:solidFill>
                <a:latin typeface="Verdana"/>
                <a:ea typeface="Verdana"/>
                <a:cs typeface="Verdana"/>
                <a:sym typeface="Verdana"/>
              </a:rPr>
              <a:t>We spend way too much time as adults coming to solutions that are ill informed because they do not involve the major players in the approach…the child, the family and the community as a whole in addition to school professionals.</a:t>
            </a:r>
            <a:endParaRPr>
              <a:solidFill>
                <a:srgbClr val="333333"/>
              </a:solidFill>
              <a:latin typeface="Verdana"/>
              <a:ea typeface="Verdana"/>
              <a:cs typeface="Verdana"/>
              <a:sym typeface="Verdana"/>
            </a:endParaRPr>
          </a:p>
          <a:p>
            <a:pPr marL="457200" marR="63500" lvl="0" indent="-304800" algn="l" rtl="0">
              <a:lnSpc>
                <a:spcPct val="100000"/>
              </a:lnSpc>
              <a:spcBef>
                <a:spcPts val="0"/>
              </a:spcBef>
              <a:spcAft>
                <a:spcPts val="0"/>
              </a:spcAft>
              <a:buClr>
                <a:srgbClr val="333333"/>
              </a:buClr>
              <a:buSzPts val="1200"/>
              <a:buFont typeface="Verdana"/>
              <a:buChar char="●"/>
            </a:pPr>
            <a:r>
              <a:rPr lang="en-US">
                <a:solidFill>
                  <a:srgbClr val="333333"/>
                </a:solidFill>
                <a:latin typeface="Verdana"/>
                <a:ea typeface="Verdana"/>
                <a:cs typeface="Verdana"/>
                <a:sym typeface="Verdana"/>
              </a:rPr>
              <a:t>Use </a:t>
            </a:r>
            <a:r>
              <a:rPr lang="en-US">
                <a:latin typeface="Verdana"/>
                <a:ea typeface="Verdana"/>
                <a:cs typeface="Verdana"/>
                <a:sym typeface="Verdana"/>
              </a:rPr>
              <a:t>student voice: student led, vocabulary/comprehension/native language</a:t>
            </a:r>
            <a:endParaRPr>
              <a:latin typeface="Verdana"/>
              <a:ea typeface="Verdana"/>
              <a:cs typeface="Verdana"/>
              <a:sym typeface="Verdana"/>
            </a:endParaRPr>
          </a:p>
          <a:p>
            <a:pPr marL="457200" marR="63500" lvl="0" indent="-304800" algn="l" rtl="0">
              <a:lnSpc>
                <a:spcPct val="100000"/>
              </a:lnSpc>
              <a:spcBef>
                <a:spcPts val="0"/>
              </a:spcBef>
              <a:spcAft>
                <a:spcPts val="0"/>
              </a:spcAft>
              <a:buClr>
                <a:srgbClr val="333333"/>
              </a:buClr>
              <a:buSzPts val="1200"/>
              <a:buFont typeface="Verdana"/>
              <a:buChar char="●"/>
            </a:pPr>
            <a:r>
              <a:rPr lang="en-US">
                <a:solidFill>
                  <a:srgbClr val="333333"/>
                </a:solidFill>
                <a:latin typeface="Verdana"/>
                <a:ea typeface="Verdana"/>
                <a:cs typeface="Verdana"/>
                <a:sym typeface="Verdana"/>
              </a:rPr>
              <a:t>We should not wait until we see challenging behavior. </a:t>
            </a:r>
            <a:endParaRPr>
              <a:solidFill>
                <a:srgbClr val="333333"/>
              </a:solidFill>
              <a:latin typeface="Verdana"/>
              <a:ea typeface="Verdana"/>
              <a:cs typeface="Verdana"/>
              <a:sym typeface="Verdana"/>
            </a:endParaRPr>
          </a:p>
          <a:p>
            <a:pPr marL="914400" marR="63500" lvl="1" indent="-304800" algn="l" rtl="0">
              <a:lnSpc>
                <a:spcPct val="100000"/>
              </a:lnSpc>
              <a:spcBef>
                <a:spcPts val="0"/>
              </a:spcBef>
              <a:spcAft>
                <a:spcPts val="0"/>
              </a:spcAft>
              <a:buClr>
                <a:srgbClr val="333333"/>
              </a:buClr>
              <a:buSzPts val="1200"/>
              <a:buFont typeface="Verdana"/>
              <a:buChar char="○"/>
            </a:pPr>
            <a:r>
              <a:rPr lang="en-US">
                <a:solidFill>
                  <a:srgbClr val="333333"/>
                </a:solidFill>
                <a:latin typeface="Verdana"/>
                <a:ea typeface="Verdana"/>
                <a:cs typeface="Verdana"/>
                <a:sym typeface="Verdana"/>
              </a:rPr>
              <a:t>One, because that isn’t proactive, and</a:t>
            </a:r>
            <a:endParaRPr>
              <a:solidFill>
                <a:srgbClr val="333333"/>
              </a:solidFill>
              <a:latin typeface="Verdana"/>
              <a:ea typeface="Verdana"/>
              <a:cs typeface="Verdana"/>
              <a:sym typeface="Verdana"/>
            </a:endParaRPr>
          </a:p>
          <a:p>
            <a:pPr marL="914400" marR="63500" lvl="1" indent="-304800" algn="l" rtl="0">
              <a:lnSpc>
                <a:spcPct val="100000"/>
              </a:lnSpc>
              <a:spcBef>
                <a:spcPts val="0"/>
              </a:spcBef>
              <a:spcAft>
                <a:spcPts val="0"/>
              </a:spcAft>
              <a:buClr>
                <a:srgbClr val="333333"/>
              </a:buClr>
              <a:buSzPts val="1200"/>
              <a:buFont typeface="Verdana"/>
              <a:buChar char="○"/>
            </a:pPr>
            <a:r>
              <a:rPr lang="en-US">
                <a:solidFill>
                  <a:srgbClr val="333333"/>
                </a:solidFill>
                <a:latin typeface="Verdana"/>
                <a:ea typeface="Verdana"/>
                <a:cs typeface="Verdana"/>
                <a:sym typeface="Verdana"/>
              </a:rPr>
              <a:t>Two because some of the kids that need our help fall under the radar because they don’t display challenging behavior (which we will continue to learn about throughout our modules.</a:t>
            </a:r>
            <a:endParaRPr>
              <a:solidFill>
                <a:srgbClr val="333333"/>
              </a:solidFill>
              <a:latin typeface="Verdana"/>
              <a:ea typeface="Verdana"/>
              <a:cs typeface="Verdana"/>
              <a:sym typeface="Verdana"/>
            </a:endParaRPr>
          </a:p>
          <a:p>
            <a:pPr marL="0" marR="63500" lvl="0" indent="0" algn="l" rtl="0">
              <a:lnSpc>
                <a:spcPct val="100000"/>
              </a:lnSpc>
              <a:spcBef>
                <a:spcPts val="0"/>
              </a:spcBef>
              <a:spcAft>
                <a:spcPts val="0"/>
              </a:spcAft>
              <a:buSzPts val="1100"/>
              <a:buNone/>
            </a:pPr>
            <a:endParaRPr>
              <a:solidFill>
                <a:srgbClr val="333333"/>
              </a:solidFill>
              <a:latin typeface="Verdana"/>
              <a:ea typeface="Verdana"/>
              <a:cs typeface="Verdana"/>
              <a:sym typeface="Verdana"/>
            </a:endParaRPr>
          </a:p>
          <a:p>
            <a:pPr marL="0" lvl="0" indent="0" algn="l" rtl="0">
              <a:lnSpc>
                <a:spcPct val="100000"/>
              </a:lnSpc>
              <a:spcBef>
                <a:spcPts val="0"/>
              </a:spcBef>
              <a:spcAft>
                <a:spcPts val="0"/>
              </a:spcAft>
              <a:buSzPts val="1100"/>
              <a:buNone/>
            </a:pPr>
            <a:endParaRPr>
              <a:latin typeface="Verdana"/>
              <a:ea typeface="Verdana"/>
              <a:cs typeface="Verdana"/>
              <a:sym typeface="Verdana"/>
            </a:endParaRPr>
          </a:p>
          <a:p>
            <a:pPr marL="0" lvl="0" indent="0" algn="l" rtl="0">
              <a:lnSpc>
                <a:spcPct val="100000"/>
              </a:lnSpc>
              <a:spcBef>
                <a:spcPts val="0"/>
              </a:spcBef>
              <a:spcAft>
                <a:spcPts val="0"/>
              </a:spcAft>
              <a:buSzPts val="1100"/>
              <a:buNone/>
            </a:pPr>
            <a:r>
              <a:rPr lang="en-US" b="1">
                <a:latin typeface="Verdana"/>
                <a:ea typeface="Verdana"/>
                <a:cs typeface="Verdana"/>
                <a:sym typeface="Verdana"/>
              </a:rPr>
              <a:t>TRUST</a:t>
            </a:r>
            <a:r>
              <a:rPr lang="en-US" b="1" i="1">
                <a:latin typeface="Verdana"/>
                <a:ea typeface="Verdana"/>
                <a:cs typeface="Verdana"/>
                <a:sym typeface="Verdana"/>
              </a:rPr>
              <a:t>-This includes the recognition of the need for an approach that honors the individual’s dignity.</a:t>
            </a:r>
            <a:endParaRPr b="1" i="1">
              <a:latin typeface="Verdana"/>
              <a:ea typeface="Verdana"/>
              <a:cs typeface="Verdana"/>
              <a:sym typeface="Verdana"/>
            </a:endParaRPr>
          </a:p>
          <a:p>
            <a:pPr marL="457200" lvl="0" indent="-304800" algn="l" rtl="0">
              <a:lnSpc>
                <a:spcPct val="100000"/>
              </a:lnSpc>
              <a:spcBef>
                <a:spcPts val="0"/>
              </a:spcBef>
              <a:spcAft>
                <a:spcPts val="0"/>
              </a:spcAft>
              <a:buClr>
                <a:srgbClr val="333333"/>
              </a:buClr>
              <a:buSzPts val="1200"/>
              <a:buFont typeface="Verdana"/>
              <a:buChar char="●"/>
            </a:pPr>
            <a:r>
              <a:rPr lang="en-US">
                <a:solidFill>
                  <a:srgbClr val="333333"/>
                </a:solidFill>
                <a:latin typeface="Verdana"/>
                <a:ea typeface="Verdana"/>
                <a:cs typeface="Verdana"/>
                <a:sym typeface="Verdana"/>
              </a:rPr>
              <a:t>Despite what we may like to believe, we have to remember that we do not get trust by default, we have to earn it.</a:t>
            </a:r>
            <a:endParaRPr>
              <a:solidFill>
                <a:srgbClr val="333333"/>
              </a:solidFill>
              <a:latin typeface="Verdana"/>
              <a:ea typeface="Verdana"/>
              <a:cs typeface="Verdana"/>
              <a:sym typeface="Verdana"/>
            </a:endParaRPr>
          </a:p>
          <a:p>
            <a:pPr marL="457200" lvl="0" indent="-304800" algn="l" rtl="0">
              <a:lnSpc>
                <a:spcPct val="100000"/>
              </a:lnSpc>
              <a:spcBef>
                <a:spcPts val="0"/>
              </a:spcBef>
              <a:spcAft>
                <a:spcPts val="0"/>
              </a:spcAft>
              <a:buClr>
                <a:srgbClr val="333333"/>
              </a:buClr>
              <a:buSzPts val="1200"/>
              <a:buFont typeface="Verdana"/>
              <a:buChar char="●"/>
            </a:pPr>
            <a:r>
              <a:rPr lang="en-US">
                <a:solidFill>
                  <a:srgbClr val="333333"/>
                </a:solidFill>
                <a:latin typeface="Verdana"/>
                <a:ea typeface="Verdana"/>
                <a:cs typeface="Verdana"/>
                <a:sym typeface="Verdana"/>
              </a:rPr>
              <a:t>This is especially relevant in education when working with children who have experienced terrible things at the hands of the adults that were supposed to protect them from harm.</a:t>
            </a:r>
            <a:endParaRPr>
              <a:solidFill>
                <a:srgbClr val="333333"/>
              </a:solidFill>
              <a:latin typeface="Verdana"/>
              <a:ea typeface="Verdana"/>
              <a:cs typeface="Verdana"/>
              <a:sym typeface="Verdana"/>
            </a:endParaRPr>
          </a:p>
          <a:p>
            <a:pPr marL="457200" lvl="0" indent="-304800" algn="l" rtl="0">
              <a:lnSpc>
                <a:spcPct val="100000"/>
              </a:lnSpc>
              <a:spcBef>
                <a:spcPts val="0"/>
              </a:spcBef>
              <a:spcAft>
                <a:spcPts val="0"/>
              </a:spcAft>
              <a:buClr>
                <a:srgbClr val="333333"/>
              </a:buClr>
              <a:buSzPts val="1200"/>
              <a:buFont typeface="Verdana"/>
              <a:buChar char="●"/>
            </a:pPr>
            <a:r>
              <a:rPr lang="en-US">
                <a:solidFill>
                  <a:srgbClr val="333333"/>
                </a:solidFill>
                <a:latin typeface="Verdana"/>
                <a:ea typeface="Verdana"/>
                <a:cs typeface="Verdana"/>
                <a:sym typeface="Verdana"/>
              </a:rPr>
              <a:t>In order to gain trust, the people and the environment must be predictable.</a:t>
            </a:r>
            <a:endParaRPr>
              <a:solidFill>
                <a:srgbClr val="333333"/>
              </a:solidFill>
              <a:latin typeface="Verdana"/>
              <a:ea typeface="Verdana"/>
              <a:cs typeface="Verdana"/>
              <a:sym typeface="Verdana"/>
            </a:endParaRPr>
          </a:p>
          <a:p>
            <a:pPr marL="457200" lvl="0" indent="-304800" algn="l" rtl="0">
              <a:lnSpc>
                <a:spcPct val="100000"/>
              </a:lnSpc>
              <a:spcBef>
                <a:spcPts val="0"/>
              </a:spcBef>
              <a:spcAft>
                <a:spcPts val="0"/>
              </a:spcAft>
              <a:buClr>
                <a:srgbClr val="333333"/>
              </a:buClr>
              <a:buSzPts val="1200"/>
              <a:buFont typeface="Verdana"/>
              <a:buChar char="●"/>
            </a:pPr>
            <a:r>
              <a:rPr lang="en-US">
                <a:solidFill>
                  <a:srgbClr val="333333"/>
                </a:solidFill>
                <a:latin typeface="Verdana"/>
                <a:ea typeface="Verdana"/>
                <a:cs typeface="Verdana"/>
                <a:sym typeface="Verdana"/>
              </a:rPr>
              <a:t>As adults, we do as we say we are going to do.</a:t>
            </a:r>
            <a:endParaRPr>
              <a:solidFill>
                <a:srgbClr val="333333"/>
              </a:solidFill>
              <a:latin typeface="Verdana"/>
              <a:ea typeface="Verdana"/>
              <a:cs typeface="Verdana"/>
              <a:sym typeface="Verdana"/>
            </a:endParaRPr>
          </a:p>
          <a:p>
            <a:pPr marL="914400" lvl="1" indent="-304800" algn="l" rtl="0">
              <a:lnSpc>
                <a:spcPct val="100000"/>
              </a:lnSpc>
              <a:spcBef>
                <a:spcPts val="0"/>
              </a:spcBef>
              <a:spcAft>
                <a:spcPts val="0"/>
              </a:spcAft>
              <a:buClr>
                <a:srgbClr val="333333"/>
              </a:buClr>
              <a:buSzPts val="1200"/>
              <a:buFont typeface="Verdana"/>
              <a:buChar char="○"/>
            </a:pPr>
            <a:r>
              <a:rPr lang="en-US">
                <a:solidFill>
                  <a:srgbClr val="333333"/>
                </a:solidFill>
                <a:latin typeface="Verdana"/>
                <a:ea typeface="Verdana"/>
                <a:cs typeface="Verdana"/>
                <a:sym typeface="Verdana"/>
              </a:rPr>
              <a:t>If we say we will keep the child (in many cases this is true also of our colleagues working with these students) safe and treat them with dignity and respect, we do that.</a:t>
            </a:r>
            <a:endParaRPr>
              <a:solidFill>
                <a:srgbClr val="333333"/>
              </a:solidFill>
              <a:latin typeface="Verdana"/>
              <a:ea typeface="Verdana"/>
              <a:cs typeface="Verdana"/>
              <a:sym typeface="Verdana"/>
            </a:endParaRPr>
          </a:p>
          <a:p>
            <a:pPr marL="914400" lvl="1" indent="-304800" algn="l" rtl="0">
              <a:lnSpc>
                <a:spcPct val="100000"/>
              </a:lnSpc>
              <a:spcBef>
                <a:spcPts val="0"/>
              </a:spcBef>
              <a:spcAft>
                <a:spcPts val="0"/>
              </a:spcAft>
              <a:buClr>
                <a:srgbClr val="333333"/>
              </a:buClr>
              <a:buSzPts val="1200"/>
              <a:buFont typeface="Verdana"/>
              <a:buChar char="○"/>
            </a:pPr>
            <a:r>
              <a:rPr lang="en-US">
                <a:solidFill>
                  <a:srgbClr val="333333"/>
                </a:solidFill>
                <a:latin typeface="Verdana"/>
                <a:ea typeface="Verdana"/>
                <a:cs typeface="Verdana"/>
                <a:sym typeface="Verdana"/>
              </a:rPr>
              <a:t>Our interventions for when things are not going as well have to reflect this as well.</a:t>
            </a:r>
            <a:endParaRPr>
              <a:solidFill>
                <a:srgbClr val="333333"/>
              </a:solidFill>
              <a:latin typeface="Verdana"/>
              <a:ea typeface="Verdana"/>
              <a:cs typeface="Verdana"/>
              <a:sym typeface="Verdana"/>
            </a:endParaRPr>
          </a:p>
          <a:p>
            <a:pPr marL="914400" lvl="1" indent="-304800" algn="l" rtl="0">
              <a:lnSpc>
                <a:spcPct val="100000"/>
              </a:lnSpc>
              <a:spcBef>
                <a:spcPts val="0"/>
              </a:spcBef>
              <a:spcAft>
                <a:spcPts val="0"/>
              </a:spcAft>
              <a:buClr>
                <a:srgbClr val="333333"/>
              </a:buClr>
              <a:buSzPts val="1200"/>
              <a:buFont typeface="Verdana"/>
              <a:buChar char="○"/>
            </a:pPr>
            <a:r>
              <a:rPr lang="en-US">
                <a:solidFill>
                  <a:srgbClr val="333333"/>
                </a:solidFill>
                <a:latin typeface="Verdana"/>
                <a:ea typeface="Verdana"/>
                <a:cs typeface="Verdana"/>
                <a:sym typeface="Verdana"/>
              </a:rPr>
              <a:t>This also speaks to the importance of the approach being school wide, not just with certain adults or classrooms.</a:t>
            </a:r>
            <a:endParaRPr>
              <a:solidFill>
                <a:srgbClr val="333333"/>
              </a:solidFill>
              <a:latin typeface="Verdana"/>
              <a:ea typeface="Verdana"/>
              <a:cs typeface="Verdana"/>
              <a:sym typeface="Verdana"/>
            </a:endParaRPr>
          </a:p>
          <a:p>
            <a:pPr marL="0" marR="127000" lvl="0" indent="0" algn="l" rtl="0">
              <a:lnSpc>
                <a:spcPct val="116000"/>
              </a:lnSpc>
              <a:spcBef>
                <a:spcPts val="0"/>
              </a:spcBef>
              <a:spcAft>
                <a:spcPts val="0"/>
              </a:spcAft>
              <a:buSzPts val="1100"/>
              <a:buNone/>
            </a:pPr>
            <a:endParaRPr>
              <a:solidFill>
                <a:srgbClr val="333333"/>
              </a:solidFill>
              <a:latin typeface="Verdana"/>
              <a:ea typeface="Verdana"/>
              <a:cs typeface="Verdana"/>
              <a:sym typeface="Verdana"/>
            </a:endParaRPr>
          </a:p>
          <a:p>
            <a:pPr marL="0" marR="127000" lvl="0" indent="0" algn="l" rtl="0">
              <a:lnSpc>
                <a:spcPct val="116000"/>
              </a:lnSpc>
              <a:spcBef>
                <a:spcPts val="0"/>
              </a:spcBef>
              <a:spcAft>
                <a:spcPts val="0"/>
              </a:spcAft>
              <a:buSzPts val="1100"/>
              <a:buNone/>
            </a:pPr>
            <a:endParaRPr>
              <a:solidFill>
                <a:srgbClr val="333333"/>
              </a:solidFill>
              <a:latin typeface="Verdana"/>
              <a:ea typeface="Verdana"/>
              <a:cs typeface="Verdana"/>
              <a:sym typeface="Verdana"/>
            </a:endParaRPr>
          </a:p>
          <a:p>
            <a:pPr marL="0" marR="127000" lvl="0" indent="0" algn="l" rtl="0">
              <a:lnSpc>
                <a:spcPct val="116000"/>
              </a:lnSpc>
              <a:spcBef>
                <a:spcPts val="0"/>
              </a:spcBef>
              <a:spcAft>
                <a:spcPts val="0"/>
              </a:spcAft>
              <a:buSzPts val="1100"/>
              <a:buNone/>
            </a:pPr>
            <a:r>
              <a:rPr lang="en-US" b="1">
                <a:solidFill>
                  <a:srgbClr val="333333"/>
                </a:solidFill>
                <a:latin typeface="Verdana"/>
                <a:ea typeface="Verdana"/>
                <a:cs typeface="Verdana"/>
                <a:sym typeface="Verdana"/>
              </a:rPr>
              <a:t>CHOICE-</a:t>
            </a:r>
            <a:r>
              <a:rPr lang="en-US">
                <a:latin typeface="Verdana"/>
                <a:ea typeface="Verdana"/>
                <a:cs typeface="Verdana"/>
                <a:sym typeface="Verdana"/>
              </a:rPr>
              <a:t>This includes the meaningful sharing of power and decision-making. Transparent operations and decisions maintain trust. Ensure trustworthiness through clarity and consistency in all actions.</a:t>
            </a:r>
            <a:endParaRPr b="1">
              <a:solidFill>
                <a:srgbClr val="333333"/>
              </a:solidFill>
              <a:latin typeface="Verdana"/>
              <a:ea typeface="Verdana"/>
              <a:cs typeface="Verdana"/>
              <a:sym typeface="Verdana"/>
            </a:endParaRPr>
          </a:p>
          <a:p>
            <a:pPr marL="457200" marR="127000" lvl="0" indent="-317500" algn="l" rtl="0">
              <a:lnSpc>
                <a:spcPct val="100000"/>
              </a:lnSpc>
              <a:spcBef>
                <a:spcPts val="0"/>
              </a:spcBef>
              <a:spcAft>
                <a:spcPts val="0"/>
              </a:spcAft>
              <a:buClr>
                <a:srgbClr val="333333"/>
              </a:buClr>
              <a:buSzPts val="1400"/>
              <a:buFont typeface="Verdana"/>
              <a:buChar char="●"/>
            </a:pPr>
            <a:r>
              <a:rPr lang="en-US">
                <a:solidFill>
                  <a:srgbClr val="333333"/>
                </a:solidFill>
                <a:latin typeface="Verdana"/>
                <a:ea typeface="Verdana"/>
                <a:cs typeface="Verdana"/>
                <a:sym typeface="Verdana"/>
              </a:rPr>
              <a:t>In a trauma sensitive school, we want to embed choice whenever we can.</a:t>
            </a:r>
            <a:endParaRPr>
              <a:solidFill>
                <a:srgbClr val="333333"/>
              </a:solidFill>
              <a:latin typeface="Verdana"/>
              <a:ea typeface="Verdana"/>
              <a:cs typeface="Verdana"/>
              <a:sym typeface="Verdana"/>
            </a:endParaRPr>
          </a:p>
          <a:p>
            <a:pPr marL="457200" marR="127000" lvl="0" indent="-317500" algn="l" rtl="0">
              <a:lnSpc>
                <a:spcPct val="100000"/>
              </a:lnSpc>
              <a:spcBef>
                <a:spcPts val="0"/>
              </a:spcBef>
              <a:spcAft>
                <a:spcPts val="0"/>
              </a:spcAft>
              <a:buClr>
                <a:srgbClr val="333333"/>
              </a:buClr>
              <a:buSzPts val="1400"/>
              <a:buFont typeface="Verdana"/>
              <a:buChar char="●"/>
            </a:pPr>
            <a:r>
              <a:rPr lang="en-US">
                <a:solidFill>
                  <a:srgbClr val="333333"/>
                </a:solidFill>
                <a:latin typeface="Verdana"/>
                <a:ea typeface="Verdana"/>
                <a:cs typeface="Verdana"/>
                <a:sym typeface="Verdana"/>
              </a:rPr>
              <a:t>Choice and collaboration tie in together as both emphasize the significance of student involvement and voice.</a:t>
            </a:r>
            <a:endParaRPr>
              <a:solidFill>
                <a:srgbClr val="333333"/>
              </a:solidFill>
              <a:latin typeface="Verdana"/>
              <a:ea typeface="Verdana"/>
              <a:cs typeface="Verdana"/>
              <a:sym typeface="Verdana"/>
            </a:endParaRPr>
          </a:p>
          <a:p>
            <a:pPr marL="457200" marR="127000" lvl="0" indent="-317500" algn="l" rtl="0">
              <a:lnSpc>
                <a:spcPct val="100000"/>
              </a:lnSpc>
              <a:spcBef>
                <a:spcPts val="0"/>
              </a:spcBef>
              <a:spcAft>
                <a:spcPts val="0"/>
              </a:spcAft>
              <a:buClr>
                <a:srgbClr val="333333"/>
              </a:buClr>
              <a:buSzPts val="1400"/>
              <a:buFont typeface="Times New Roman"/>
              <a:buChar char="●"/>
            </a:pPr>
            <a:r>
              <a:rPr lang="en-US">
                <a:solidFill>
                  <a:srgbClr val="333333"/>
                </a:solidFill>
                <a:latin typeface="Verdana"/>
                <a:ea typeface="Verdana"/>
                <a:cs typeface="Verdana"/>
                <a:sym typeface="Verdana"/>
              </a:rPr>
              <a:t>Often, the more intense and challenging that the behavior gets, the more decisions adults tend to make </a:t>
            </a:r>
            <a:r>
              <a:rPr lang="en-US" b="1" i="1" u="sng">
                <a:solidFill>
                  <a:srgbClr val="333333"/>
                </a:solidFill>
                <a:latin typeface="Verdana"/>
                <a:ea typeface="Verdana"/>
                <a:cs typeface="Verdana"/>
                <a:sym typeface="Verdana"/>
              </a:rPr>
              <a:t>for</a:t>
            </a:r>
            <a:r>
              <a:rPr lang="en-US">
                <a:solidFill>
                  <a:srgbClr val="333333"/>
                </a:solidFill>
                <a:latin typeface="Verdana"/>
                <a:ea typeface="Verdana"/>
                <a:cs typeface="Verdana"/>
                <a:sym typeface="Verdana"/>
              </a:rPr>
              <a:t> the child.</a:t>
            </a:r>
            <a:endParaRPr>
              <a:solidFill>
                <a:srgbClr val="333333"/>
              </a:solidFill>
              <a:latin typeface="Verdana"/>
              <a:ea typeface="Verdana"/>
              <a:cs typeface="Verdana"/>
              <a:sym typeface="Verdana"/>
            </a:endParaRPr>
          </a:p>
          <a:p>
            <a:pPr marL="914400" marR="127000" lvl="1" indent="-317500" algn="l" rtl="0">
              <a:lnSpc>
                <a:spcPct val="100000"/>
              </a:lnSpc>
              <a:spcBef>
                <a:spcPts val="0"/>
              </a:spcBef>
              <a:spcAft>
                <a:spcPts val="0"/>
              </a:spcAft>
              <a:buClr>
                <a:srgbClr val="333333"/>
              </a:buClr>
              <a:buSzPts val="1400"/>
              <a:buFont typeface="Verdana"/>
              <a:buChar char="○"/>
            </a:pPr>
            <a:r>
              <a:rPr lang="en-US">
                <a:solidFill>
                  <a:srgbClr val="333333"/>
                </a:solidFill>
                <a:latin typeface="Verdana"/>
                <a:ea typeface="Verdana"/>
                <a:cs typeface="Verdana"/>
                <a:sym typeface="Verdana"/>
              </a:rPr>
              <a:t>this tends to intensify the challenging behavior because this is something that has been stripped from the lives of children who have experienced developmental trauma.</a:t>
            </a:r>
            <a:endParaRPr>
              <a:solidFill>
                <a:srgbClr val="333333"/>
              </a:solidFill>
              <a:latin typeface="Verdana"/>
              <a:ea typeface="Verdana"/>
              <a:cs typeface="Verdana"/>
              <a:sym typeface="Verdana"/>
            </a:endParaRPr>
          </a:p>
          <a:p>
            <a:pPr marL="0" lvl="0" indent="0" algn="l" rtl="0">
              <a:lnSpc>
                <a:spcPct val="100000"/>
              </a:lnSpc>
              <a:spcBef>
                <a:spcPts val="0"/>
              </a:spcBef>
              <a:spcAft>
                <a:spcPts val="0"/>
              </a:spcAft>
              <a:buSzPts val="1100"/>
              <a:buNone/>
            </a:pPr>
            <a:endParaRPr>
              <a:latin typeface="Verdana"/>
              <a:ea typeface="Verdana"/>
              <a:cs typeface="Verdana"/>
              <a:sym typeface="Verdana"/>
            </a:endParaRPr>
          </a:p>
          <a:p>
            <a:pPr marL="0" lvl="0" indent="0" algn="l" rtl="0">
              <a:lnSpc>
                <a:spcPct val="100000"/>
              </a:lnSpc>
              <a:spcBef>
                <a:spcPts val="0"/>
              </a:spcBef>
              <a:spcAft>
                <a:spcPts val="0"/>
              </a:spcAft>
              <a:buSzPts val="1100"/>
              <a:buNone/>
            </a:pPr>
            <a:endParaRPr b="1">
              <a:latin typeface="Verdana"/>
              <a:ea typeface="Verdana"/>
              <a:cs typeface="Verdana"/>
              <a:sym typeface="Verdana"/>
            </a:endParaRPr>
          </a:p>
          <a:p>
            <a:pPr marL="0" lvl="0" indent="0" algn="l" rtl="0">
              <a:lnSpc>
                <a:spcPct val="100000"/>
              </a:lnSpc>
              <a:spcBef>
                <a:spcPts val="0"/>
              </a:spcBef>
              <a:spcAft>
                <a:spcPts val="0"/>
              </a:spcAft>
              <a:buSzPts val="1100"/>
              <a:buNone/>
            </a:pPr>
            <a:r>
              <a:rPr lang="en-US" b="1">
                <a:latin typeface="Verdana"/>
                <a:ea typeface="Verdana"/>
                <a:cs typeface="Verdana"/>
                <a:sym typeface="Verdana"/>
              </a:rPr>
              <a:t>Additional Resources:</a:t>
            </a:r>
            <a:endParaRPr b="1">
              <a:latin typeface="Verdana"/>
              <a:ea typeface="Verdana"/>
              <a:cs typeface="Verdana"/>
              <a:sym typeface="Verdana"/>
            </a:endParaRPr>
          </a:p>
          <a:p>
            <a:pPr marL="0" lvl="0" indent="0" algn="l" rtl="0">
              <a:lnSpc>
                <a:spcPct val="100000"/>
              </a:lnSpc>
              <a:spcBef>
                <a:spcPts val="0"/>
              </a:spcBef>
              <a:spcAft>
                <a:spcPts val="0"/>
              </a:spcAft>
              <a:buSzPts val="1100"/>
              <a:buNone/>
            </a:pPr>
            <a:r>
              <a:rPr lang="en-US" sz="1100" u="sng">
                <a:solidFill>
                  <a:schemeClr val="hlink"/>
                </a:solidFill>
                <a:latin typeface="Arial"/>
                <a:ea typeface="Arial"/>
                <a:cs typeface="Arial"/>
                <a:sym typeface="Arial"/>
                <a:hlinkClick r:id="rId3"/>
              </a:rPr>
              <a:t>https://www.acesconnection.com/blog/values-for-a-trauma-informed-care-culture-in-your-classroom-and-school</a:t>
            </a:r>
            <a:endParaRPr b="1">
              <a:latin typeface="Verdana"/>
              <a:ea typeface="Verdana"/>
              <a:cs typeface="Verdana"/>
              <a:sym typeface="Verdana"/>
            </a:endParaRPr>
          </a:p>
        </p:txBody>
      </p:sp>
      <p:sp>
        <p:nvSpPr>
          <p:cNvPr id="253" name="Google Shape;253;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9"/>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 name="Google Shape;1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29"/>
          <p:cNvSpPr txBox="1">
            <a:spLocks noGrp="1"/>
          </p:cNvSpPr>
          <p:nvPr>
            <p:ph type="title"/>
          </p:nvPr>
        </p:nvSpPr>
        <p:spPr>
          <a:xfrm>
            <a:off x="228600" y="228600"/>
            <a:ext cx="8686799"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 name="Google Shape;21;p29"/>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87"/>
        <p:cNvGrpSpPr/>
        <p:nvPr/>
      </p:nvGrpSpPr>
      <p:grpSpPr>
        <a:xfrm>
          <a:off x="0" y="0"/>
          <a:ext cx="0" cy="0"/>
          <a:chOff x="0" y="0"/>
          <a:chExt cx="0" cy="0"/>
        </a:xfrm>
      </p:grpSpPr>
      <p:sp>
        <p:nvSpPr>
          <p:cNvPr id="88" name="Google Shape;88;p3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90" name="Google Shape;90;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38"/>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94" name="Google Shape;94;p38"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95" name="Google Shape;95;p38"/>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96"/>
        <p:cNvGrpSpPr/>
        <p:nvPr/>
      </p:nvGrpSpPr>
      <p:grpSpPr>
        <a:xfrm>
          <a:off x="0" y="0"/>
          <a:ext cx="0" cy="0"/>
          <a:chOff x="0" y="0"/>
          <a:chExt cx="0" cy="0"/>
        </a:xfrm>
      </p:grpSpPr>
      <p:sp>
        <p:nvSpPr>
          <p:cNvPr id="97" name="Google Shape;97;p3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99" name="Google Shape;99;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02" name="Google Shape;102;p39"/>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03" name="Google Shape;103;p39"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04" name="Google Shape;104;p39"/>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5"/>
        <p:cNvGrpSpPr/>
        <p:nvPr/>
      </p:nvGrpSpPr>
      <p:grpSpPr>
        <a:xfrm>
          <a:off x="0" y="0"/>
          <a:ext cx="0" cy="0"/>
          <a:chOff x="0" y="0"/>
          <a:chExt cx="0" cy="0"/>
        </a:xfrm>
      </p:grpSpPr>
      <p:sp>
        <p:nvSpPr>
          <p:cNvPr id="106" name="Google Shape;106;p40"/>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40"/>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8" name="Google Shape;108;p4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9" name="Google Shape;109;p40"/>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0" name="Google Shape;110;p40"/>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1" name="Google Shape;111;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40"/>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15" name="Google Shape;115;p40"/>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16" name="Google Shape;116;p40"/>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17"/>
        <p:cNvGrpSpPr/>
        <p:nvPr/>
      </p:nvGrpSpPr>
      <p:grpSpPr>
        <a:xfrm>
          <a:off x="0" y="0"/>
          <a:ext cx="0" cy="0"/>
          <a:chOff x="0" y="0"/>
          <a:chExt cx="0" cy="0"/>
        </a:xfrm>
      </p:grpSpPr>
      <p:sp>
        <p:nvSpPr>
          <p:cNvPr id="118" name="Google Shape;118;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21" name="Google Shape;121;p41"/>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22"/>
        <p:cNvGrpSpPr/>
        <p:nvPr/>
      </p:nvGrpSpPr>
      <p:grpSpPr>
        <a:xfrm>
          <a:off x="0" y="0"/>
          <a:ext cx="0" cy="0"/>
          <a:chOff x="0" y="0"/>
          <a:chExt cx="0" cy="0"/>
        </a:xfrm>
      </p:grpSpPr>
      <p:sp>
        <p:nvSpPr>
          <p:cNvPr id="123" name="Google Shape;123;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6"/>
        <p:cNvGrpSpPr/>
        <p:nvPr/>
      </p:nvGrpSpPr>
      <p:grpSpPr>
        <a:xfrm>
          <a:off x="0" y="0"/>
          <a:ext cx="0" cy="0"/>
          <a:chOff x="0" y="0"/>
          <a:chExt cx="0" cy="0"/>
        </a:xfrm>
      </p:grpSpPr>
      <p:sp>
        <p:nvSpPr>
          <p:cNvPr id="127" name="Google Shape;127;p43"/>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43"/>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29" name="Google Shape;129;p43"/>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0" name="Google Shape;130;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33" name="Google Shape;133;p43"/>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34" name="Google Shape;134;p43"/>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5"/>
        <p:cNvGrpSpPr/>
        <p:nvPr/>
      </p:nvGrpSpPr>
      <p:grpSpPr>
        <a:xfrm>
          <a:off x="0" y="0"/>
          <a:ext cx="0" cy="0"/>
          <a:chOff x="0" y="0"/>
          <a:chExt cx="0" cy="0"/>
        </a:xfrm>
      </p:grpSpPr>
      <p:sp>
        <p:nvSpPr>
          <p:cNvPr id="136" name="Google Shape;136;p44"/>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44"/>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138" name="Google Shape;138;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41" name="Google Shape;141;p44"/>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42" name="Google Shape;142;p44"/>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pic>
        <p:nvPicPr>
          <p:cNvPr id="143" name="Google Shape;143;p44"/>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44"/>
        <p:cNvGrpSpPr/>
        <p:nvPr/>
      </p:nvGrpSpPr>
      <p:grpSpPr>
        <a:xfrm>
          <a:off x="0" y="0"/>
          <a:ext cx="0" cy="0"/>
          <a:chOff x="0" y="0"/>
          <a:chExt cx="0" cy="0"/>
        </a:xfrm>
      </p:grpSpPr>
      <p:pic>
        <p:nvPicPr>
          <p:cNvPr id="145" name="Google Shape;145;p45"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146" name="Google Shape;146;p45"/>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45"/>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8" name="Google Shape;148;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51" name="Google Shape;151;p45"/>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2"/>
        <p:cNvGrpSpPr/>
        <p:nvPr/>
      </p:nvGrpSpPr>
      <p:grpSpPr>
        <a:xfrm>
          <a:off x="0" y="0"/>
          <a:ext cx="0" cy="0"/>
          <a:chOff x="0" y="0"/>
          <a:chExt cx="0" cy="0"/>
        </a:xfrm>
      </p:grpSpPr>
      <p:pic>
        <p:nvPicPr>
          <p:cNvPr id="153" name="Google Shape;153;p46"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154" name="Google Shape;154;p46"/>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46"/>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56" name="Google Shape;156;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59" name="Google Shape;159;p46"/>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60"/>
        <p:cNvGrpSpPr/>
        <p:nvPr/>
      </p:nvGrpSpPr>
      <p:grpSpPr>
        <a:xfrm>
          <a:off x="0" y="0"/>
          <a:ext cx="0" cy="0"/>
          <a:chOff x="0" y="0"/>
          <a:chExt cx="0" cy="0"/>
        </a:xfrm>
      </p:grpSpPr>
      <p:pic>
        <p:nvPicPr>
          <p:cNvPr id="161" name="Google Shape;161;p47"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162" name="Google Shape;162;p47"/>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47"/>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64" name="Google Shape;164;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67" name="Google Shape;167;p47"/>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pic>
        <p:nvPicPr>
          <p:cNvPr id="23" name="Google Shape;23;p30"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24" name="Google Shape;24;p30"/>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6" name="Google Shape;26;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30"/>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68"/>
        <p:cNvGrpSpPr/>
        <p:nvPr/>
      </p:nvGrpSpPr>
      <p:grpSpPr>
        <a:xfrm>
          <a:off x="0" y="0"/>
          <a:ext cx="0" cy="0"/>
          <a:chOff x="0" y="0"/>
          <a:chExt cx="0" cy="0"/>
        </a:xfrm>
      </p:grpSpPr>
      <p:pic>
        <p:nvPicPr>
          <p:cNvPr id="169" name="Google Shape;169;p48"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170" name="Google Shape;170;p48"/>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48"/>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72" name="Google Shape;172;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75" name="Google Shape;175;p48"/>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76"/>
        <p:cNvGrpSpPr/>
        <p:nvPr/>
      </p:nvGrpSpPr>
      <p:grpSpPr>
        <a:xfrm>
          <a:off x="0" y="0"/>
          <a:ext cx="0" cy="0"/>
          <a:chOff x="0" y="0"/>
          <a:chExt cx="0" cy="0"/>
        </a:xfrm>
      </p:grpSpPr>
      <p:sp>
        <p:nvSpPr>
          <p:cNvPr id="177" name="Google Shape;177;p49"/>
          <p:cNvSpPr txBox="1">
            <a:spLocks noGrp="1"/>
          </p:cNvSpPr>
          <p:nvPr>
            <p:ph type="ctrTitle"/>
          </p:nvPr>
        </p:nvSpPr>
        <p:spPr>
          <a:xfrm>
            <a:off x="928464" y="1600200"/>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49"/>
          <p:cNvSpPr txBox="1">
            <a:spLocks noGrp="1"/>
          </p:cNvSpPr>
          <p:nvPr>
            <p:ph type="subTitle" idx="1"/>
          </p:nvPr>
        </p:nvSpPr>
        <p:spPr>
          <a:xfrm>
            <a:off x="1348319" y="34290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79" name="Google Shape;179;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82" name="Google Shape;182;p49"/>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3"/>
        <p:cNvGrpSpPr/>
        <p:nvPr/>
      </p:nvGrpSpPr>
      <p:grpSpPr>
        <a:xfrm>
          <a:off x="0" y="0"/>
          <a:ext cx="0" cy="0"/>
          <a:chOff x="0" y="0"/>
          <a:chExt cx="0" cy="0"/>
        </a:xfrm>
      </p:grpSpPr>
      <p:sp>
        <p:nvSpPr>
          <p:cNvPr id="184" name="Google Shape;184;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5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6" name="Google Shape;186;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9"/>
        <p:cNvGrpSpPr/>
        <p:nvPr/>
      </p:nvGrpSpPr>
      <p:grpSpPr>
        <a:xfrm>
          <a:off x="0" y="0"/>
          <a:ext cx="0" cy="0"/>
          <a:chOff x="0" y="0"/>
          <a:chExt cx="0" cy="0"/>
        </a:xfrm>
      </p:grpSpPr>
      <p:sp>
        <p:nvSpPr>
          <p:cNvPr id="190" name="Google Shape;190;p5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5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2" name="Google Shape;192;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31"/>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31"/>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36"/>
        <p:cNvGrpSpPr/>
        <p:nvPr/>
      </p:nvGrpSpPr>
      <p:grpSpPr>
        <a:xfrm>
          <a:off x="0" y="0"/>
          <a:ext cx="0" cy="0"/>
          <a:chOff x="0" y="0"/>
          <a:chExt cx="0" cy="0"/>
        </a:xfrm>
      </p:grpSpPr>
      <p:sp>
        <p:nvSpPr>
          <p:cNvPr id="37" name="Google Shape;37;p32"/>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2"/>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 name="Google Shape;39;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42" name="Google Shape;42;p32"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43" name="Google Shape;43;p32"/>
          <p:cNvPicPr preferRelativeResize="0"/>
          <p:nvPr/>
        </p:nvPicPr>
        <p:blipFill rotWithShape="1">
          <a:blip r:embed="rId3">
            <a:alphaModFix/>
          </a:blip>
          <a:srcRect/>
          <a:stretch/>
        </p:blipFill>
        <p:spPr>
          <a:xfrm>
            <a:off x="76200" y="152400"/>
            <a:ext cx="2590800" cy="124120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3"/>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7" name="Google Shape;47;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0" name="Google Shape;50;p33"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51" name="Google Shape;51;p33"/>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52"/>
        <p:cNvGrpSpPr/>
        <p:nvPr/>
      </p:nvGrpSpPr>
      <p:grpSpPr>
        <a:xfrm>
          <a:off x="0" y="0"/>
          <a:ext cx="0" cy="0"/>
          <a:chOff x="0" y="0"/>
          <a:chExt cx="0" cy="0"/>
        </a:xfrm>
      </p:grpSpPr>
      <p:sp>
        <p:nvSpPr>
          <p:cNvPr id="53" name="Google Shape;53;p34"/>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4"/>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5" name="Google Shape;55;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8" name="Google Shape;58;p34"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59" name="Google Shape;59;p34"/>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35"/>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5"/>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3" name="Google Shape;63;p35"/>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4" name="Google Shape;64;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7" name="Google Shape;67;p35"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68" name="Google Shape;68;p35"/>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p3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72" name="Google Shape;7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36"/>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76" name="Google Shape;76;p36"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77" name="Google Shape;77;p36"/>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37"/>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85" name="Google Shape;85;p37"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86" name="Google Shape;86;p37"/>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all4ed.org/reports-factsheets/climatechange2/"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199"/>
        <p:cNvGrpSpPr/>
        <p:nvPr/>
      </p:nvGrpSpPr>
      <p:grpSpPr>
        <a:xfrm>
          <a:off x="0" y="0"/>
          <a:ext cx="0" cy="0"/>
          <a:chOff x="0" y="0"/>
          <a:chExt cx="0" cy="0"/>
        </a:xfrm>
      </p:grpSpPr>
      <p:sp>
        <p:nvSpPr>
          <p:cNvPr id="200" name="Google Shape;200;p1"/>
          <p:cNvSpPr txBox="1">
            <a:spLocks noGrp="1"/>
          </p:cNvSpPr>
          <p:nvPr>
            <p:ph type="body" idx="1"/>
          </p:nvPr>
        </p:nvSpPr>
        <p:spPr>
          <a:xfrm>
            <a:off x="228600" y="1487350"/>
            <a:ext cx="8802000" cy="5270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SzPts val="1800"/>
              <a:buNone/>
            </a:pPr>
            <a:r>
              <a:rPr lang="en-US" sz="2400"/>
              <a:t>This Module was designed to be used in the following manner.</a:t>
            </a:r>
            <a:endParaRPr sz="2400"/>
          </a:p>
          <a:p>
            <a:pPr marL="457200" lvl="0" indent="-381000" algn="l" rtl="0">
              <a:lnSpc>
                <a:spcPct val="115000"/>
              </a:lnSpc>
              <a:spcBef>
                <a:spcPts val="600"/>
              </a:spcBef>
              <a:spcAft>
                <a:spcPts val="0"/>
              </a:spcAft>
              <a:buSzPts val="2400"/>
              <a:buChar char="●"/>
            </a:pPr>
            <a:r>
              <a:rPr lang="en-US" sz="2400"/>
              <a:t>The audience for this Module is division and school teams. </a:t>
            </a:r>
            <a:endParaRPr sz="2400"/>
          </a:p>
          <a:p>
            <a:pPr marL="457200" lvl="0" indent="-381000" algn="l" rtl="0">
              <a:lnSpc>
                <a:spcPct val="115000"/>
              </a:lnSpc>
              <a:spcBef>
                <a:spcPts val="0"/>
              </a:spcBef>
              <a:spcAft>
                <a:spcPts val="0"/>
              </a:spcAft>
              <a:buSzPts val="2400"/>
              <a:buChar char="●"/>
            </a:pPr>
            <a:r>
              <a:rPr lang="en-US" sz="2400"/>
              <a:t>This Module is meant for whole staff, team, and division presentations.</a:t>
            </a:r>
            <a:endParaRPr sz="2400"/>
          </a:p>
          <a:p>
            <a:pPr marL="457200" lvl="0" indent="-381000" algn="l" rtl="0">
              <a:lnSpc>
                <a:spcPct val="115000"/>
              </a:lnSpc>
              <a:spcBef>
                <a:spcPts val="0"/>
              </a:spcBef>
              <a:spcAft>
                <a:spcPts val="0"/>
              </a:spcAft>
              <a:buSzPts val="2400"/>
              <a:buChar char="●"/>
            </a:pPr>
            <a:r>
              <a:rPr lang="en-US" sz="2400"/>
              <a:t>Following this training, participants should complete the </a:t>
            </a:r>
            <a:r>
              <a:rPr lang="en-US" sz="2400" i="1"/>
              <a:t>Action Plan </a:t>
            </a:r>
            <a:r>
              <a:rPr lang="en-US" sz="2400"/>
              <a:t>document to determine next steps.</a:t>
            </a:r>
            <a:endParaRPr sz="2400"/>
          </a:p>
          <a:p>
            <a:pPr marL="457200" lvl="0" indent="-381000" algn="l" rtl="0">
              <a:lnSpc>
                <a:spcPct val="115000"/>
              </a:lnSpc>
              <a:spcBef>
                <a:spcPts val="0"/>
              </a:spcBef>
              <a:spcAft>
                <a:spcPts val="0"/>
              </a:spcAft>
              <a:buSzPts val="2400"/>
              <a:buChar char="●"/>
            </a:pPr>
            <a:r>
              <a:rPr lang="en-US" sz="2400"/>
              <a:t>There are eight sections in this module. Teams are not required to complete all components of the  Modules. Instead, participants will complete only those Modules that fit the needs of their school. </a:t>
            </a:r>
            <a:endParaRPr sz="2400"/>
          </a:p>
          <a:p>
            <a:pPr marL="0" lvl="0" indent="0" algn="l" rtl="0">
              <a:lnSpc>
                <a:spcPct val="100000"/>
              </a:lnSpc>
              <a:spcBef>
                <a:spcPts val="360"/>
              </a:spcBef>
              <a:spcAft>
                <a:spcPts val="0"/>
              </a:spcAft>
              <a:buSzPts val="1800"/>
              <a:buNone/>
            </a:pPr>
            <a:endParaRPr/>
          </a:p>
        </p:txBody>
      </p:sp>
      <p:sp>
        <p:nvSpPr>
          <p:cNvPr id="201" name="Google Shape;201;p1"/>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#1</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1"/>
          <p:cNvSpPr txBox="1">
            <a:spLocks noGrp="1"/>
          </p:cNvSpPr>
          <p:nvPr>
            <p:ph type="body" idx="1"/>
          </p:nvPr>
        </p:nvSpPr>
        <p:spPr>
          <a:xfrm>
            <a:off x="457200" y="1371600"/>
            <a:ext cx="8229600" cy="48006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360"/>
              </a:spcBef>
              <a:spcAft>
                <a:spcPts val="0"/>
              </a:spcAft>
              <a:buSzPts val="2800"/>
              <a:buChar char="•"/>
            </a:pPr>
            <a:r>
              <a:rPr lang="en-US" sz="2800"/>
              <a:t>encourage and value student voice</a:t>
            </a:r>
            <a:endParaRPr sz="2800"/>
          </a:p>
          <a:p>
            <a:pPr marL="457200" lvl="0" indent="0" algn="l" rtl="0">
              <a:lnSpc>
                <a:spcPct val="100000"/>
              </a:lnSpc>
              <a:spcBef>
                <a:spcPts val="360"/>
              </a:spcBef>
              <a:spcAft>
                <a:spcPts val="0"/>
              </a:spcAft>
              <a:buSzPts val="1800"/>
              <a:buNone/>
            </a:pPr>
            <a:endParaRPr sz="2800"/>
          </a:p>
          <a:p>
            <a:pPr marL="457200" lvl="0" indent="-406400" algn="l" rtl="0">
              <a:lnSpc>
                <a:spcPct val="100000"/>
              </a:lnSpc>
              <a:spcBef>
                <a:spcPts val="0"/>
              </a:spcBef>
              <a:spcAft>
                <a:spcPts val="0"/>
              </a:spcAft>
              <a:buSzPts val="2800"/>
              <a:buChar char="•"/>
            </a:pPr>
            <a:r>
              <a:rPr lang="en-US" sz="2800"/>
              <a:t>make learning fun and rigorous</a:t>
            </a:r>
            <a:endParaRPr sz="2800"/>
          </a:p>
          <a:p>
            <a:pPr marL="914400" lvl="1" indent="-406400" algn="l" rtl="0">
              <a:lnSpc>
                <a:spcPct val="100000"/>
              </a:lnSpc>
              <a:spcBef>
                <a:spcPts val="0"/>
              </a:spcBef>
              <a:spcAft>
                <a:spcPts val="0"/>
              </a:spcAft>
              <a:buSzPts val="2800"/>
              <a:buChar char="–"/>
            </a:pPr>
            <a:r>
              <a:rPr lang="en-US"/>
              <a:t>share fun facts and anecdotal info</a:t>
            </a:r>
            <a:endParaRPr/>
          </a:p>
          <a:p>
            <a:pPr marL="914400" lvl="1" indent="-406400" algn="l" rtl="0">
              <a:lnSpc>
                <a:spcPct val="100000"/>
              </a:lnSpc>
              <a:spcBef>
                <a:spcPts val="0"/>
              </a:spcBef>
              <a:spcAft>
                <a:spcPts val="0"/>
              </a:spcAft>
              <a:buSzPts val="2800"/>
              <a:buChar char="–"/>
            </a:pPr>
            <a:r>
              <a:rPr lang="en-US"/>
              <a:t>have students create plays, songs/raps, etc. around content</a:t>
            </a:r>
            <a:endParaRPr/>
          </a:p>
          <a:p>
            <a:pPr marL="0" lvl="0" indent="0" algn="l" rtl="0">
              <a:lnSpc>
                <a:spcPct val="100000"/>
              </a:lnSpc>
              <a:spcBef>
                <a:spcPts val="0"/>
              </a:spcBef>
              <a:spcAft>
                <a:spcPts val="0"/>
              </a:spcAft>
              <a:buSzPts val="1800"/>
              <a:buNone/>
            </a:pPr>
            <a:endParaRPr/>
          </a:p>
          <a:p>
            <a:pPr marL="457200" lvl="0" indent="-406400" algn="l" rtl="0">
              <a:lnSpc>
                <a:spcPct val="100000"/>
              </a:lnSpc>
              <a:spcBef>
                <a:spcPts val="0"/>
              </a:spcBef>
              <a:spcAft>
                <a:spcPts val="0"/>
              </a:spcAft>
              <a:buSzPts val="2800"/>
              <a:buChar char="•"/>
            </a:pPr>
            <a:r>
              <a:rPr lang="en-US" sz="2800"/>
              <a:t>communicate mistakes are okay; learning through trial and error</a:t>
            </a:r>
            <a:endParaRPr sz="2800"/>
          </a:p>
          <a:p>
            <a:pPr marL="457200" lvl="0" indent="0" algn="l" rtl="0">
              <a:lnSpc>
                <a:spcPct val="100000"/>
              </a:lnSpc>
              <a:spcBef>
                <a:spcPts val="0"/>
              </a:spcBef>
              <a:spcAft>
                <a:spcPts val="0"/>
              </a:spcAft>
              <a:buSzPts val="1800"/>
              <a:buNone/>
            </a:pPr>
            <a:endParaRPr sz="2800"/>
          </a:p>
          <a:p>
            <a:pPr marL="457200" lvl="0" indent="-406400" algn="l" rtl="0">
              <a:lnSpc>
                <a:spcPct val="100000"/>
              </a:lnSpc>
              <a:spcBef>
                <a:spcPts val="0"/>
              </a:spcBef>
              <a:spcAft>
                <a:spcPts val="0"/>
              </a:spcAft>
              <a:buSzPts val="2800"/>
              <a:buChar char="•"/>
            </a:pPr>
            <a:r>
              <a:rPr lang="en-US" sz="2800"/>
              <a:t>share with students when you make mistakes</a:t>
            </a:r>
            <a:endParaRPr sz="2800"/>
          </a:p>
        </p:txBody>
      </p:sp>
      <p:sp>
        <p:nvSpPr>
          <p:cNvPr id="263" name="Google Shape;263;p11"/>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Create safe learning environments</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12" descr="picture of kids" title="picture"/>
          <p:cNvPicPr preferRelativeResize="0"/>
          <p:nvPr/>
        </p:nvPicPr>
        <p:blipFill rotWithShape="1">
          <a:blip r:embed="rId3">
            <a:alphaModFix/>
          </a:blip>
          <a:srcRect/>
          <a:stretch/>
        </p:blipFill>
        <p:spPr>
          <a:xfrm>
            <a:off x="6007824" y="4130376"/>
            <a:ext cx="2678975" cy="1780223"/>
          </a:xfrm>
          <a:prstGeom prst="rect">
            <a:avLst/>
          </a:prstGeom>
          <a:noFill/>
          <a:ln>
            <a:noFill/>
          </a:ln>
        </p:spPr>
      </p:pic>
      <p:sp>
        <p:nvSpPr>
          <p:cNvPr id="270" name="Google Shape;270;p12"/>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360"/>
              </a:spcBef>
              <a:spcAft>
                <a:spcPts val="0"/>
              </a:spcAft>
              <a:buSzPts val="2800"/>
              <a:buChar char="•"/>
            </a:pPr>
            <a:r>
              <a:rPr lang="en-US" sz="2800"/>
              <a:t>Share who you are and your goals for working with students</a:t>
            </a:r>
            <a:endParaRPr sz="2800"/>
          </a:p>
          <a:p>
            <a:pPr marL="0" lvl="0" indent="0" algn="l" rtl="0">
              <a:lnSpc>
                <a:spcPct val="100000"/>
              </a:lnSpc>
              <a:spcBef>
                <a:spcPts val="360"/>
              </a:spcBef>
              <a:spcAft>
                <a:spcPts val="0"/>
              </a:spcAft>
              <a:buSzPts val="1800"/>
              <a:buNone/>
            </a:pPr>
            <a:endParaRPr sz="2800"/>
          </a:p>
          <a:p>
            <a:pPr marL="457200" lvl="0" indent="-406400" algn="l" rtl="0">
              <a:lnSpc>
                <a:spcPct val="100000"/>
              </a:lnSpc>
              <a:spcBef>
                <a:spcPts val="0"/>
              </a:spcBef>
              <a:spcAft>
                <a:spcPts val="0"/>
              </a:spcAft>
              <a:buSzPts val="2800"/>
              <a:buChar char="•"/>
            </a:pPr>
            <a:r>
              <a:rPr lang="en-US" sz="2800"/>
              <a:t>Get to know student’s interests, dreams, and gifts by having 1:1 conferences with students. </a:t>
            </a:r>
            <a:endParaRPr sz="2800"/>
          </a:p>
          <a:p>
            <a:pPr marL="914400" lvl="1" indent="-406400" algn="l" rtl="0">
              <a:lnSpc>
                <a:spcPct val="100000"/>
              </a:lnSpc>
              <a:spcBef>
                <a:spcPts val="0"/>
              </a:spcBef>
              <a:spcAft>
                <a:spcPts val="0"/>
              </a:spcAft>
              <a:buSzPts val="2800"/>
              <a:buChar char="–"/>
            </a:pPr>
            <a:r>
              <a:rPr lang="en-US"/>
              <a:t>use bulletin board space </a:t>
            </a:r>
            <a:endParaRPr/>
          </a:p>
          <a:p>
            <a:pPr marL="914400" lvl="0" indent="0" algn="l" rtl="0">
              <a:lnSpc>
                <a:spcPct val="100000"/>
              </a:lnSpc>
              <a:spcBef>
                <a:spcPts val="0"/>
              </a:spcBef>
              <a:spcAft>
                <a:spcPts val="0"/>
              </a:spcAft>
              <a:buSzPts val="1800"/>
              <a:buNone/>
            </a:pPr>
            <a:r>
              <a:rPr lang="en-US" sz="2800"/>
              <a:t>to share student’s work, </a:t>
            </a:r>
            <a:endParaRPr sz="2800"/>
          </a:p>
          <a:p>
            <a:pPr marL="914400" lvl="0" indent="0" algn="l" rtl="0">
              <a:lnSpc>
                <a:spcPct val="100000"/>
              </a:lnSpc>
              <a:spcBef>
                <a:spcPts val="0"/>
              </a:spcBef>
              <a:spcAft>
                <a:spcPts val="0"/>
              </a:spcAft>
              <a:buSzPts val="1800"/>
              <a:buNone/>
            </a:pPr>
            <a:r>
              <a:rPr lang="en-US" sz="2800"/>
              <a:t>dreams or something </a:t>
            </a:r>
            <a:endParaRPr sz="2800"/>
          </a:p>
          <a:p>
            <a:pPr marL="914400" lvl="0" indent="0" algn="l" rtl="0">
              <a:lnSpc>
                <a:spcPct val="100000"/>
              </a:lnSpc>
              <a:spcBef>
                <a:spcPts val="0"/>
              </a:spcBef>
              <a:spcAft>
                <a:spcPts val="0"/>
              </a:spcAft>
              <a:buSzPts val="1800"/>
              <a:buNone/>
            </a:pPr>
            <a:r>
              <a:rPr lang="en-US" sz="2800"/>
              <a:t>about them</a:t>
            </a:r>
            <a:endParaRPr sz="2800"/>
          </a:p>
          <a:p>
            <a:pPr marL="457200" lvl="0" indent="0" algn="l" rtl="0">
              <a:lnSpc>
                <a:spcPct val="100000"/>
              </a:lnSpc>
              <a:spcBef>
                <a:spcPts val="360"/>
              </a:spcBef>
              <a:spcAft>
                <a:spcPts val="0"/>
              </a:spcAft>
              <a:buSzPts val="1800"/>
              <a:buNone/>
            </a:pPr>
            <a:endParaRPr sz="2800"/>
          </a:p>
        </p:txBody>
      </p:sp>
      <p:sp>
        <p:nvSpPr>
          <p:cNvPr id="271" name="Google Shape;271;p12"/>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Develop Relationships</a:t>
            </a: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360"/>
              </a:spcBef>
              <a:spcAft>
                <a:spcPts val="0"/>
              </a:spcAft>
              <a:buSzPts val="2800"/>
              <a:buChar char="•"/>
            </a:pPr>
            <a:r>
              <a:rPr lang="en-US" sz="2800"/>
              <a:t>use language that gives students a sense of accomplishment</a:t>
            </a:r>
            <a:endParaRPr sz="2800"/>
          </a:p>
          <a:p>
            <a:pPr marL="457200" lvl="0" indent="0" algn="l" rtl="0">
              <a:lnSpc>
                <a:spcPct val="100000"/>
              </a:lnSpc>
              <a:spcBef>
                <a:spcPts val="360"/>
              </a:spcBef>
              <a:spcAft>
                <a:spcPts val="0"/>
              </a:spcAft>
              <a:buSzPts val="1800"/>
              <a:buNone/>
            </a:pPr>
            <a:endParaRPr sz="2800"/>
          </a:p>
          <a:p>
            <a:pPr marL="457200" lvl="0" indent="-406400" algn="l" rtl="0">
              <a:lnSpc>
                <a:spcPct val="100000"/>
              </a:lnSpc>
              <a:spcBef>
                <a:spcPts val="0"/>
              </a:spcBef>
              <a:spcAft>
                <a:spcPts val="0"/>
              </a:spcAft>
              <a:buSzPts val="2800"/>
              <a:buChar char="•"/>
            </a:pPr>
            <a:r>
              <a:rPr lang="en-US" sz="2800"/>
              <a:t>use growth mindset…”not yet”</a:t>
            </a:r>
            <a:endParaRPr sz="2800"/>
          </a:p>
          <a:p>
            <a:pPr marL="457200" lvl="0" indent="0" algn="l" rtl="0">
              <a:lnSpc>
                <a:spcPct val="100000"/>
              </a:lnSpc>
              <a:spcBef>
                <a:spcPts val="0"/>
              </a:spcBef>
              <a:spcAft>
                <a:spcPts val="0"/>
              </a:spcAft>
              <a:buSzPts val="1800"/>
              <a:buNone/>
            </a:pPr>
            <a:endParaRPr sz="2800"/>
          </a:p>
          <a:p>
            <a:pPr marL="457200" lvl="0" indent="-406400" algn="l" rtl="0">
              <a:lnSpc>
                <a:spcPct val="100000"/>
              </a:lnSpc>
              <a:spcBef>
                <a:spcPts val="0"/>
              </a:spcBef>
              <a:spcAft>
                <a:spcPts val="0"/>
              </a:spcAft>
              <a:buSzPts val="2800"/>
              <a:buChar char="•"/>
            </a:pPr>
            <a:r>
              <a:rPr lang="en-US" sz="2800"/>
              <a:t>have high expectations for all students</a:t>
            </a:r>
            <a:endParaRPr sz="2800"/>
          </a:p>
          <a:p>
            <a:pPr marL="457200" lvl="0" indent="0" algn="l" rtl="0">
              <a:lnSpc>
                <a:spcPct val="100000"/>
              </a:lnSpc>
              <a:spcBef>
                <a:spcPts val="0"/>
              </a:spcBef>
              <a:spcAft>
                <a:spcPts val="0"/>
              </a:spcAft>
              <a:buSzPts val="1800"/>
              <a:buNone/>
            </a:pPr>
            <a:endParaRPr sz="2800"/>
          </a:p>
          <a:p>
            <a:pPr marL="457200" lvl="0" indent="-406400" algn="l" rtl="0">
              <a:lnSpc>
                <a:spcPct val="100000"/>
              </a:lnSpc>
              <a:spcBef>
                <a:spcPts val="0"/>
              </a:spcBef>
              <a:spcAft>
                <a:spcPts val="0"/>
              </a:spcAft>
              <a:buSzPts val="2800"/>
              <a:buChar char="•"/>
            </a:pPr>
            <a:r>
              <a:rPr lang="en-US" sz="2800"/>
              <a:t>make yourself available to help students reach their goals</a:t>
            </a:r>
            <a:endParaRPr sz="2800"/>
          </a:p>
          <a:p>
            <a:pPr marL="457200" lvl="0" indent="0" algn="l" rtl="0">
              <a:lnSpc>
                <a:spcPct val="100000"/>
              </a:lnSpc>
              <a:spcBef>
                <a:spcPts val="0"/>
              </a:spcBef>
              <a:spcAft>
                <a:spcPts val="0"/>
              </a:spcAft>
              <a:buSzPts val="1800"/>
              <a:buNone/>
            </a:pPr>
            <a:endParaRPr sz="2800"/>
          </a:p>
          <a:p>
            <a:pPr marL="457200" lvl="0" indent="-406400" algn="l" rtl="0">
              <a:lnSpc>
                <a:spcPct val="100000"/>
              </a:lnSpc>
              <a:spcBef>
                <a:spcPts val="0"/>
              </a:spcBef>
              <a:spcAft>
                <a:spcPts val="0"/>
              </a:spcAft>
              <a:buSzPts val="2800"/>
              <a:buChar char="•"/>
            </a:pPr>
            <a:r>
              <a:rPr lang="en-US" sz="2800"/>
              <a:t>give students responsibilities/”jobs”</a:t>
            </a:r>
            <a:endParaRPr sz="2800"/>
          </a:p>
        </p:txBody>
      </p:sp>
      <p:sp>
        <p:nvSpPr>
          <p:cNvPr id="278" name="Google Shape;278;p13"/>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Empower Students</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14" descr="words have power" title="picture"/>
          <p:cNvPicPr preferRelativeResize="0"/>
          <p:nvPr/>
        </p:nvPicPr>
        <p:blipFill rotWithShape="1">
          <a:blip r:embed="rId3">
            <a:alphaModFix/>
          </a:blip>
          <a:srcRect/>
          <a:stretch/>
        </p:blipFill>
        <p:spPr>
          <a:xfrm>
            <a:off x="6086250" y="1455425"/>
            <a:ext cx="2053899" cy="1690075"/>
          </a:xfrm>
          <a:prstGeom prst="rect">
            <a:avLst/>
          </a:prstGeom>
          <a:noFill/>
          <a:ln>
            <a:noFill/>
          </a:ln>
        </p:spPr>
      </p:pic>
      <p:sp>
        <p:nvSpPr>
          <p:cNvPr id="285" name="Google Shape;285;p14"/>
          <p:cNvSpPr txBox="1">
            <a:spLocks noGrp="1"/>
          </p:cNvSpPr>
          <p:nvPr>
            <p:ph type="body" idx="1"/>
          </p:nvPr>
        </p:nvSpPr>
        <p:spPr>
          <a:xfrm>
            <a:off x="457200" y="1455425"/>
            <a:ext cx="8229600" cy="47169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360"/>
              </a:spcBef>
              <a:spcAft>
                <a:spcPts val="0"/>
              </a:spcAft>
              <a:buSzPts val="2800"/>
              <a:buChar char="•"/>
            </a:pPr>
            <a:r>
              <a:rPr lang="en-US" sz="2800"/>
              <a:t>communicate by telling</a:t>
            </a:r>
            <a:endParaRPr sz="2800"/>
          </a:p>
          <a:p>
            <a:pPr marL="457200" lvl="0" indent="0" algn="l" rtl="0">
              <a:lnSpc>
                <a:spcPct val="100000"/>
              </a:lnSpc>
              <a:spcBef>
                <a:spcPts val="360"/>
              </a:spcBef>
              <a:spcAft>
                <a:spcPts val="0"/>
              </a:spcAft>
              <a:buSzPts val="1800"/>
              <a:buNone/>
            </a:pPr>
            <a:r>
              <a:rPr lang="en-US" sz="2800"/>
              <a:t> students what you want </a:t>
            </a:r>
            <a:endParaRPr sz="2800"/>
          </a:p>
          <a:p>
            <a:pPr marL="457200" lvl="0" indent="0" algn="l" rtl="0">
              <a:lnSpc>
                <a:spcPct val="100000"/>
              </a:lnSpc>
              <a:spcBef>
                <a:spcPts val="360"/>
              </a:spcBef>
              <a:spcAft>
                <a:spcPts val="0"/>
              </a:spcAft>
              <a:buSzPts val="1800"/>
              <a:buNone/>
            </a:pPr>
            <a:r>
              <a:rPr lang="en-US" sz="2800"/>
              <a:t>them to do</a:t>
            </a:r>
            <a:endParaRPr sz="2800"/>
          </a:p>
          <a:p>
            <a:pPr marL="457200" lvl="0" indent="0" algn="l" rtl="0">
              <a:lnSpc>
                <a:spcPct val="100000"/>
              </a:lnSpc>
              <a:spcBef>
                <a:spcPts val="360"/>
              </a:spcBef>
              <a:spcAft>
                <a:spcPts val="0"/>
              </a:spcAft>
              <a:buSzPts val="1800"/>
              <a:buNone/>
            </a:pPr>
            <a:endParaRPr sz="2800"/>
          </a:p>
          <a:p>
            <a:pPr marL="457200" lvl="0" indent="-406400" algn="l" rtl="0">
              <a:lnSpc>
                <a:spcPct val="100000"/>
              </a:lnSpc>
              <a:spcBef>
                <a:spcPts val="0"/>
              </a:spcBef>
              <a:spcAft>
                <a:spcPts val="0"/>
              </a:spcAft>
              <a:buSzPts val="2800"/>
              <a:buChar char="•"/>
            </a:pPr>
            <a:r>
              <a:rPr lang="en-US" sz="2800"/>
              <a:t>reframe student’s negative language</a:t>
            </a:r>
            <a:endParaRPr sz="2800"/>
          </a:p>
          <a:p>
            <a:pPr marL="914400" lvl="1" indent="-406400" algn="l" rtl="0">
              <a:lnSpc>
                <a:spcPct val="100000"/>
              </a:lnSpc>
              <a:spcBef>
                <a:spcPts val="0"/>
              </a:spcBef>
              <a:spcAft>
                <a:spcPts val="0"/>
              </a:spcAft>
              <a:buSzPts val="2800"/>
              <a:buChar char="–"/>
            </a:pPr>
            <a:r>
              <a:rPr lang="en-US"/>
              <a:t>When a student says “I can’t”, ask “what have you done so far?” or “Let’s hear what you are thinking, maybe that is where you are stuck.”</a:t>
            </a:r>
            <a:endParaRPr/>
          </a:p>
          <a:p>
            <a:pPr marL="914400" lvl="0" indent="0" algn="l" rtl="0">
              <a:lnSpc>
                <a:spcPct val="100000"/>
              </a:lnSpc>
              <a:spcBef>
                <a:spcPts val="0"/>
              </a:spcBef>
              <a:spcAft>
                <a:spcPts val="0"/>
              </a:spcAft>
              <a:buSzPts val="1800"/>
              <a:buNone/>
            </a:pPr>
            <a:endParaRPr/>
          </a:p>
          <a:p>
            <a:pPr marL="457200" lvl="0" indent="-406400" algn="l" rtl="0">
              <a:lnSpc>
                <a:spcPct val="100000"/>
              </a:lnSpc>
              <a:spcBef>
                <a:spcPts val="0"/>
              </a:spcBef>
              <a:spcAft>
                <a:spcPts val="0"/>
              </a:spcAft>
              <a:buSzPts val="2800"/>
              <a:buChar char="•"/>
            </a:pPr>
            <a:r>
              <a:rPr lang="en-US" sz="2800"/>
              <a:t>Praise for effort and perseverance</a:t>
            </a:r>
            <a:endParaRPr sz="2800"/>
          </a:p>
        </p:txBody>
      </p:sp>
      <p:sp>
        <p:nvSpPr>
          <p:cNvPr id="286" name="Google Shape;286;p14"/>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Use Positive Language</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15" descr="picture representing organizing homework" title="picture"/>
          <p:cNvPicPr preferRelativeResize="0"/>
          <p:nvPr/>
        </p:nvPicPr>
        <p:blipFill rotWithShape="1">
          <a:blip r:embed="rId3">
            <a:alphaModFix/>
          </a:blip>
          <a:srcRect/>
          <a:stretch/>
        </p:blipFill>
        <p:spPr>
          <a:xfrm>
            <a:off x="5560200" y="4072925"/>
            <a:ext cx="2931700" cy="1937702"/>
          </a:xfrm>
          <a:prstGeom prst="rect">
            <a:avLst/>
          </a:prstGeom>
          <a:noFill/>
          <a:ln>
            <a:noFill/>
          </a:ln>
        </p:spPr>
      </p:pic>
      <p:sp>
        <p:nvSpPr>
          <p:cNvPr id="293" name="Google Shape;293;p15"/>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360"/>
              </a:spcBef>
              <a:spcAft>
                <a:spcPts val="0"/>
              </a:spcAft>
              <a:buSzPts val="2800"/>
              <a:buChar char="•"/>
            </a:pPr>
            <a:r>
              <a:rPr lang="en-US" sz="2800"/>
              <a:t>post daily agendas</a:t>
            </a:r>
            <a:endParaRPr sz="2800"/>
          </a:p>
          <a:p>
            <a:pPr marL="457200" lvl="0" indent="0" algn="l" rtl="0">
              <a:lnSpc>
                <a:spcPct val="100000"/>
              </a:lnSpc>
              <a:spcBef>
                <a:spcPts val="360"/>
              </a:spcBef>
              <a:spcAft>
                <a:spcPts val="0"/>
              </a:spcAft>
              <a:buSzPts val="1800"/>
              <a:buNone/>
            </a:pPr>
            <a:endParaRPr sz="2800"/>
          </a:p>
          <a:p>
            <a:pPr marL="457200" lvl="0" indent="-406400" algn="l" rtl="0">
              <a:lnSpc>
                <a:spcPct val="100000"/>
              </a:lnSpc>
              <a:spcBef>
                <a:spcPts val="0"/>
              </a:spcBef>
              <a:spcAft>
                <a:spcPts val="0"/>
              </a:spcAft>
              <a:buSzPts val="2800"/>
              <a:buChar char="•"/>
            </a:pPr>
            <a:r>
              <a:rPr lang="en-US" sz="2800"/>
              <a:t>teach students procedures around sharpening pencils, collecting homework, transitioning to activities, etc.</a:t>
            </a:r>
            <a:endParaRPr sz="2800"/>
          </a:p>
          <a:p>
            <a:pPr marL="457200" lvl="0" indent="0" algn="l" rtl="0">
              <a:lnSpc>
                <a:spcPct val="100000"/>
              </a:lnSpc>
              <a:spcBef>
                <a:spcPts val="0"/>
              </a:spcBef>
              <a:spcAft>
                <a:spcPts val="0"/>
              </a:spcAft>
              <a:buSzPts val="1800"/>
              <a:buNone/>
            </a:pPr>
            <a:endParaRPr sz="2800"/>
          </a:p>
          <a:p>
            <a:pPr marL="457200" lvl="0" indent="-406400" algn="l" rtl="0">
              <a:lnSpc>
                <a:spcPct val="100000"/>
              </a:lnSpc>
              <a:spcBef>
                <a:spcPts val="0"/>
              </a:spcBef>
              <a:spcAft>
                <a:spcPts val="0"/>
              </a:spcAft>
              <a:buSzPts val="2800"/>
              <a:buChar char="•"/>
            </a:pPr>
            <a:r>
              <a:rPr lang="en-US" sz="2800"/>
              <a:t>create “call backs” or </a:t>
            </a:r>
            <a:endParaRPr sz="2800"/>
          </a:p>
          <a:p>
            <a:pPr marL="457200" lvl="0" indent="0" algn="l" rtl="0">
              <a:lnSpc>
                <a:spcPct val="100000"/>
              </a:lnSpc>
              <a:spcBef>
                <a:spcPts val="0"/>
              </a:spcBef>
              <a:spcAft>
                <a:spcPts val="0"/>
              </a:spcAft>
              <a:buSzPts val="1800"/>
              <a:buNone/>
            </a:pPr>
            <a:r>
              <a:rPr lang="en-US" sz="2800"/>
              <a:t>signals to gain class </a:t>
            </a:r>
            <a:endParaRPr sz="2800"/>
          </a:p>
          <a:p>
            <a:pPr marL="457200" lvl="0" indent="0" algn="l" rtl="0">
              <a:lnSpc>
                <a:spcPct val="100000"/>
              </a:lnSpc>
              <a:spcBef>
                <a:spcPts val="0"/>
              </a:spcBef>
              <a:spcAft>
                <a:spcPts val="0"/>
              </a:spcAft>
              <a:buSzPts val="1800"/>
              <a:buNone/>
            </a:pPr>
            <a:r>
              <a:rPr lang="en-US" sz="2800"/>
              <a:t>attention</a:t>
            </a:r>
            <a:endParaRPr sz="2800"/>
          </a:p>
        </p:txBody>
      </p:sp>
      <p:sp>
        <p:nvSpPr>
          <p:cNvPr id="294" name="Google Shape;294;p15"/>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Establish Routines and Procedures</a:t>
            </a:r>
            <a:endParaRPr>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16" descr="quote about consistency:  &quot;Consistency is one of the most powerful usability  principles: when things always heave the saem, users don't have to worry about what will happen&quot;" title="picture"/>
          <p:cNvPicPr preferRelativeResize="0"/>
          <p:nvPr/>
        </p:nvPicPr>
        <p:blipFill rotWithShape="1">
          <a:blip r:embed="rId3">
            <a:alphaModFix/>
          </a:blip>
          <a:srcRect/>
          <a:stretch/>
        </p:blipFill>
        <p:spPr>
          <a:xfrm>
            <a:off x="5906700" y="2694175"/>
            <a:ext cx="2692926" cy="3478024"/>
          </a:xfrm>
          <a:prstGeom prst="rect">
            <a:avLst/>
          </a:prstGeom>
          <a:noFill/>
          <a:ln>
            <a:noFill/>
          </a:ln>
        </p:spPr>
      </p:pic>
      <p:sp>
        <p:nvSpPr>
          <p:cNvPr id="301" name="Google Shape;301;p16"/>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360"/>
              </a:spcBef>
              <a:spcAft>
                <a:spcPts val="0"/>
              </a:spcAft>
              <a:buSzPts val="2800"/>
              <a:buChar char="•"/>
            </a:pPr>
            <a:r>
              <a:rPr lang="en-US" sz="2800"/>
              <a:t>consequences for inappropriate behavior are clearly communicated and applied fairly</a:t>
            </a:r>
            <a:endParaRPr sz="2800"/>
          </a:p>
          <a:p>
            <a:pPr marL="457200" lvl="0" indent="0" algn="l" rtl="0">
              <a:lnSpc>
                <a:spcPct val="100000"/>
              </a:lnSpc>
              <a:spcBef>
                <a:spcPts val="360"/>
              </a:spcBef>
              <a:spcAft>
                <a:spcPts val="0"/>
              </a:spcAft>
              <a:buSzPts val="1800"/>
              <a:buNone/>
            </a:pPr>
            <a:endParaRPr sz="2800"/>
          </a:p>
          <a:p>
            <a:pPr marL="457200" lvl="0" indent="-406400" algn="l" rtl="0">
              <a:lnSpc>
                <a:spcPct val="100000"/>
              </a:lnSpc>
              <a:spcBef>
                <a:spcPts val="0"/>
              </a:spcBef>
              <a:spcAft>
                <a:spcPts val="0"/>
              </a:spcAft>
              <a:buSzPts val="2800"/>
              <a:buChar char="•"/>
            </a:pPr>
            <a:r>
              <a:rPr lang="en-US" sz="2800"/>
              <a:t>students are encouraged </a:t>
            </a:r>
            <a:endParaRPr sz="2800"/>
          </a:p>
          <a:p>
            <a:pPr marL="457200" lvl="0" indent="0" algn="l" rtl="0">
              <a:lnSpc>
                <a:spcPct val="100000"/>
              </a:lnSpc>
              <a:spcBef>
                <a:spcPts val="0"/>
              </a:spcBef>
              <a:spcAft>
                <a:spcPts val="0"/>
              </a:spcAft>
              <a:buSzPts val="1800"/>
              <a:buNone/>
            </a:pPr>
            <a:r>
              <a:rPr lang="en-US" sz="2800"/>
              <a:t>to share if they feel they </a:t>
            </a:r>
            <a:endParaRPr sz="2800"/>
          </a:p>
          <a:p>
            <a:pPr marL="457200" lvl="0" indent="0" algn="l" rtl="0">
              <a:lnSpc>
                <a:spcPct val="100000"/>
              </a:lnSpc>
              <a:spcBef>
                <a:spcPts val="0"/>
              </a:spcBef>
              <a:spcAft>
                <a:spcPts val="0"/>
              </a:spcAft>
              <a:buSzPts val="1800"/>
              <a:buNone/>
            </a:pPr>
            <a:r>
              <a:rPr lang="en-US" sz="2800"/>
              <a:t>are not treated fairly</a:t>
            </a:r>
            <a:endParaRPr sz="2800"/>
          </a:p>
        </p:txBody>
      </p:sp>
      <p:sp>
        <p:nvSpPr>
          <p:cNvPr id="302" name="Google Shape;302;p16"/>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Be Consistent</a:t>
            </a: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17" descr="picture to represent time to think and discuss&#10;" title="picture"/>
          <p:cNvPicPr preferRelativeResize="0"/>
          <p:nvPr/>
        </p:nvPicPr>
        <p:blipFill rotWithShape="1">
          <a:blip r:embed="rId3">
            <a:alphaModFix/>
          </a:blip>
          <a:srcRect/>
          <a:stretch/>
        </p:blipFill>
        <p:spPr>
          <a:xfrm>
            <a:off x="457188" y="3428988"/>
            <a:ext cx="1876425" cy="2428875"/>
          </a:xfrm>
          <a:prstGeom prst="rect">
            <a:avLst/>
          </a:prstGeom>
          <a:noFill/>
          <a:ln>
            <a:noFill/>
          </a:ln>
        </p:spPr>
      </p:pic>
      <p:sp>
        <p:nvSpPr>
          <p:cNvPr id="309" name="Google Shape;309;p17"/>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endParaRPr/>
          </a:p>
          <a:p>
            <a:pPr marL="0" lvl="0" indent="0" algn="ctr" rtl="0">
              <a:lnSpc>
                <a:spcPct val="100000"/>
              </a:lnSpc>
              <a:spcBef>
                <a:spcPts val="360"/>
              </a:spcBef>
              <a:spcAft>
                <a:spcPts val="0"/>
              </a:spcAft>
              <a:buSzPts val="1800"/>
              <a:buNone/>
            </a:pPr>
            <a:r>
              <a:rPr lang="en-US"/>
              <a:t>Think about what you already do to create trauma sensitive environments.</a:t>
            </a:r>
            <a:endParaRPr/>
          </a:p>
          <a:p>
            <a:pPr marL="0" lvl="0" indent="0" algn="ctr" rtl="0">
              <a:lnSpc>
                <a:spcPct val="100000"/>
              </a:lnSpc>
              <a:spcBef>
                <a:spcPts val="360"/>
              </a:spcBef>
              <a:spcAft>
                <a:spcPts val="0"/>
              </a:spcAft>
              <a:buSzPts val="1800"/>
              <a:buNone/>
            </a:pPr>
            <a:endParaRPr/>
          </a:p>
          <a:p>
            <a:pPr marL="1828800" lvl="0" indent="0" algn="ctr" rtl="0">
              <a:lnSpc>
                <a:spcPct val="100000"/>
              </a:lnSpc>
              <a:spcBef>
                <a:spcPts val="360"/>
              </a:spcBef>
              <a:spcAft>
                <a:spcPts val="0"/>
              </a:spcAft>
              <a:buSzPts val="1800"/>
              <a:buNone/>
            </a:pPr>
            <a:r>
              <a:rPr lang="en-US"/>
              <a:t> What you can be more intentional about doing so that all students feel safe and supported?</a:t>
            </a:r>
            <a:endParaRPr/>
          </a:p>
        </p:txBody>
      </p:sp>
      <p:sp>
        <p:nvSpPr>
          <p:cNvPr id="310" name="Google Shape;310;p17"/>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Discussion</a:t>
            </a:r>
            <a:endParaRPr>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8"/>
          <p:cNvSpPr txBox="1"/>
          <p:nvPr/>
        </p:nvSpPr>
        <p:spPr>
          <a:xfrm>
            <a:off x="630050" y="1563150"/>
            <a:ext cx="7814400" cy="46857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100000"/>
              </a:lnSpc>
              <a:spcBef>
                <a:spcPts val="0"/>
              </a:spcBef>
              <a:spcAft>
                <a:spcPts val="0"/>
              </a:spcAft>
              <a:buClr>
                <a:srgbClr val="000000"/>
              </a:buClr>
              <a:buSzPts val="2600"/>
              <a:buFont typeface="Verdana"/>
              <a:buChar char="●"/>
            </a:pPr>
            <a:r>
              <a:rPr lang="en-US" sz="2600" b="0" i="0" u="none" strike="noStrike" cap="none">
                <a:solidFill>
                  <a:srgbClr val="000000"/>
                </a:solidFill>
                <a:latin typeface="Verdana"/>
                <a:ea typeface="Verdana"/>
                <a:cs typeface="Verdana"/>
                <a:sym typeface="Verdana"/>
              </a:rPr>
              <a:t>School discipline practices are positive, respectful, and restorative</a:t>
            </a:r>
            <a:endParaRPr sz="2600" b="0" i="0" u="none" strike="noStrike" cap="none">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Verdana"/>
                <a:ea typeface="Verdana"/>
                <a:cs typeface="Verdana"/>
                <a:sym typeface="Verdana"/>
              </a:rPr>
              <a:t> </a:t>
            </a:r>
            <a:endParaRPr sz="2600" b="0" i="0" u="none" strike="noStrike" cap="none">
              <a:solidFill>
                <a:srgbClr val="000000"/>
              </a:solidFill>
              <a:latin typeface="Verdana"/>
              <a:ea typeface="Verdana"/>
              <a:cs typeface="Verdana"/>
              <a:sym typeface="Verdana"/>
            </a:endParaRPr>
          </a:p>
          <a:p>
            <a:pPr marL="457200" marR="0" lvl="0" indent="-393700" algn="l" rtl="0">
              <a:lnSpc>
                <a:spcPct val="100000"/>
              </a:lnSpc>
              <a:spcBef>
                <a:spcPts val="0"/>
              </a:spcBef>
              <a:spcAft>
                <a:spcPts val="0"/>
              </a:spcAft>
              <a:buClr>
                <a:srgbClr val="000000"/>
              </a:buClr>
              <a:buSzPts val="2600"/>
              <a:buFont typeface="Verdana"/>
              <a:buChar char="●"/>
            </a:pPr>
            <a:r>
              <a:rPr lang="en-US" sz="2600" b="0" i="0" u="none" strike="noStrike" cap="none">
                <a:solidFill>
                  <a:srgbClr val="000000"/>
                </a:solidFill>
                <a:latin typeface="Verdana"/>
                <a:ea typeface="Verdana"/>
                <a:cs typeface="Verdana"/>
                <a:sym typeface="Verdana"/>
              </a:rPr>
              <a:t>Retraumatizing practices are avoided (e.g., harsh, punitive approaches, isolation and disconnection from the community)</a:t>
            </a:r>
            <a:endParaRPr sz="2600" b="0" i="0" u="none" strike="noStrike" cap="none">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Verdana"/>
                <a:ea typeface="Verdana"/>
                <a:cs typeface="Verdana"/>
                <a:sym typeface="Verdana"/>
              </a:rPr>
              <a:t> </a:t>
            </a:r>
            <a:endParaRPr sz="2600" b="0" i="0" u="none" strike="noStrike" cap="none">
              <a:solidFill>
                <a:srgbClr val="000000"/>
              </a:solidFill>
              <a:latin typeface="Verdana"/>
              <a:ea typeface="Verdana"/>
              <a:cs typeface="Verdana"/>
              <a:sym typeface="Verdana"/>
            </a:endParaRPr>
          </a:p>
          <a:p>
            <a:pPr marL="457200" marR="0" lvl="0" indent="-393700" algn="l" rtl="0">
              <a:lnSpc>
                <a:spcPct val="100000"/>
              </a:lnSpc>
              <a:spcBef>
                <a:spcPts val="0"/>
              </a:spcBef>
              <a:spcAft>
                <a:spcPts val="0"/>
              </a:spcAft>
              <a:buClr>
                <a:srgbClr val="000000"/>
              </a:buClr>
              <a:buSzPts val="2600"/>
              <a:buFont typeface="Verdana"/>
              <a:buChar char="●"/>
            </a:pPr>
            <a:r>
              <a:rPr lang="en-US" sz="2600" b="0" i="0" u="none" strike="noStrike" cap="none">
                <a:solidFill>
                  <a:srgbClr val="000000"/>
                </a:solidFill>
                <a:latin typeface="Verdana"/>
                <a:ea typeface="Verdana"/>
                <a:cs typeface="Verdana"/>
                <a:sym typeface="Verdana"/>
              </a:rPr>
              <a:t>Communication procedures include respecting confidentiality, being aware of triggers for students and caregivers, focusing on how issues are addressed information is shared</a:t>
            </a:r>
            <a:endParaRPr sz="2600" b="0" i="0" u="none" strike="noStrike" cap="none">
              <a:solidFill>
                <a:srgbClr val="000000"/>
              </a:solidFill>
              <a:latin typeface="Verdana"/>
              <a:ea typeface="Verdana"/>
              <a:cs typeface="Verdana"/>
              <a:sym typeface="Verdana"/>
            </a:endParaRPr>
          </a:p>
        </p:txBody>
      </p:sp>
      <p:sp>
        <p:nvSpPr>
          <p:cNvPr id="317" name="Google Shape;317;p18"/>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School-wide Discipline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9">
            <a:hlinkClick r:id="rId3"/>
          </p:cNvPr>
          <p:cNvSpPr txBox="1"/>
          <p:nvPr/>
        </p:nvSpPr>
        <p:spPr>
          <a:xfrm>
            <a:off x="753225" y="5557000"/>
            <a:ext cx="5799900" cy="54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800" b="0" i="0" u="sng" strike="noStrike" cap="none">
                <a:solidFill>
                  <a:schemeClr val="hlink"/>
                </a:solidFill>
                <a:latin typeface="Arial"/>
                <a:ea typeface="Arial"/>
                <a:cs typeface="Arial"/>
                <a:sym typeface="Arial"/>
                <a:hlinkClick r:id="rId3"/>
              </a:rPr>
              <a:t>https://all4ed.org/reports-factsheets/climatechange2/</a:t>
            </a:r>
            <a:endParaRPr sz="2100" b="0" i="0" u="none" strike="noStrike" cap="none">
              <a:solidFill>
                <a:srgbClr val="000000"/>
              </a:solidFill>
              <a:latin typeface="Verdana"/>
              <a:ea typeface="Verdana"/>
              <a:cs typeface="Verdana"/>
              <a:sym typeface="Verdana"/>
            </a:endParaRPr>
          </a:p>
        </p:txBody>
      </p:sp>
      <p:sp>
        <p:nvSpPr>
          <p:cNvPr id="324" name="Google Shape;324;p19">
            <a:hlinkClick r:id="rId3"/>
          </p:cNvPr>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SzPts val="1800"/>
              <a:buNone/>
            </a:pPr>
            <a:endParaRPr sz="3600"/>
          </a:p>
          <a:p>
            <a:pPr marL="0" lvl="0" indent="0" algn="ctr" rtl="0">
              <a:lnSpc>
                <a:spcPct val="80000"/>
              </a:lnSpc>
              <a:spcBef>
                <a:spcPts val="0"/>
              </a:spcBef>
              <a:spcAft>
                <a:spcPts val="0"/>
              </a:spcAft>
              <a:buSzPts val="1800"/>
              <a:buNone/>
            </a:pPr>
            <a:r>
              <a:rPr lang="en-US" sz="3600"/>
              <a:t>“</a:t>
            </a:r>
            <a:r>
              <a:rPr lang="en-US" sz="3600" b="1" i="1"/>
              <a:t>Frequent out-of-school suspension does not produce better learning environments, deter future misbehavior, or stimulate effective parental involvement.”  </a:t>
            </a:r>
            <a:endParaRPr sz="3600"/>
          </a:p>
        </p:txBody>
      </p:sp>
      <p:sp>
        <p:nvSpPr>
          <p:cNvPr id="325" name="Google Shape;325;p19"/>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Negative Effects of Suspension</a:t>
            </a: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0"/>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360"/>
              </a:spcBef>
              <a:spcAft>
                <a:spcPts val="0"/>
              </a:spcAft>
              <a:buSzPts val="2800"/>
              <a:buChar char="•"/>
            </a:pPr>
            <a:r>
              <a:rPr lang="en-US" sz="2800"/>
              <a:t>School-wide Positive Behavior Intervention and Supports (SWPBIS)</a:t>
            </a:r>
            <a:endParaRPr sz="2800"/>
          </a:p>
          <a:p>
            <a:pPr marL="457200" lvl="0" indent="0" algn="l" rtl="0">
              <a:lnSpc>
                <a:spcPct val="100000"/>
              </a:lnSpc>
              <a:spcBef>
                <a:spcPts val="360"/>
              </a:spcBef>
              <a:spcAft>
                <a:spcPts val="0"/>
              </a:spcAft>
              <a:buSzPts val="1800"/>
              <a:buNone/>
            </a:pPr>
            <a:endParaRPr sz="2800"/>
          </a:p>
          <a:p>
            <a:pPr marL="457200" lvl="0" indent="-406400" algn="l" rtl="0">
              <a:lnSpc>
                <a:spcPct val="100000"/>
              </a:lnSpc>
              <a:spcBef>
                <a:spcPts val="360"/>
              </a:spcBef>
              <a:spcAft>
                <a:spcPts val="0"/>
              </a:spcAft>
              <a:buSzPts val="2800"/>
              <a:buChar char="•"/>
            </a:pPr>
            <a:r>
              <a:rPr lang="en-US" sz="2800"/>
              <a:t>Restorative Justice</a:t>
            </a:r>
            <a:endParaRPr sz="2800"/>
          </a:p>
          <a:p>
            <a:pPr marL="457200" lvl="0" indent="0" algn="l" rtl="0">
              <a:lnSpc>
                <a:spcPct val="100000"/>
              </a:lnSpc>
              <a:spcBef>
                <a:spcPts val="360"/>
              </a:spcBef>
              <a:spcAft>
                <a:spcPts val="0"/>
              </a:spcAft>
              <a:buSzPts val="1800"/>
              <a:buNone/>
            </a:pPr>
            <a:endParaRPr sz="2800"/>
          </a:p>
          <a:p>
            <a:pPr marL="457200" lvl="0" indent="-406400" algn="l" rtl="0">
              <a:lnSpc>
                <a:spcPct val="100000"/>
              </a:lnSpc>
              <a:spcBef>
                <a:spcPts val="360"/>
              </a:spcBef>
              <a:spcAft>
                <a:spcPts val="0"/>
              </a:spcAft>
              <a:buSzPts val="2800"/>
              <a:buChar char="•"/>
            </a:pPr>
            <a:r>
              <a:rPr lang="en-US" sz="2800"/>
              <a:t>Social-Emotional Learning</a:t>
            </a:r>
            <a:endParaRPr sz="2800"/>
          </a:p>
          <a:p>
            <a:pPr marL="457200" lvl="0" indent="0" algn="l" rtl="0">
              <a:lnSpc>
                <a:spcPct val="100000"/>
              </a:lnSpc>
              <a:spcBef>
                <a:spcPts val="360"/>
              </a:spcBef>
              <a:spcAft>
                <a:spcPts val="0"/>
              </a:spcAft>
              <a:buSzPts val="1800"/>
              <a:buNone/>
            </a:pPr>
            <a:endParaRPr sz="2800"/>
          </a:p>
          <a:p>
            <a:pPr marL="457200" lvl="0" indent="-406400" algn="l" rtl="0">
              <a:lnSpc>
                <a:spcPct val="100000"/>
              </a:lnSpc>
              <a:spcBef>
                <a:spcPts val="360"/>
              </a:spcBef>
              <a:spcAft>
                <a:spcPts val="0"/>
              </a:spcAft>
              <a:buSzPts val="2800"/>
              <a:buChar char="•"/>
            </a:pPr>
            <a:r>
              <a:rPr lang="en-US" sz="2800"/>
              <a:t>Using Early-Warning Indicator Systems to Identify and Respond to Discipline Issues</a:t>
            </a:r>
            <a:endParaRPr sz="2800"/>
          </a:p>
          <a:p>
            <a:pPr marL="457200" lvl="0" indent="0" algn="l" rtl="0">
              <a:lnSpc>
                <a:spcPct val="100000"/>
              </a:lnSpc>
              <a:spcBef>
                <a:spcPts val="360"/>
              </a:spcBef>
              <a:spcAft>
                <a:spcPts val="0"/>
              </a:spcAft>
              <a:buSzPts val="1800"/>
              <a:buNone/>
            </a:pPr>
            <a:endParaRPr/>
          </a:p>
        </p:txBody>
      </p:sp>
      <p:sp>
        <p:nvSpPr>
          <p:cNvPr id="332" name="Google Shape;332;p20"/>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Policies and Practices that Work for Students</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06"/>
        <p:cNvGrpSpPr/>
        <p:nvPr/>
      </p:nvGrpSpPr>
      <p:grpSpPr>
        <a:xfrm>
          <a:off x="0" y="0"/>
          <a:ext cx="0" cy="0"/>
          <a:chOff x="0" y="0"/>
          <a:chExt cx="0" cy="0"/>
        </a:xfrm>
      </p:grpSpPr>
      <p:sp>
        <p:nvSpPr>
          <p:cNvPr id="207" name="Google Shape;207;p2"/>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In person training</a:t>
            </a:r>
            <a:endParaRPr/>
          </a:p>
          <a:p>
            <a:pPr marL="457200" lvl="0" indent="-342900" algn="l" rtl="0">
              <a:lnSpc>
                <a:spcPct val="100000"/>
              </a:lnSpc>
              <a:spcBef>
                <a:spcPts val="0"/>
              </a:spcBef>
              <a:spcAft>
                <a:spcPts val="0"/>
              </a:spcAft>
              <a:buSzPts val="1800"/>
              <a:buChar char="●"/>
            </a:pPr>
            <a:r>
              <a:rPr lang="en-US"/>
              <a:t>Presenter notes and information</a:t>
            </a:r>
            <a:endParaRPr/>
          </a:p>
        </p:txBody>
      </p:sp>
      <p:sp>
        <p:nvSpPr>
          <p:cNvPr id="208" name="Google Shape;208;p2"/>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#2</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1"/>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360"/>
              </a:spcBef>
              <a:spcAft>
                <a:spcPts val="0"/>
              </a:spcAft>
              <a:buSzPts val="2800"/>
              <a:buChar char="•"/>
            </a:pPr>
            <a:r>
              <a:rPr lang="en-US" sz="2800"/>
              <a:t>Proactive with clearly stated expectations</a:t>
            </a:r>
            <a:endParaRPr sz="2800"/>
          </a:p>
          <a:p>
            <a:pPr marL="457200" lvl="0" indent="-406400" algn="l" rtl="0">
              <a:lnSpc>
                <a:spcPct val="100000"/>
              </a:lnSpc>
              <a:spcBef>
                <a:spcPts val="0"/>
              </a:spcBef>
              <a:spcAft>
                <a:spcPts val="0"/>
              </a:spcAft>
              <a:buSzPts val="2800"/>
              <a:buChar char="•"/>
            </a:pPr>
            <a:r>
              <a:rPr lang="en-US" sz="2800"/>
              <a:t>Expectations are understood by all</a:t>
            </a:r>
            <a:endParaRPr sz="2800"/>
          </a:p>
          <a:p>
            <a:pPr marL="457200" lvl="0" indent="-406400" algn="l" rtl="0">
              <a:lnSpc>
                <a:spcPct val="100000"/>
              </a:lnSpc>
              <a:spcBef>
                <a:spcPts val="0"/>
              </a:spcBef>
              <a:spcAft>
                <a:spcPts val="0"/>
              </a:spcAft>
              <a:buSzPts val="2800"/>
              <a:buChar char="•"/>
            </a:pPr>
            <a:r>
              <a:rPr lang="en-US" sz="2800"/>
              <a:t>Expectations are taught and retaught</a:t>
            </a:r>
            <a:endParaRPr sz="2800"/>
          </a:p>
          <a:p>
            <a:pPr marL="457200" lvl="0" indent="-406400" algn="l" rtl="0">
              <a:lnSpc>
                <a:spcPct val="100000"/>
              </a:lnSpc>
              <a:spcBef>
                <a:spcPts val="0"/>
              </a:spcBef>
              <a:spcAft>
                <a:spcPts val="0"/>
              </a:spcAft>
              <a:buSzPts val="2800"/>
              <a:buChar char="•"/>
            </a:pPr>
            <a:r>
              <a:rPr lang="en-US" sz="2800"/>
              <a:t>Acknowledgement for meeting expectations at a 5:1 ratio</a:t>
            </a:r>
            <a:endParaRPr sz="2800"/>
          </a:p>
          <a:p>
            <a:pPr marL="457200" lvl="0" indent="-406400" algn="l" rtl="0">
              <a:lnSpc>
                <a:spcPct val="100000"/>
              </a:lnSpc>
              <a:spcBef>
                <a:spcPts val="0"/>
              </a:spcBef>
              <a:spcAft>
                <a:spcPts val="0"/>
              </a:spcAft>
              <a:buSzPts val="2800"/>
              <a:buChar char="•"/>
            </a:pPr>
            <a:r>
              <a:rPr lang="en-US" sz="2800"/>
              <a:t>Supports are increased when student doesn’t respond</a:t>
            </a:r>
            <a:endParaRPr sz="2800"/>
          </a:p>
          <a:p>
            <a:pPr marL="457200" lvl="0" indent="-406400" algn="l" rtl="0">
              <a:lnSpc>
                <a:spcPct val="100000"/>
              </a:lnSpc>
              <a:spcBef>
                <a:spcPts val="0"/>
              </a:spcBef>
              <a:spcAft>
                <a:spcPts val="0"/>
              </a:spcAft>
              <a:buSzPts val="2800"/>
              <a:buChar char="•"/>
            </a:pPr>
            <a:r>
              <a:rPr lang="en-US" sz="2800"/>
              <a:t>Data is monitored and decisions are based on data</a:t>
            </a:r>
            <a:endParaRPr sz="2800"/>
          </a:p>
        </p:txBody>
      </p:sp>
      <p:sp>
        <p:nvSpPr>
          <p:cNvPr id="339" name="Google Shape;339;p21"/>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Creating a school-wide system</a:t>
            </a:r>
            <a:endParaRPr>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2"/>
          <p:cNvSpPr txBox="1">
            <a:spLocks noGrp="1"/>
          </p:cNvSpPr>
          <p:nvPr>
            <p:ph type="body" idx="1"/>
          </p:nvPr>
        </p:nvSpPr>
        <p:spPr>
          <a:xfrm>
            <a:off x="457200" y="1600200"/>
            <a:ext cx="8229600" cy="47505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look for patterns of behavior</a:t>
            </a:r>
            <a:endParaRPr/>
          </a:p>
          <a:p>
            <a:pPr marL="457200" lvl="0" indent="0" algn="l" rtl="0">
              <a:lnSpc>
                <a:spcPct val="100000"/>
              </a:lnSpc>
              <a:spcBef>
                <a:spcPts val="360"/>
              </a:spcBef>
              <a:spcAft>
                <a:spcPts val="0"/>
              </a:spcAft>
              <a:buSzPts val="1800"/>
              <a:buNone/>
            </a:pPr>
            <a:endParaRPr/>
          </a:p>
          <a:p>
            <a:pPr marL="457200" lvl="0" indent="-342900" algn="l" rtl="0">
              <a:lnSpc>
                <a:spcPct val="100000"/>
              </a:lnSpc>
              <a:spcBef>
                <a:spcPts val="360"/>
              </a:spcBef>
              <a:spcAft>
                <a:spcPts val="0"/>
              </a:spcAft>
              <a:buSzPts val="1800"/>
              <a:buChar char="•"/>
            </a:pPr>
            <a:r>
              <a:rPr lang="en-US"/>
              <a:t>identify triggers</a:t>
            </a:r>
            <a:endParaRPr/>
          </a:p>
          <a:p>
            <a:pPr marL="457200" lvl="0" indent="0" algn="l" rtl="0">
              <a:lnSpc>
                <a:spcPct val="100000"/>
              </a:lnSpc>
              <a:spcBef>
                <a:spcPts val="360"/>
              </a:spcBef>
              <a:spcAft>
                <a:spcPts val="0"/>
              </a:spcAft>
              <a:buSzPts val="1800"/>
              <a:buNone/>
            </a:pPr>
            <a:endParaRPr/>
          </a:p>
          <a:p>
            <a:pPr marL="457200" lvl="0" indent="-342900" algn="l" rtl="0">
              <a:lnSpc>
                <a:spcPct val="100000"/>
              </a:lnSpc>
              <a:spcBef>
                <a:spcPts val="360"/>
              </a:spcBef>
              <a:spcAft>
                <a:spcPts val="0"/>
              </a:spcAft>
              <a:buSzPts val="1800"/>
              <a:buChar char="•"/>
            </a:pPr>
            <a:r>
              <a:rPr lang="en-US"/>
              <a:t>identify early warning signs of escalation</a:t>
            </a:r>
            <a:endParaRPr/>
          </a:p>
          <a:p>
            <a:pPr marL="457200" lvl="0" indent="0" algn="l" rtl="0">
              <a:lnSpc>
                <a:spcPct val="100000"/>
              </a:lnSpc>
              <a:spcBef>
                <a:spcPts val="360"/>
              </a:spcBef>
              <a:spcAft>
                <a:spcPts val="0"/>
              </a:spcAft>
              <a:buSzPts val="1800"/>
              <a:buNone/>
            </a:pPr>
            <a:endParaRPr/>
          </a:p>
          <a:p>
            <a:pPr marL="457200" lvl="0" indent="-342900" algn="l" rtl="0">
              <a:lnSpc>
                <a:spcPct val="100000"/>
              </a:lnSpc>
              <a:spcBef>
                <a:spcPts val="360"/>
              </a:spcBef>
              <a:spcAft>
                <a:spcPts val="0"/>
              </a:spcAft>
              <a:buSzPts val="1800"/>
              <a:buChar char="•"/>
            </a:pPr>
            <a:r>
              <a:rPr lang="en-US"/>
              <a:t>develop a plan to support the student</a:t>
            </a:r>
            <a:endParaRPr/>
          </a:p>
          <a:p>
            <a:pPr marL="457200" lvl="0" indent="0" algn="l" rtl="0">
              <a:lnSpc>
                <a:spcPct val="100000"/>
              </a:lnSpc>
              <a:spcBef>
                <a:spcPts val="360"/>
              </a:spcBef>
              <a:spcAft>
                <a:spcPts val="0"/>
              </a:spcAft>
              <a:buSzPts val="1800"/>
              <a:buNone/>
            </a:pPr>
            <a:endParaRPr/>
          </a:p>
        </p:txBody>
      </p:sp>
      <p:sp>
        <p:nvSpPr>
          <p:cNvPr id="346" name="Google Shape;346;p22"/>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Focus Prevention</a:t>
            </a:r>
            <a:endParaRPr>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3"/>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“what happened to you” instead of “what’s wrong with you”</a:t>
            </a:r>
            <a:endParaRPr/>
          </a:p>
          <a:p>
            <a:pPr marL="457200" lvl="0" indent="0" algn="l" rtl="0">
              <a:lnSpc>
                <a:spcPct val="100000"/>
              </a:lnSpc>
              <a:spcBef>
                <a:spcPts val="360"/>
              </a:spcBef>
              <a:spcAft>
                <a:spcPts val="0"/>
              </a:spcAft>
              <a:buSzPts val="1800"/>
              <a:buNone/>
            </a:pPr>
            <a:endParaRPr/>
          </a:p>
          <a:p>
            <a:pPr marL="457200" lvl="0" indent="-342900" algn="l" rtl="0">
              <a:lnSpc>
                <a:spcPct val="100000"/>
              </a:lnSpc>
              <a:spcBef>
                <a:spcPts val="360"/>
              </a:spcBef>
              <a:spcAft>
                <a:spcPts val="0"/>
              </a:spcAft>
              <a:buSzPts val="1800"/>
              <a:buChar char="•"/>
            </a:pPr>
            <a:r>
              <a:rPr lang="en-US"/>
              <a:t>assume students are doing the best they can</a:t>
            </a:r>
            <a:endParaRPr/>
          </a:p>
          <a:p>
            <a:pPr marL="457200" lvl="0" indent="0" algn="l" rtl="0">
              <a:lnSpc>
                <a:spcPct val="100000"/>
              </a:lnSpc>
              <a:spcBef>
                <a:spcPts val="360"/>
              </a:spcBef>
              <a:spcAft>
                <a:spcPts val="0"/>
              </a:spcAft>
              <a:buSzPts val="1800"/>
              <a:buNone/>
            </a:pPr>
            <a:endParaRPr/>
          </a:p>
          <a:p>
            <a:pPr marL="457200" lvl="0" indent="-342900" algn="l" rtl="0">
              <a:lnSpc>
                <a:spcPct val="100000"/>
              </a:lnSpc>
              <a:spcBef>
                <a:spcPts val="360"/>
              </a:spcBef>
              <a:spcAft>
                <a:spcPts val="0"/>
              </a:spcAft>
              <a:buSzPts val="1800"/>
              <a:buChar char="•"/>
            </a:pPr>
            <a:r>
              <a:rPr lang="en-US"/>
              <a:t>avoid “criminalizing” children</a:t>
            </a:r>
            <a:endParaRPr/>
          </a:p>
          <a:p>
            <a:pPr marL="457200" lvl="0" indent="0" algn="l" rtl="0">
              <a:lnSpc>
                <a:spcPct val="100000"/>
              </a:lnSpc>
              <a:spcBef>
                <a:spcPts val="360"/>
              </a:spcBef>
              <a:spcAft>
                <a:spcPts val="0"/>
              </a:spcAft>
              <a:buSzPts val="1800"/>
              <a:buNone/>
            </a:pPr>
            <a:endParaRPr/>
          </a:p>
        </p:txBody>
      </p:sp>
      <p:sp>
        <p:nvSpPr>
          <p:cNvPr id="353" name="Google Shape;353;p23"/>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Change Mindset</a:t>
            </a:r>
            <a:endParaRPr>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4"/>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Implement restorative practices</a:t>
            </a:r>
            <a:endParaRPr/>
          </a:p>
          <a:p>
            <a:pPr marL="0" lvl="0" indent="0" algn="l" rtl="0">
              <a:lnSpc>
                <a:spcPct val="100000"/>
              </a:lnSpc>
              <a:spcBef>
                <a:spcPts val="360"/>
              </a:spcBef>
              <a:spcAft>
                <a:spcPts val="0"/>
              </a:spcAft>
              <a:buSzPts val="1800"/>
              <a:buNone/>
            </a:pPr>
            <a:endParaRPr/>
          </a:p>
          <a:p>
            <a:pPr marL="457200" lvl="0" indent="-342900" algn="l" rtl="0">
              <a:lnSpc>
                <a:spcPct val="100000"/>
              </a:lnSpc>
              <a:spcBef>
                <a:spcPts val="360"/>
              </a:spcBef>
              <a:spcAft>
                <a:spcPts val="0"/>
              </a:spcAft>
              <a:buSzPts val="1800"/>
              <a:buChar char="•"/>
            </a:pPr>
            <a:r>
              <a:rPr lang="en-US"/>
              <a:t>Utilize ISS as an opportunity to work with the student to identify supports and alternative responses/behaviors</a:t>
            </a:r>
            <a:endParaRPr/>
          </a:p>
        </p:txBody>
      </p:sp>
      <p:sp>
        <p:nvSpPr>
          <p:cNvPr id="360" name="Google Shape;360;p24"/>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Avoid Exclusionary Discipline</a:t>
            </a:r>
            <a:endParaRPr>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5"/>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Refer to School Psychologist, School Counselor or School Social Worker for support</a:t>
            </a:r>
            <a:endParaRPr/>
          </a:p>
          <a:p>
            <a:pPr marL="457200" lvl="0" indent="0" algn="l" rtl="0">
              <a:lnSpc>
                <a:spcPct val="100000"/>
              </a:lnSpc>
              <a:spcBef>
                <a:spcPts val="360"/>
              </a:spcBef>
              <a:spcAft>
                <a:spcPts val="0"/>
              </a:spcAft>
              <a:buSzPts val="1800"/>
              <a:buNone/>
            </a:pPr>
            <a:endParaRPr/>
          </a:p>
          <a:p>
            <a:pPr marL="457200" lvl="0" indent="-342900" algn="l" rtl="0">
              <a:lnSpc>
                <a:spcPct val="100000"/>
              </a:lnSpc>
              <a:spcBef>
                <a:spcPts val="360"/>
              </a:spcBef>
              <a:spcAft>
                <a:spcPts val="0"/>
              </a:spcAft>
              <a:buSzPts val="1800"/>
              <a:buChar char="•"/>
            </a:pPr>
            <a:r>
              <a:rPr lang="en-US"/>
              <a:t>Refer to community providers to provide therapy and wrap-around services</a:t>
            </a:r>
            <a:endParaRPr/>
          </a:p>
        </p:txBody>
      </p:sp>
      <p:sp>
        <p:nvSpPr>
          <p:cNvPr id="367" name="Google Shape;367;p25"/>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Link to Mental Health Professionals</a:t>
            </a:r>
            <a:endParaRPr>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26" descr="picture of the model guidance manual" title="picture"/>
          <p:cNvPicPr preferRelativeResize="0"/>
          <p:nvPr/>
        </p:nvPicPr>
        <p:blipFill rotWithShape="1">
          <a:blip r:embed="rId3">
            <a:alphaModFix/>
          </a:blip>
          <a:srcRect/>
          <a:stretch/>
        </p:blipFill>
        <p:spPr>
          <a:xfrm>
            <a:off x="590425" y="1576400"/>
            <a:ext cx="8096376" cy="4572000"/>
          </a:xfrm>
          <a:prstGeom prst="rect">
            <a:avLst/>
          </a:prstGeom>
          <a:noFill/>
          <a:ln>
            <a:noFill/>
          </a:ln>
        </p:spPr>
      </p:pic>
      <p:sp>
        <p:nvSpPr>
          <p:cNvPr id="374" name="Google Shape;374;p26"/>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Virginia’s Model Code of Conduct</a:t>
            </a:r>
            <a:endParaRPr>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27" descr="picture of action planner to be used with the modules" title="action planner"/>
          <p:cNvPicPr preferRelativeResize="0"/>
          <p:nvPr/>
        </p:nvPicPr>
        <p:blipFill rotWithShape="1">
          <a:blip r:embed="rId3">
            <a:alphaModFix/>
          </a:blip>
          <a:srcRect/>
          <a:stretch/>
        </p:blipFill>
        <p:spPr>
          <a:xfrm>
            <a:off x="259225" y="1482000"/>
            <a:ext cx="7382724" cy="5302050"/>
          </a:xfrm>
          <a:prstGeom prst="rect">
            <a:avLst/>
          </a:prstGeom>
          <a:noFill/>
          <a:ln>
            <a:noFill/>
          </a:ln>
        </p:spPr>
      </p:pic>
      <p:sp>
        <p:nvSpPr>
          <p:cNvPr id="381" name="Google Shape;381;p27"/>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Action Planning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13"/>
        <p:cNvGrpSpPr/>
        <p:nvPr/>
      </p:nvGrpSpPr>
      <p:grpSpPr>
        <a:xfrm>
          <a:off x="0" y="0"/>
          <a:ext cx="0" cy="0"/>
          <a:chOff x="0" y="0"/>
          <a:chExt cx="0" cy="0"/>
        </a:xfrm>
      </p:grpSpPr>
      <p:sp>
        <p:nvSpPr>
          <p:cNvPr id="214" name="Google Shape;214;p3"/>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63500" lvl="0" indent="0" algn="l" rtl="0">
              <a:lnSpc>
                <a:spcPct val="115000"/>
              </a:lnSpc>
              <a:spcBef>
                <a:spcPts val="600"/>
              </a:spcBef>
              <a:spcAft>
                <a:spcPts val="0"/>
              </a:spcAft>
              <a:buSzPts val="1800"/>
              <a:buNone/>
            </a:pPr>
            <a:r>
              <a:rPr lang="en-US" sz="3000"/>
              <a:t>Supplies needed</a:t>
            </a:r>
            <a:endParaRPr sz="3000"/>
          </a:p>
          <a:p>
            <a:pPr marL="457200" lvl="0" indent="-419100" algn="l" rtl="0">
              <a:lnSpc>
                <a:spcPct val="115000"/>
              </a:lnSpc>
              <a:spcBef>
                <a:spcPts val="600"/>
              </a:spcBef>
              <a:spcAft>
                <a:spcPts val="0"/>
              </a:spcAft>
              <a:buSzPts val="3000"/>
              <a:buChar char="●"/>
            </a:pPr>
            <a:r>
              <a:rPr lang="en-US" sz="3000"/>
              <a:t>WIFI access for presenter and participants</a:t>
            </a:r>
            <a:endParaRPr sz="3000"/>
          </a:p>
          <a:p>
            <a:pPr marL="457200" lvl="0" indent="-419100" algn="l" rtl="0">
              <a:lnSpc>
                <a:spcPct val="115000"/>
              </a:lnSpc>
              <a:spcBef>
                <a:spcPts val="0"/>
              </a:spcBef>
              <a:spcAft>
                <a:spcPts val="0"/>
              </a:spcAft>
              <a:buSzPts val="3000"/>
              <a:buChar char="●"/>
            </a:pPr>
            <a:r>
              <a:rPr lang="en-US" sz="3000"/>
              <a:t>Access to videos (through WIFI if available, but download to flash drive as a back-up)</a:t>
            </a:r>
            <a:endParaRPr sz="3000"/>
          </a:p>
          <a:p>
            <a:pPr marL="457200" lvl="0" indent="-419100" algn="l" rtl="0">
              <a:lnSpc>
                <a:spcPct val="115000"/>
              </a:lnSpc>
              <a:spcBef>
                <a:spcPts val="0"/>
              </a:spcBef>
              <a:spcAft>
                <a:spcPts val="0"/>
              </a:spcAft>
              <a:buSzPts val="3000"/>
              <a:buChar char="●"/>
            </a:pPr>
            <a:r>
              <a:rPr lang="en-US" sz="3000"/>
              <a:t>Chart paper</a:t>
            </a:r>
            <a:endParaRPr sz="3000"/>
          </a:p>
          <a:p>
            <a:pPr marL="457200" lvl="0" indent="-419100" algn="l" rtl="0">
              <a:lnSpc>
                <a:spcPct val="115000"/>
              </a:lnSpc>
              <a:spcBef>
                <a:spcPts val="0"/>
              </a:spcBef>
              <a:spcAft>
                <a:spcPts val="0"/>
              </a:spcAft>
              <a:buSzPts val="3000"/>
              <a:buChar char="●"/>
            </a:pPr>
            <a:r>
              <a:rPr lang="en-US" sz="3000"/>
              <a:t>Markers</a:t>
            </a:r>
            <a:endParaRPr sz="3000"/>
          </a:p>
          <a:p>
            <a:pPr marL="457200" lvl="0" indent="-419100" algn="l" rtl="0">
              <a:lnSpc>
                <a:spcPct val="115000"/>
              </a:lnSpc>
              <a:spcBef>
                <a:spcPts val="0"/>
              </a:spcBef>
              <a:spcAft>
                <a:spcPts val="0"/>
              </a:spcAft>
              <a:buSzPts val="3000"/>
              <a:buChar char="●"/>
            </a:pPr>
            <a:r>
              <a:rPr lang="en-US" sz="3000"/>
              <a:t>Post-it-Notes</a:t>
            </a:r>
            <a:endParaRPr sz="3000"/>
          </a:p>
          <a:p>
            <a:pPr marL="0" lvl="0" indent="0" algn="l" rtl="0">
              <a:lnSpc>
                <a:spcPct val="100000"/>
              </a:lnSpc>
              <a:spcBef>
                <a:spcPts val="360"/>
              </a:spcBef>
              <a:spcAft>
                <a:spcPts val="0"/>
              </a:spcAft>
              <a:buSzPts val="1800"/>
              <a:buNone/>
            </a:pPr>
            <a:endParaRPr/>
          </a:p>
        </p:txBody>
      </p:sp>
      <p:sp>
        <p:nvSpPr>
          <p:cNvPr id="215" name="Google Shape;215;p3"/>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#3</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20"/>
        <p:cNvGrpSpPr/>
        <p:nvPr/>
      </p:nvGrpSpPr>
      <p:grpSpPr>
        <a:xfrm>
          <a:off x="0" y="0"/>
          <a:ext cx="0" cy="0"/>
          <a:chOff x="0" y="0"/>
          <a:chExt cx="0" cy="0"/>
        </a:xfrm>
      </p:grpSpPr>
      <p:sp>
        <p:nvSpPr>
          <p:cNvPr id="221" name="Google Shape;221;p4"/>
          <p:cNvSpPr txBox="1">
            <a:spLocks noGrp="1"/>
          </p:cNvSpPr>
          <p:nvPr>
            <p:ph type="body" idx="1"/>
          </p:nvPr>
        </p:nvSpPr>
        <p:spPr>
          <a:xfrm>
            <a:off x="228600" y="1600200"/>
            <a:ext cx="8458200" cy="45720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600"/>
              </a:spcBef>
              <a:spcAft>
                <a:spcPts val="0"/>
              </a:spcAft>
              <a:buClr>
                <a:schemeClr val="dk1"/>
              </a:buClr>
              <a:buSzPts val="1100"/>
              <a:buFont typeface="Arial"/>
              <a:buNone/>
            </a:pPr>
            <a:r>
              <a:rPr lang="en-US"/>
              <a:t>Handouts for this Module</a:t>
            </a:r>
            <a:endParaRPr/>
          </a:p>
          <a:p>
            <a:pPr marL="0" lvl="0" indent="0" algn="l" rtl="0">
              <a:lnSpc>
                <a:spcPct val="115000"/>
              </a:lnSpc>
              <a:spcBef>
                <a:spcPts val="600"/>
              </a:spcBef>
              <a:spcAft>
                <a:spcPts val="0"/>
              </a:spcAft>
              <a:buSzPts val="1800"/>
              <a:buNone/>
            </a:pPr>
            <a:r>
              <a:rPr lang="en-US"/>
              <a:t>Action Planner</a:t>
            </a:r>
            <a:endParaRPr/>
          </a:p>
          <a:p>
            <a:pPr marL="0" lvl="0" indent="0" algn="l" rtl="0">
              <a:lnSpc>
                <a:spcPct val="100000"/>
              </a:lnSpc>
              <a:spcBef>
                <a:spcPts val="360"/>
              </a:spcBef>
              <a:spcAft>
                <a:spcPts val="0"/>
              </a:spcAft>
              <a:buSzPts val="1800"/>
              <a:buNone/>
            </a:pPr>
            <a:endParaRPr sz="2400"/>
          </a:p>
        </p:txBody>
      </p:sp>
      <p:sp>
        <p:nvSpPr>
          <p:cNvPr id="222" name="Google Shape;222;p4"/>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#4</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6"/>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sz="4000"/>
              <a:t>Trauma Sensitive Environments</a:t>
            </a:r>
            <a:endParaRPr sz="4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7"/>
          <p:cNvSpPr txBox="1">
            <a:spLocks noGrp="1"/>
          </p:cNvSpPr>
          <p:nvPr>
            <p:ph type="body" idx="1"/>
          </p:nvPr>
        </p:nvSpPr>
        <p:spPr>
          <a:xfrm>
            <a:off x="457200" y="1600200"/>
            <a:ext cx="8229600" cy="45561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0"/>
              </a:spcBef>
              <a:spcAft>
                <a:spcPts val="0"/>
              </a:spcAft>
              <a:buSzPts val="1600"/>
              <a:buChar char="•"/>
            </a:pPr>
            <a:r>
              <a:rPr lang="en-US" sz="3000"/>
              <a:t>Understand what a trauma sensitive classroom/school looks like</a:t>
            </a:r>
            <a:endParaRPr sz="3000"/>
          </a:p>
          <a:p>
            <a:pPr marL="457200" lvl="0" indent="0" algn="l" rtl="0">
              <a:lnSpc>
                <a:spcPct val="100000"/>
              </a:lnSpc>
              <a:spcBef>
                <a:spcPts val="0"/>
              </a:spcBef>
              <a:spcAft>
                <a:spcPts val="0"/>
              </a:spcAft>
              <a:buSzPts val="1800"/>
              <a:buNone/>
            </a:pPr>
            <a:endParaRPr sz="3000"/>
          </a:p>
          <a:p>
            <a:pPr marL="457200" lvl="0" indent="-330200" algn="l" rtl="0">
              <a:lnSpc>
                <a:spcPct val="100000"/>
              </a:lnSpc>
              <a:spcBef>
                <a:spcPts val="0"/>
              </a:spcBef>
              <a:spcAft>
                <a:spcPts val="0"/>
              </a:spcAft>
              <a:buSzPts val="1600"/>
              <a:buChar char="•"/>
            </a:pPr>
            <a:r>
              <a:rPr lang="en-US" sz="3000"/>
              <a:t>Explore some strategies to make your classroom/school trauma sensitive</a:t>
            </a:r>
            <a:endParaRPr sz="3000"/>
          </a:p>
          <a:p>
            <a:pPr marL="457200" lvl="0" indent="0" algn="l" rtl="0">
              <a:lnSpc>
                <a:spcPct val="100000"/>
              </a:lnSpc>
              <a:spcBef>
                <a:spcPts val="0"/>
              </a:spcBef>
              <a:spcAft>
                <a:spcPts val="0"/>
              </a:spcAft>
              <a:buSzPts val="1800"/>
              <a:buNone/>
            </a:pPr>
            <a:endParaRPr sz="3000"/>
          </a:p>
          <a:p>
            <a:pPr marL="457200" lvl="0" indent="-330200" algn="l" rtl="0">
              <a:lnSpc>
                <a:spcPct val="100000"/>
              </a:lnSpc>
              <a:spcBef>
                <a:spcPts val="0"/>
              </a:spcBef>
              <a:spcAft>
                <a:spcPts val="0"/>
              </a:spcAft>
              <a:buSzPts val="1600"/>
              <a:buChar char="•"/>
            </a:pPr>
            <a:r>
              <a:rPr lang="en-US" sz="3000"/>
              <a:t>Discuss discipline strategies that support students who have been impacted by trauma</a:t>
            </a:r>
            <a:endParaRPr sz="3000"/>
          </a:p>
          <a:p>
            <a:pPr marL="0" lvl="0" indent="0" algn="l" rtl="0">
              <a:lnSpc>
                <a:spcPct val="100000"/>
              </a:lnSpc>
              <a:spcBef>
                <a:spcPts val="0"/>
              </a:spcBef>
              <a:spcAft>
                <a:spcPts val="0"/>
              </a:spcAft>
              <a:buSzPts val="1800"/>
              <a:buNone/>
            </a:pPr>
            <a:endParaRPr/>
          </a:p>
        </p:txBody>
      </p:sp>
      <p:sp>
        <p:nvSpPr>
          <p:cNvPr id="233" name="Google Shape;233;p7"/>
          <p:cNvSpPr txBox="1">
            <a:spLocks noGrp="1"/>
          </p:cNvSpPr>
          <p:nvPr>
            <p:ph type="title"/>
          </p:nvPr>
        </p:nvSpPr>
        <p:spPr>
          <a:xfrm>
            <a:off x="228600" y="228600"/>
            <a:ext cx="8686799"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a:solidFill>
                  <a:srgbClr val="000000"/>
                </a:solidFill>
              </a:rPr>
              <a:t>What We Will Know and Do</a:t>
            </a:r>
            <a:endParaRPr>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8" descr="picture of a school&#10;" title="Picture"/>
          <p:cNvPicPr preferRelativeResize="0"/>
          <p:nvPr/>
        </p:nvPicPr>
        <p:blipFill rotWithShape="1">
          <a:blip r:embed="rId3">
            <a:alphaModFix/>
          </a:blip>
          <a:srcRect/>
          <a:stretch/>
        </p:blipFill>
        <p:spPr>
          <a:xfrm>
            <a:off x="5700213" y="4471125"/>
            <a:ext cx="2124075" cy="2152650"/>
          </a:xfrm>
          <a:prstGeom prst="rect">
            <a:avLst/>
          </a:prstGeom>
          <a:noFill/>
          <a:ln>
            <a:noFill/>
          </a:ln>
        </p:spPr>
      </p:pic>
      <p:sp>
        <p:nvSpPr>
          <p:cNvPr id="240" name="Google Shape;240;p8"/>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2800">
                <a:solidFill>
                  <a:srgbClr val="222222"/>
                </a:solidFill>
                <a:highlight>
                  <a:srgbClr val="FFFFFF"/>
                </a:highlight>
              </a:rPr>
              <a:t>“A </a:t>
            </a:r>
            <a:r>
              <a:rPr lang="en-US" sz="2800" b="1">
                <a:solidFill>
                  <a:srgbClr val="222222"/>
                </a:solidFill>
                <a:highlight>
                  <a:srgbClr val="FFFFFF"/>
                </a:highlight>
              </a:rPr>
              <a:t>trauma</a:t>
            </a:r>
            <a:r>
              <a:rPr lang="en-US" sz="2800">
                <a:solidFill>
                  <a:srgbClr val="222222"/>
                </a:solidFill>
                <a:highlight>
                  <a:srgbClr val="FFFFFF"/>
                </a:highlight>
              </a:rPr>
              <a:t>-</a:t>
            </a:r>
            <a:r>
              <a:rPr lang="en-US" sz="2800" b="1">
                <a:solidFill>
                  <a:srgbClr val="222222"/>
                </a:solidFill>
                <a:highlight>
                  <a:srgbClr val="FFFFFF"/>
                </a:highlight>
              </a:rPr>
              <a:t>sensitive school</a:t>
            </a:r>
            <a:r>
              <a:rPr lang="en-US" sz="2800">
                <a:solidFill>
                  <a:srgbClr val="222222"/>
                </a:solidFill>
                <a:highlight>
                  <a:srgbClr val="FFFFFF"/>
                </a:highlight>
              </a:rPr>
              <a:t> is a safe and respectful environment that enables students to build caring relationships with adults and peers, self-regulate their emotions and behaviors, and succeed academically, while supporting their physical health and well-being.”</a:t>
            </a:r>
            <a:endParaRPr sz="2800">
              <a:solidFill>
                <a:srgbClr val="222222"/>
              </a:solidFill>
              <a:highlight>
                <a:srgbClr val="FFFFFF"/>
              </a:highlight>
            </a:endParaRPr>
          </a:p>
          <a:p>
            <a:pPr marL="0" lvl="0" indent="0" algn="l" rtl="0">
              <a:lnSpc>
                <a:spcPct val="100000"/>
              </a:lnSpc>
              <a:spcBef>
                <a:spcPts val="360"/>
              </a:spcBef>
              <a:spcAft>
                <a:spcPts val="0"/>
              </a:spcAft>
              <a:buSzPts val="1800"/>
              <a:buNone/>
            </a:pPr>
            <a:endParaRPr sz="2800">
              <a:solidFill>
                <a:srgbClr val="222222"/>
              </a:solidFill>
              <a:highlight>
                <a:srgbClr val="FFFFFF"/>
              </a:highlight>
            </a:endParaRPr>
          </a:p>
          <a:p>
            <a:pPr marL="0" lvl="0" indent="0" algn="l" rtl="0">
              <a:lnSpc>
                <a:spcPct val="100000"/>
              </a:lnSpc>
              <a:spcBef>
                <a:spcPts val="360"/>
              </a:spcBef>
              <a:spcAft>
                <a:spcPts val="0"/>
              </a:spcAft>
              <a:buSzPts val="1800"/>
              <a:buNone/>
            </a:pPr>
            <a:endParaRPr sz="2800">
              <a:solidFill>
                <a:srgbClr val="222222"/>
              </a:solidFill>
              <a:highlight>
                <a:srgbClr val="FFFFFF"/>
              </a:highlight>
            </a:endParaRPr>
          </a:p>
          <a:p>
            <a:pPr marL="0" lvl="0" indent="0" algn="l" rtl="0">
              <a:lnSpc>
                <a:spcPct val="100000"/>
              </a:lnSpc>
              <a:spcBef>
                <a:spcPts val="360"/>
              </a:spcBef>
              <a:spcAft>
                <a:spcPts val="0"/>
              </a:spcAft>
              <a:buSzPts val="1800"/>
              <a:buNone/>
            </a:pPr>
            <a:r>
              <a:rPr lang="en-US" sz="2000">
                <a:solidFill>
                  <a:srgbClr val="222222"/>
                </a:solidFill>
                <a:highlight>
                  <a:srgbClr val="FFFFFF"/>
                </a:highlight>
              </a:rPr>
              <a:t>(from the Trauma Sensitive Checklist)</a:t>
            </a:r>
            <a:endParaRPr sz="2000">
              <a:solidFill>
                <a:srgbClr val="222222"/>
              </a:solidFill>
              <a:highlight>
                <a:srgbClr val="FFFFFF"/>
              </a:highlight>
            </a:endParaRPr>
          </a:p>
        </p:txBody>
      </p:sp>
      <p:sp>
        <p:nvSpPr>
          <p:cNvPr id="241" name="Google Shape;241;p8"/>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What this look like</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9" descr="picture representing the brain&#10;" title="Picture"/>
          <p:cNvPicPr preferRelativeResize="0"/>
          <p:nvPr/>
        </p:nvPicPr>
        <p:blipFill rotWithShape="1">
          <a:blip r:embed="rId3">
            <a:alphaModFix/>
          </a:blip>
          <a:srcRect/>
          <a:stretch/>
        </p:blipFill>
        <p:spPr>
          <a:xfrm>
            <a:off x="5845388" y="2376975"/>
            <a:ext cx="2962275" cy="1543050"/>
          </a:xfrm>
          <a:prstGeom prst="rect">
            <a:avLst/>
          </a:prstGeom>
          <a:noFill/>
          <a:ln>
            <a:noFill/>
          </a:ln>
        </p:spPr>
      </p:pic>
      <p:sp>
        <p:nvSpPr>
          <p:cNvPr id="248" name="Google Shape;248;p9"/>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a:t>In Virginia, 19% of children</a:t>
            </a:r>
            <a:endParaRPr/>
          </a:p>
          <a:p>
            <a:pPr marL="0" lvl="0" indent="0" algn="l" rtl="0">
              <a:lnSpc>
                <a:spcPct val="100000"/>
              </a:lnSpc>
              <a:spcBef>
                <a:spcPts val="360"/>
              </a:spcBef>
              <a:spcAft>
                <a:spcPts val="0"/>
              </a:spcAft>
              <a:buSzPts val="1800"/>
              <a:buNone/>
            </a:pPr>
            <a:r>
              <a:rPr lang="en-US"/>
              <a:t>have experienced two or</a:t>
            </a:r>
            <a:endParaRPr/>
          </a:p>
          <a:p>
            <a:pPr marL="0" lvl="0" indent="0" algn="l" rtl="0">
              <a:lnSpc>
                <a:spcPct val="100000"/>
              </a:lnSpc>
              <a:spcBef>
                <a:spcPts val="360"/>
              </a:spcBef>
              <a:spcAft>
                <a:spcPts val="0"/>
              </a:spcAft>
              <a:buSzPts val="1800"/>
              <a:buNone/>
            </a:pPr>
            <a:r>
              <a:rPr lang="en-US"/>
              <a:t>more ACES (Voices of </a:t>
            </a:r>
            <a:endParaRPr/>
          </a:p>
          <a:p>
            <a:pPr marL="0" lvl="0" indent="0" algn="l" rtl="0">
              <a:lnSpc>
                <a:spcPct val="100000"/>
              </a:lnSpc>
              <a:spcBef>
                <a:spcPts val="360"/>
              </a:spcBef>
              <a:spcAft>
                <a:spcPts val="0"/>
              </a:spcAft>
              <a:buSzPts val="1800"/>
              <a:buNone/>
            </a:pPr>
            <a:r>
              <a:rPr lang="en-US"/>
              <a:t>Virginia Fact Sheet)</a:t>
            </a:r>
            <a:endParaRPr/>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r>
              <a:rPr lang="en-US"/>
              <a:t>Trauma-sensitive environments are best practice for all</a:t>
            </a:r>
            <a:r>
              <a:rPr lang="en-US" b="1" i="1"/>
              <a:t> </a:t>
            </a:r>
            <a:r>
              <a:rPr lang="en-US"/>
              <a:t>students</a:t>
            </a:r>
            <a:endParaRPr/>
          </a:p>
        </p:txBody>
      </p:sp>
      <p:sp>
        <p:nvSpPr>
          <p:cNvPr id="249" name="Google Shape;249;p9"/>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Why this matters</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10" descr="picture of 5 care values:  Safety, Empowerment, Collaboration, Trust, Choice" title="Care Values"/>
          <p:cNvPicPr preferRelativeResize="0"/>
          <p:nvPr/>
        </p:nvPicPr>
        <p:blipFill rotWithShape="1">
          <a:blip r:embed="rId3">
            <a:alphaModFix/>
          </a:blip>
          <a:srcRect/>
          <a:stretch/>
        </p:blipFill>
        <p:spPr>
          <a:xfrm>
            <a:off x="951700" y="1695450"/>
            <a:ext cx="7522276" cy="4373875"/>
          </a:xfrm>
          <a:prstGeom prst="rect">
            <a:avLst/>
          </a:prstGeom>
          <a:noFill/>
          <a:ln>
            <a:noFill/>
          </a:ln>
        </p:spPr>
      </p:pic>
      <p:sp>
        <p:nvSpPr>
          <p:cNvPr id="256" name="Google Shape;256;p10"/>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Trauma Sensitive Care Values</a:t>
            </a:r>
            <a:endParaRPr>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3559</Words>
  <Application>Microsoft Office PowerPoint</Application>
  <PresentationFormat>On-screen Show (4:3)</PresentationFormat>
  <Paragraphs>301</Paragraphs>
  <Slides>26</Slides>
  <Notes>26</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Verdana</vt:lpstr>
      <vt:lpstr>Office Theme</vt:lpstr>
      <vt:lpstr>Hidden Slide #1</vt:lpstr>
      <vt:lpstr>Hidden Slide #2</vt:lpstr>
      <vt:lpstr>Hidden Slide #3</vt:lpstr>
      <vt:lpstr>Hidden Slide #4</vt:lpstr>
      <vt:lpstr>Trauma Sensitive Environments</vt:lpstr>
      <vt:lpstr>What We Will Know and Do</vt:lpstr>
      <vt:lpstr>What this look like</vt:lpstr>
      <vt:lpstr>Why this matters</vt:lpstr>
      <vt:lpstr>Trauma Sensitive Care Values</vt:lpstr>
      <vt:lpstr>Create safe learning environments</vt:lpstr>
      <vt:lpstr>Develop Relationships</vt:lpstr>
      <vt:lpstr>Empower Students</vt:lpstr>
      <vt:lpstr>Use Positive Language</vt:lpstr>
      <vt:lpstr>Establish Routines and Procedures</vt:lpstr>
      <vt:lpstr>Be Consistent</vt:lpstr>
      <vt:lpstr>Discussion</vt:lpstr>
      <vt:lpstr>School-wide Discipline</vt:lpstr>
      <vt:lpstr>Negative Effects of Suspension</vt:lpstr>
      <vt:lpstr>Policies and Practices that Work for Students</vt:lpstr>
      <vt:lpstr>Creating a school-wide system</vt:lpstr>
      <vt:lpstr>Focus Prevention</vt:lpstr>
      <vt:lpstr>Change Mindset</vt:lpstr>
      <vt:lpstr>Avoid Exclusionary Discipline</vt:lpstr>
      <vt:lpstr>Link to Mental Health Professionals</vt:lpstr>
      <vt:lpstr>Virginia’s Model Code of Conduct</vt:lpstr>
      <vt:lpstr>Action Planning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Hidden Slide #1</dc:title>
  <dc:creator>Wendi Jenkins</dc:creator>
  <cp:lastModifiedBy>Loaner</cp:lastModifiedBy>
  <cp:revision>1</cp:revision>
  <dcterms:modified xsi:type="dcterms:W3CDTF">2021-09-09T15:44:36Z</dcterms:modified>
</cp:coreProperties>
</file>