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embeddedFontLst>
    <p:embeddedFont>
      <p:font typeface="Calibri" panose="020F0502020204030204" pitchFamily="34" charset="0"/>
      <p:regular r:id="rId34"/>
      <p:bold r:id="rId35"/>
      <p:italic r:id="rId36"/>
      <p:boldItalic r:id="rId37"/>
    </p:embeddedFont>
    <p:embeddedFont>
      <p:font typeface="Verdana" panose="020B0604030504040204" pitchFamily="34" charset="0"/>
      <p:regular r:id="rId38"/>
      <p:bold r:id="rId39"/>
      <p:italic r:id="rId40"/>
      <p:boldItalic r:id="rId41"/>
    </p:embeddedFont>
    <p:embeddedFont>
      <p:font typeface="Roboto" panose="02000000000000000000" pitchFamily="2" charset="0"/>
      <p:regular r:id="rId42"/>
      <p:bold r:id="rId43"/>
      <p:italic r:id="rId44"/>
      <p:boldItalic r:id="rId45"/>
    </p:embeddedFont>
  </p:embeddedFontLst>
  <p:custDataLst>
    <p:tags r:id="rId4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jb+BkC6ipaZN+dk243tXg6VueNa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1866" y="90"/>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youtu.be/sKpBJjsZ7E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youtu.be/M1CHPnZfFmU"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dcc19ebb9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gdcc19ebb9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gdcc19ebb94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8a21862aeb_0_2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8a21862aeb_0_2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Do: </a:t>
            </a:r>
            <a:r>
              <a:rPr lang="en-US">
                <a:latin typeface="Verdana"/>
                <a:ea typeface="Verdana"/>
                <a:cs typeface="Verdana"/>
                <a:sym typeface="Verdana"/>
              </a:rPr>
              <a:t>Activity - Create a word cloud around “Why do we need resilience?”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 </a:t>
            </a:r>
            <a:r>
              <a:rPr lang="en-US">
                <a:latin typeface="Verdana"/>
                <a:ea typeface="Verdana"/>
                <a:cs typeface="Verdana"/>
                <a:sym typeface="Verdana"/>
              </a:rPr>
              <a:t>Some other things to consider</a:t>
            </a:r>
            <a:r>
              <a:rPr lang="en-US" b="1">
                <a:latin typeface="Verdana"/>
                <a:ea typeface="Verdana"/>
                <a:cs typeface="Verdana"/>
                <a:sym typeface="Verdana"/>
              </a:rPr>
              <a:t>: </a:t>
            </a:r>
            <a:r>
              <a:rPr lang="en-US">
                <a:latin typeface="Verdana"/>
                <a:ea typeface="Verdana"/>
                <a:cs typeface="Verdana"/>
                <a:sym typeface="Verdana"/>
              </a:rPr>
              <a:t>Greater resilience leads to improved outcomes learning and academic achievement. Resilience is related to lower absences from school due to sickness. It contributes to reduced risk-taking behaviors including excessive drinking, smoking, and use of drugs. Resilience makes us stronger and better able to cope with life’s problems.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b="1">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271" name="Google Shape;271;g8a21862aeb_0_2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598363082_0_1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Know/To Say: </a:t>
            </a:r>
            <a:r>
              <a:rPr lang="en-US">
                <a:latin typeface="Verdana"/>
                <a:ea typeface="Verdana"/>
                <a:cs typeface="Verdana"/>
                <a:sym typeface="Verdana"/>
              </a:rPr>
              <a:t>These are just some characteristics of resilient people. Resilient people believe that the actions they take will affect the outcomes of an event. It is important to feel that they have a sense of control and the power to make choices. When a problem arises resilient people are able to work out a solution that will lead to a safe outcome. They are able to calmly and rationally problem solve. Social connectivity is key for resilient people. Having people in your corner to offer support is a great way to talk about the challenges you are facing, gain perspective, and express emotions. Resilient people understand that life is full of challenges and they can remain flexible and willing to adapt to change. Increasing your resilience takes time and intentionality. </a:t>
            </a:r>
            <a:endParaRPr/>
          </a:p>
        </p:txBody>
      </p:sp>
      <p:sp>
        <p:nvSpPr>
          <p:cNvPr id="277" name="Google Shape;277;g8598363082_0_1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870a58ecbd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g870a58ecbd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 </a:t>
            </a:r>
            <a:r>
              <a:rPr lang="en-US">
                <a:latin typeface="Verdana"/>
                <a:ea typeface="Verdana"/>
                <a:cs typeface="Verdana"/>
                <a:sym typeface="Verdana"/>
              </a:rPr>
              <a:t>This video is under 2 minutes - </a:t>
            </a:r>
            <a:r>
              <a:rPr lang="en-US" u="sng">
                <a:solidFill>
                  <a:schemeClr val="hlink"/>
                </a:solidFill>
                <a:latin typeface="Verdana"/>
                <a:ea typeface="Verdana"/>
                <a:cs typeface="Verdana"/>
                <a:sym typeface="Verdana"/>
                <a:hlinkClick r:id="rId3"/>
              </a:rPr>
              <a:t>https://youtu.be/sKpBJjsZ7EE</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a:t>
            </a:r>
            <a:r>
              <a:rPr lang="en-US">
                <a:latin typeface="Verdana"/>
                <a:ea typeface="Verdana"/>
                <a:cs typeface="Verdana"/>
                <a:sym typeface="Verdana"/>
              </a:rPr>
              <a:t>: This video teaches students how to embody the word resilience by teaching them how to bounce back no matter how many times they get knocked down.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sz="1050">
              <a:solidFill>
                <a:srgbClr val="030303"/>
              </a:solidFill>
              <a:highlight>
                <a:srgbClr val="F9F9F9"/>
              </a:highlight>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p:txBody>
      </p:sp>
      <p:sp>
        <p:nvSpPr>
          <p:cNvPr id="284" name="Google Shape;284;g870a58ecbd_0_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77db76ebc2_2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g77db76ebc2_2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Know/To Say: </a:t>
            </a:r>
            <a:r>
              <a:rPr lang="en-US">
                <a:latin typeface="Verdana"/>
                <a:ea typeface="Verdana"/>
                <a:cs typeface="Verdana"/>
                <a:sym typeface="Verdana"/>
              </a:rPr>
              <a:t>Bouncing back is the ability to cope with adversity or hardship. Bouncing back means that people can carry on, and even flourish, after setbacks. </a:t>
            </a:r>
            <a:r>
              <a:rPr lang="en-US">
                <a:highlight>
                  <a:srgbClr val="FFFFFF"/>
                </a:highlight>
                <a:latin typeface="Verdana"/>
                <a:ea typeface="Verdana"/>
                <a:cs typeface="Verdana"/>
                <a:sym typeface="Verdana"/>
              </a:rPr>
              <a:t>When facing adversity, mental health is going to be of the most importance. Having strong resilience makes you likely to cope better with challenges that may come your way. </a:t>
            </a:r>
            <a:endParaRPr>
              <a:latin typeface="Verdana"/>
              <a:ea typeface="Verdana"/>
              <a:cs typeface="Verdana"/>
              <a:sym typeface="Verdana"/>
            </a:endParaRPr>
          </a:p>
        </p:txBody>
      </p:sp>
      <p:sp>
        <p:nvSpPr>
          <p:cNvPr id="291" name="Google Shape;291;g77db76ebc2_2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870a58ecbd_0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g870a58ecbd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600"/>
              </a:spcBef>
              <a:spcAft>
                <a:spcPts val="0"/>
              </a:spcAft>
              <a:buSzPts val="1800"/>
              <a:buNone/>
            </a:pPr>
            <a:r>
              <a:rPr lang="en-US" b="1">
                <a:latin typeface="Verdana"/>
                <a:ea typeface="Verdana"/>
                <a:cs typeface="Verdana"/>
                <a:sym typeface="Verdana"/>
              </a:rPr>
              <a:t>To Know: </a:t>
            </a:r>
            <a:r>
              <a:rPr lang="en-US">
                <a:latin typeface="Verdana"/>
                <a:ea typeface="Verdana"/>
                <a:cs typeface="Verdana"/>
                <a:sym typeface="Verdana"/>
              </a:rPr>
              <a:t>This activity can be done with families and school staff</a:t>
            </a:r>
            <a:endParaRPr>
              <a:latin typeface="Verdana"/>
              <a:ea typeface="Verdana"/>
              <a:cs typeface="Verdana"/>
              <a:sym typeface="Verdana"/>
            </a:endParaRPr>
          </a:p>
          <a:p>
            <a:pPr marL="0" lvl="0" indent="0" algn="l" rtl="0">
              <a:lnSpc>
                <a:spcPct val="115000"/>
              </a:lnSpc>
              <a:spcBef>
                <a:spcPts val="600"/>
              </a:spcBef>
              <a:spcAft>
                <a:spcPts val="0"/>
              </a:spcAft>
              <a:buSzPts val="1800"/>
              <a:buNone/>
            </a:pPr>
            <a:r>
              <a:rPr lang="en-US" b="1">
                <a:latin typeface="Verdana"/>
                <a:ea typeface="Verdana"/>
                <a:cs typeface="Verdana"/>
                <a:sym typeface="Verdana"/>
              </a:rPr>
              <a:t>To Do: </a:t>
            </a:r>
            <a:r>
              <a:rPr lang="en-US">
                <a:latin typeface="Verdana"/>
                <a:ea typeface="Verdana"/>
                <a:cs typeface="Verdana"/>
                <a:sym typeface="Verdana"/>
              </a:rPr>
              <a:t>Have participants work through these questions. </a:t>
            </a:r>
            <a:endParaRPr>
              <a:latin typeface="Verdana"/>
              <a:ea typeface="Verdana"/>
              <a:cs typeface="Verdana"/>
              <a:sym typeface="Verdana"/>
            </a:endParaRPr>
          </a:p>
          <a:p>
            <a:pPr marL="0" lvl="0" indent="0" algn="l" rtl="0">
              <a:lnSpc>
                <a:spcPct val="115000"/>
              </a:lnSpc>
              <a:spcBef>
                <a:spcPts val="600"/>
              </a:spcBef>
              <a:spcAft>
                <a:spcPts val="0"/>
              </a:spcAft>
              <a:buSzPts val="1800"/>
              <a:buNone/>
            </a:pPr>
            <a:endParaRPr>
              <a:latin typeface="Verdana"/>
              <a:ea typeface="Verdana"/>
              <a:cs typeface="Verdana"/>
              <a:sym typeface="Verdana"/>
            </a:endParaRPr>
          </a:p>
          <a:p>
            <a:pPr marL="0" lvl="0" indent="0" algn="l" rtl="0">
              <a:lnSpc>
                <a:spcPct val="115000"/>
              </a:lnSpc>
              <a:spcBef>
                <a:spcPts val="600"/>
              </a:spcBef>
              <a:spcAft>
                <a:spcPts val="0"/>
              </a:spcAft>
              <a:buSzPts val="1800"/>
              <a:buNone/>
            </a:pPr>
            <a:endParaRPr>
              <a:latin typeface="Verdana"/>
              <a:ea typeface="Verdana"/>
              <a:cs typeface="Verdana"/>
              <a:sym typeface="Verdana"/>
            </a:endParaRPr>
          </a:p>
        </p:txBody>
      </p:sp>
      <p:sp>
        <p:nvSpPr>
          <p:cNvPr id="298" name="Google Shape;298;g870a58ecbd_0_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8bf8aec142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g8bf8aec142_0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a:t>
            </a:r>
            <a:r>
              <a:rPr lang="en-US">
                <a:latin typeface="Verdana"/>
                <a:ea typeface="Verdana"/>
                <a:cs typeface="Verdana"/>
                <a:sym typeface="Verdana"/>
              </a:rPr>
              <a:t>: Transition Slide</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a:t>
            </a:r>
            <a:r>
              <a:rPr lang="en-US">
                <a:latin typeface="Verdana"/>
                <a:ea typeface="Verdana"/>
                <a:cs typeface="Verdana"/>
                <a:sym typeface="Verdana"/>
              </a:rPr>
              <a:t> We will now explore some specific strategies for fostering resilience. </a:t>
            </a:r>
            <a:endParaRPr>
              <a:latin typeface="Verdana"/>
              <a:ea typeface="Verdana"/>
              <a:cs typeface="Verdana"/>
              <a:sym typeface="Verdana"/>
            </a:endParaRPr>
          </a:p>
        </p:txBody>
      </p:sp>
      <p:sp>
        <p:nvSpPr>
          <p:cNvPr id="306" name="Google Shape;306;g8bf8aec142_0_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8598363082_0_9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g8598363082_0_9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Do</a:t>
            </a:r>
            <a:r>
              <a:rPr lang="en-US">
                <a:latin typeface="Verdana"/>
                <a:ea typeface="Verdana"/>
                <a:cs typeface="Verdana"/>
                <a:sym typeface="Verdana"/>
              </a:rPr>
              <a:t>: Have participants talk about the question above.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Know/To Say:</a:t>
            </a:r>
            <a:endParaRPr b="1">
              <a:latin typeface="Verdana"/>
              <a:ea typeface="Verdana"/>
              <a:cs typeface="Verdana"/>
              <a:sym typeface="Verdana"/>
            </a:endParaRPr>
          </a:p>
          <a:p>
            <a:pPr marL="285750" lvl="0" indent="-260350" algn="l" rtl="0">
              <a:lnSpc>
                <a:spcPct val="100000"/>
              </a:lnSpc>
              <a:spcBef>
                <a:spcPts val="0"/>
              </a:spcBef>
              <a:spcAft>
                <a:spcPts val="0"/>
              </a:spcAft>
              <a:buClr>
                <a:schemeClr val="dk1"/>
              </a:buClr>
              <a:buSzPts val="1200"/>
              <a:buChar char="•"/>
            </a:pPr>
            <a:r>
              <a:rPr lang="en-US">
                <a:latin typeface="Verdana"/>
                <a:ea typeface="Verdana"/>
                <a:cs typeface="Verdana"/>
                <a:sym typeface="Verdana"/>
              </a:rPr>
              <a:t>Remind children that it’s OK for them to ask for support </a:t>
            </a:r>
            <a:endParaRPr>
              <a:latin typeface="Arial"/>
              <a:ea typeface="Arial"/>
              <a:cs typeface="Arial"/>
              <a:sym typeface="Arial"/>
            </a:endParaRPr>
          </a:p>
          <a:p>
            <a:pPr marL="285750" lvl="0" indent="-260350" algn="l" rtl="0">
              <a:lnSpc>
                <a:spcPct val="100000"/>
              </a:lnSpc>
              <a:spcBef>
                <a:spcPts val="0"/>
              </a:spcBef>
              <a:spcAft>
                <a:spcPts val="0"/>
              </a:spcAft>
              <a:buClr>
                <a:schemeClr val="dk1"/>
              </a:buClr>
              <a:buSzPts val="1200"/>
              <a:buChar char="•"/>
            </a:pPr>
            <a:r>
              <a:rPr lang="en-US">
                <a:latin typeface="Verdana"/>
                <a:ea typeface="Verdana"/>
                <a:cs typeface="Verdana"/>
                <a:sym typeface="Verdana"/>
              </a:rPr>
              <a:t>Brainstorm with them about where and who they can go to when they need support</a:t>
            </a:r>
            <a:endParaRPr>
              <a:latin typeface="Arial"/>
              <a:ea typeface="Arial"/>
              <a:cs typeface="Arial"/>
              <a:sym typeface="Arial"/>
            </a:endParaRPr>
          </a:p>
          <a:p>
            <a:pPr marL="285750" lvl="0" indent="-260350" algn="l" rtl="0">
              <a:lnSpc>
                <a:spcPct val="100000"/>
              </a:lnSpc>
              <a:spcBef>
                <a:spcPts val="0"/>
              </a:spcBef>
              <a:spcAft>
                <a:spcPts val="0"/>
              </a:spcAft>
              <a:buClr>
                <a:schemeClr val="dk1"/>
              </a:buClr>
              <a:buSzPts val="1200"/>
              <a:buChar char="•"/>
            </a:pPr>
            <a:r>
              <a:rPr lang="en-US">
                <a:latin typeface="Verdana"/>
                <a:ea typeface="Verdana"/>
                <a:cs typeface="Verdana"/>
                <a:sym typeface="Verdana"/>
              </a:rPr>
              <a:t>Talk to children about when they might need support, such as when something bad happens, when they’re going through a difficult time, or when they need to talk to someone about how they’re feeling</a:t>
            </a:r>
            <a:endParaRPr>
              <a:latin typeface="Verdana"/>
              <a:ea typeface="Verdana"/>
              <a:cs typeface="Verdana"/>
              <a:sym typeface="Verdana"/>
            </a:endParaRPr>
          </a:p>
          <a:p>
            <a:pPr marL="285750" lvl="0" indent="-260350" algn="l" rtl="0">
              <a:lnSpc>
                <a:spcPct val="100000"/>
              </a:lnSpc>
              <a:spcBef>
                <a:spcPts val="0"/>
              </a:spcBef>
              <a:spcAft>
                <a:spcPts val="0"/>
              </a:spcAft>
              <a:buClr>
                <a:schemeClr val="dk1"/>
              </a:buClr>
              <a:buSzPts val="1200"/>
              <a:buChar char="•"/>
            </a:pPr>
            <a:r>
              <a:rPr lang="en-US">
                <a:latin typeface="Verdana"/>
                <a:ea typeface="Verdana"/>
                <a:cs typeface="Verdana"/>
                <a:sym typeface="Verdana"/>
              </a:rPr>
              <a:t>Explain to children that facing challenges in life can be useful – they help us grow as a person and give us knowledge and skills that make us better prepared the next time something challenges us</a:t>
            </a:r>
            <a:endParaRPr>
              <a:latin typeface="Verdana"/>
              <a:ea typeface="Verdana"/>
              <a:cs typeface="Verdana"/>
              <a:sym typeface="Verdana"/>
            </a:endParaRPr>
          </a:p>
          <a:p>
            <a:pPr marL="285750" lvl="0" indent="-260350" algn="l" rtl="0">
              <a:lnSpc>
                <a:spcPct val="100000"/>
              </a:lnSpc>
              <a:spcBef>
                <a:spcPts val="0"/>
              </a:spcBef>
              <a:spcAft>
                <a:spcPts val="0"/>
              </a:spcAft>
              <a:buClr>
                <a:schemeClr val="dk1"/>
              </a:buClr>
              <a:buSzPts val="1200"/>
              <a:buChar char="•"/>
            </a:pPr>
            <a:r>
              <a:rPr lang="en-US">
                <a:latin typeface="Verdana"/>
                <a:ea typeface="Verdana"/>
                <a:cs typeface="Verdana"/>
                <a:sym typeface="Verdana"/>
              </a:rPr>
              <a:t>Provide children with opportunities to practice empathy</a:t>
            </a:r>
            <a:endParaRPr>
              <a:latin typeface="Verdana"/>
              <a:ea typeface="Verdana"/>
              <a:cs typeface="Verdana"/>
              <a:sym typeface="Verdana"/>
            </a:endParaRPr>
          </a:p>
          <a:p>
            <a:pPr marL="285750" lvl="0" indent="-260350" algn="l" rtl="0">
              <a:lnSpc>
                <a:spcPct val="100000"/>
              </a:lnSpc>
              <a:spcBef>
                <a:spcPts val="0"/>
              </a:spcBef>
              <a:spcAft>
                <a:spcPts val="0"/>
              </a:spcAft>
              <a:buClr>
                <a:schemeClr val="dk1"/>
              </a:buClr>
              <a:buSzPts val="1200"/>
              <a:buChar char="•"/>
            </a:pPr>
            <a:r>
              <a:rPr lang="en-US">
                <a:latin typeface="Verdana"/>
                <a:ea typeface="Verdana"/>
                <a:cs typeface="Verdana"/>
                <a:sym typeface="Verdana"/>
              </a:rPr>
              <a:t>Encourage children while undertaking a challenging task</a:t>
            </a:r>
            <a:endParaRPr>
              <a:latin typeface="Arial"/>
              <a:ea typeface="Arial"/>
              <a:cs typeface="Arial"/>
              <a:sym typeface="Arial"/>
            </a:endParaRPr>
          </a:p>
          <a:p>
            <a:pPr marL="285750" lvl="0" indent="-260350" algn="l" rtl="0">
              <a:lnSpc>
                <a:spcPct val="100000"/>
              </a:lnSpc>
              <a:spcBef>
                <a:spcPts val="0"/>
              </a:spcBef>
              <a:spcAft>
                <a:spcPts val="0"/>
              </a:spcAft>
              <a:buClr>
                <a:schemeClr val="dk1"/>
              </a:buClr>
              <a:buSzPts val="1200"/>
              <a:buChar char="•"/>
            </a:pPr>
            <a:r>
              <a:rPr lang="en-US">
                <a:latin typeface="Verdana"/>
                <a:ea typeface="Verdana"/>
                <a:cs typeface="Verdana"/>
                <a:sym typeface="Verdana"/>
              </a:rPr>
              <a:t>Promoting environments that support a child’s sense of belonging</a:t>
            </a:r>
            <a:endParaRPr>
              <a:latin typeface="Arial"/>
              <a:ea typeface="Arial"/>
              <a:cs typeface="Arial"/>
              <a:sym typeface="Arial"/>
            </a:endParaRPr>
          </a:p>
          <a:p>
            <a:pPr marL="285750" lvl="0" indent="-260350" algn="l" rtl="0">
              <a:lnSpc>
                <a:spcPct val="100000"/>
              </a:lnSpc>
              <a:spcBef>
                <a:spcPts val="0"/>
              </a:spcBef>
              <a:spcAft>
                <a:spcPts val="0"/>
              </a:spcAft>
              <a:buClr>
                <a:schemeClr val="dk1"/>
              </a:buClr>
              <a:buSzPts val="1200"/>
              <a:buChar char="•"/>
            </a:pPr>
            <a:r>
              <a:rPr lang="en-US">
                <a:latin typeface="Verdana"/>
                <a:ea typeface="Verdana"/>
                <a:cs typeface="Verdana"/>
                <a:sym typeface="Verdana"/>
              </a:rPr>
              <a:t>Brainstorming with children about how they can support their friends during a challenging time</a:t>
            </a:r>
            <a:endParaRPr>
              <a:latin typeface="Verdana"/>
              <a:ea typeface="Verdana"/>
              <a:cs typeface="Verdana"/>
              <a:sym typeface="Verdana"/>
            </a:endParaRPr>
          </a:p>
          <a:p>
            <a:pPr marL="285750" lvl="0" indent="-260350" algn="l" rtl="0">
              <a:lnSpc>
                <a:spcPct val="100000"/>
              </a:lnSpc>
              <a:spcBef>
                <a:spcPts val="0"/>
              </a:spcBef>
              <a:spcAft>
                <a:spcPts val="0"/>
              </a:spcAft>
              <a:buClr>
                <a:schemeClr val="dk1"/>
              </a:buClr>
              <a:buSzPts val="1200"/>
              <a:buChar char="•"/>
            </a:pPr>
            <a:r>
              <a:rPr lang="en-US">
                <a:latin typeface="Verdana"/>
                <a:ea typeface="Verdana"/>
                <a:cs typeface="Verdana"/>
                <a:sym typeface="Verdana"/>
              </a:rPr>
              <a:t>Incorporate mindfulness, breathing activities or other relaxation techniques into everyday routines and activities in educational settings</a:t>
            </a:r>
            <a:endParaRPr>
              <a:latin typeface="Arial"/>
              <a:ea typeface="Arial"/>
              <a:cs typeface="Arial"/>
              <a:sym typeface="Arial"/>
            </a:endParaRPr>
          </a:p>
          <a:p>
            <a:pPr marL="285750" lvl="0" indent="-260350" algn="l" rtl="0">
              <a:lnSpc>
                <a:spcPct val="100000"/>
              </a:lnSpc>
              <a:spcBef>
                <a:spcPts val="0"/>
              </a:spcBef>
              <a:spcAft>
                <a:spcPts val="0"/>
              </a:spcAft>
              <a:buClr>
                <a:schemeClr val="dk1"/>
              </a:buClr>
              <a:buSzPts val="1200"/>
              <a:buChar char="•"/>
            </a:pPr>
            <a:r>
              <a:rPr lang="en-US">
                <a:solidFill>
                  <a:srgbClr val="232323"/>
                </a:solidFill>
                <a:latin typeface="Verdana"/>
                <a:ea typeface="Verdana"/>
                <a:cs typeface="Verdana"/>
                <a:sym typeface="Verdana"/>
              </a:rPr>
              <a:t>Reading and discussing diverse stories to students about people who have overcome difficult situations</a:t>
            </a:r>
            <a:endParaRPr>
              <a:latin typeface="Verdana"/>
              <a:ea typeface="Verdana"/>
              <a:cs typeface="Verdana"/>
              <a:sym typeface="Verdana"/>
            </a:endParaRPr>
          </a:p>
          <a:p>
            <a:pPr marL="457200" marR="0" lvl="0" indent="-228600" algn="l" rtl="0">
              <a:lnSpc>
                <a:spcPct val="100000"/>
              </a:lnSpc>
              <a:spcBef>
                <a:spcPts val="0"/>
              </a:spcBef>
              <a:spcAft>
                <a:spcPts val="0"/>
              </a:spcAft>
              <a:buSzPts val="1400"/>
              <a:buNone/>
            </a:pPr>
            <a:endParaRPr/>
          </a:p>
        </p:txBody>
      </p:sp>
      <p:sp>
        <p:nvSpPr>
          <p:cNvPr id="312" name="Google Shape;312;g8598363082_0_9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dcc19ebb94_0_1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gdcc19ebb94_0_1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latin typeface="Verdana"/>
                <a:ea typeface="Verdana"/>
                <a:cs typeface="Verdana"/>
                <a:sym typeface="Verdana"/>
              </a:rPr>
              <a:t>To Know:</a:t>
            </a:r>
            <a:r>
              <a:rPr lang="en-US">
                <a:latin typeface="Verdana"/>
                <a:ea typeface="Verdana"/>
                <a:cs typeface="Verdana"/>
                <a:sym typeface="Verdana"/>
              </a:rPr>
              <a:t> </a:t>
            </a:r>
            <a:r>
              <a:rPr lang="en-US">
                <a:highlight>
                  <a:srgbClr val="FFFFFF"/>
                </a:highlight>
                <a:latin typeface="Verdana"/>
                <a:ea typeface="Verdana"/>
                <a:cs typeface="Verdana"/>
                <a:sym typeface="Verdana"/>
              </a:rPr>
              <a:t>The 7 Cs are an adaptation from The Positive Youth Development movement. Rick Little and colleagues at The International Youth Foundation first described the 4 Cs of confidence, competence, connection, and character as the key ingredients needed to ensure a healthy developmental path. They later added contribution because youth with these essential 4 characteristics also contributed to society.  The additional two C’s – coping and control – allow the model to both promote healthy development and prevent risk</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solidFill>
                  <a:srgbClr val="2A2A2A"/>
                </a:solidFill>
                <a:highlight>
                  <a:schemeClr val="lt1"/>
                </a:highlight>
                <a:latin typeface="Verdana"/>
                <a:ea typeface="Verdana"/>
                <a:cs typeface="Verdana"/>
                <a:sym typeface="Verdana"/>
              </a:rPr>
              <a:t>To Say: </a:t>
            </a:r>
            <a:r>
              <a:rPr lang="en-US">
                <a:solidFill>
                  <a:srgbClr val="2A2A2A"/>
                </a:solidFill>
                <a:highlight>
                  <a:schemeClr val="lt1"/>
                </a:highlight>
                <a:latin typeface="Verdana"/>
                <a:ea typeface="Verdana"/>
                <a:cs typeface="Verdana"/>
                <a:sym typeface="Verdana"/>
              </a:rPr>
              <a:t>Pediatrician Kenneth Ginsburg developed the 7 Cs model to provide a practical approach for families and communities to prepare children to thrive. </a:t>
            </a:r>
            <a:endParaRPr>
              <a:solidFill>
                <a:srgbClr val="2A2A2A"/>
              </a:solidFill>
              <a:highlight>
                <a:schemeClr val="lt1"/>
              </a:highlight>
              <a:latin typeface="Verdana"/>
              <a:ea typeface="Verdana"/>
              <a:cs typeface="Verdana"/>
              <a:sym typeface="Verdana"/>
            </a:endParaRPr>
          </a:p>
          <a:p>
            <a:pPr marL="0" lvl="0" indent="0" algn="l" rtl="0">
              <a:lnSpc>
                <a:spcPct val="100000"/>
              </a:lnSpc>
              <a:spcBef>
                <a:spcPts val="0"/>
              </a:spcBef>
              <a:spcAft>
                <a:spcPts val="0"/>
              </a:spcAft>
              <a:buSzPts val="1400"/>
              <a:buNone/>
            </a:pPr>
            <a:endParaRPr>
              <a:solidFill>
                <a:srgbClr val="2A2A2A"/>
              </a:solidFill>
              <a:highlight>
                <a:schemeClr val="lt1"/>
              </a:highlight>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solidFill>
                  <a:srgbClr val="2A2A2A"/>
                </a:solidFill>
                <a:highlight>
                  <a:schemeClr val="lt1"/>
                </a:highlight>
                <a:latin typeface="Verdana"/>
                <a:ea typeface="Verdana"/>
                <a:cs typeface="Verdana"/>
                <a:sym typeface="Verdana"/>
              </a:rPr>
              <a:t>To Do</a:t>
            </a:r>
            <a:r>
              <a:rPr lang="en-US">
                <a:solidFill>
                  <a:srgbClr val="2A2A2A"/>
                </a:solidFill>
                <a:highlight>
                  <a:schemeClr val="lt1"/>
                </a:highlight>
                <a:latin typeface="Verdana"/>
                <a:ea typeface="Verdana"/>
                <a:cs typeface="Verdana"/>
                <a:sym typeface="Verdana"/>
              </a:rPr>
              <a:t>: Watch video - 7 minutes https://youtu.be/DTmi4kHor_s</a:t>
            </a:r>
            <a:endParaRPr>
              <a:solidFill>
                <a:srgbClr val="2A2A2A"/>
              </a:solidFill>
              <a:highlight>
                <a:schemeClr val="lt1"/>
              </a:highlight>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Resource:</a:t>
            </a:r>
            <a:r>
              <a:rPr lang="en-US"/>
              <a:t> https://youtu.be/DTmi4kHor_s</a:t>
            </a:r>
            <a:endParaRPr/>
          </a:p>
          <a:p>
            <a:pPr marL="0" lvl="0" indent="0" algn="l" rtl="0">
              <a:lnSpc>
                <a:spcPct val="100000"/>
              </a:lnSpc>
              <a:spcBef>
                <a:spcPts val="0"/>
              </a:spcBef>
              <a:spcAft>
                <a:spcPts val="0"/>
              </a:spcAft>
              <a:buSzPts val="1400"/>
              <a:buNone/>
            </a:pPr>
            <a:endParaRPr/>
          </a:p>
        </p:txBody>
      </p:sp>
      <p:sp>
        <p:nvSpPr>
          <p:cNvPr id="320" name="Google Shape;320;gdcc19ebb94_0_19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8bf8aec142_0_2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g8bf8aec142_0_2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 </a:t>
            </a:r>
            <a:r>
              <a:rPr lang="en-US">
                <a:latin typeface="Verdana"/>
                <a:ea typeface="Verdana"/>
                <a:cs typeface="Verdana"/>
                <a:sym typeface="Verdana"/>
              </a:rPr>
              <a:t>Confidence is the solid belief in one’s own abilities.  Competence is the ability to handle situations effectively. </a:t>
            </a:r>
            <a:r>
              <a:rPr lang="en-US">
                <a:solidFill>
                  <a:srgbClr val="2A2A2A"/>
                </a:solidFill>
                <a:highlight>
                  <a:schemeClr val="lt1"/>
                </a:highlight>
                <a:latin typeface="Verdana"/>
                <a:ea typeface="Verdana"/>
                <a:cs typeface="Verdana"/>
                <a:sym typeface="Verdana"/>
              </a:rPr>
              <a:t> </a:t>
            </a:r>
            <a:endParaRPr>
              <a:solidFill>
                <a:srgbClr val="2A2A2A"/>
              </a:solidFill>
              <a:highlight>
                <a:schemeClr val="lt1"/>
              </a:highlight>
              <a:latin typeface="Verdana"/>
              <a:ea typeface="Verdana"/>
              <a:cs typeface="Verdana"/>
              <a:sym typeface="Verdana"/>
            </a:endParaRPr>
          </a:p>
          <a:p>
            <a:pPr marL="0" lvl="0" indent="0" algn="l" rtl="0">
              <a:lnSpc>
                <a:spcPct val="100000"/>
              </a:lnSpc>
              <a:spcBef>
                <a:spcPts val="0"/>
              </a:spcBef>
              <a:spcAft>
                <a:spcPts val="0"/>
              </a:spcAft>
              <a:buSzPts val="1400"/>
              <a:buNone/>
            </a:pP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b="1">
                <a:solidFill>
                  <a:srgbClr val="2A2A2A"/>
                </a:solidFill>
                <a:highlight>
                  <a:schemeClr val="lt1"/>
                </a:highlight>
                <a:latin typeface="Verdana"/>
                <a:ea typeface="Verdana"/>
                <a:cs typeface="Verdana"/>
                <a:sym typeface="Verdana"/>
              </a:rPr>
              <a:t>To Say: </a:t>
            </a:r>
            <a:r>
              <a:rPr lang="en-US">
                <a:solidFill>
                  <a:srgbClr val="2A2A2A"/>
                </a:solidFill>
                <a:highlight>
                  <a:schemeClr val="lt1"/>
                </a:highlight>
                <a:latin typeface="Verdana"/>
                <a:ea typeface="Verdana"/>
                <a:cs typeface="Verdana"/>
                <a:sym typeface="Verdana"/>
              </a:rPr>
              <a:t>As educators and families it is important to acknowledge young people's achievements but we need to go further and encourage the development of personal qualities like integrity, kindness, and fairness. Praise is a powerful tool to engage and motivate our children and it is even more effective when it is specific feedback. To give behavior specific praise, you clearly tell students what they have done correctly. You can also use this evidence based strategy at home. </a:t>
            </a:r>
            <a:endParaRPr>
              <a:solidFill>
                <a:srgbClr val="2A2A2A"/>
              </a:solidFill>
              <a:highlight>
                <a:schemeClr val="lt1"/>
              </a:highlight>
              <a:latin typeface="Verdana"/>
              <a:ea typeface="Verdana"/>
              <a:cs typeface="Verdana"/>
              <a:sym typeface="Verdana"/>
            </a:endParaRPr>
          </a:p>
          <a:p>
            <a:pPr marL="0" lvl="0" indent="0" algn="l" rtl="0">
              <a:lnSpc>
                <a:spcPct val="100000"/>
              </a:lnSpc>
              <a:spcBef>
                <a:spcPts val="0"/>
              </a:spcBef>
              <a:spcAft>
                <a:spcPts val="0"/>
              </a:spcAft>
              <a:buSzPts val="1400"/>
              <a:buNone/>
            </a:pPr>
            <a:endParaRPr>
              <a:solidFill>
                <a:srgbClr val="2A2A2A"/>
              </a:solidFill>
              <a:highlight>
                <a:schemeClr val="lt1"/>
              </a:highlight>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solidFill>
                  <a:srgbClr val="2A2A2A"/>
                </a:solidFill>
                <a:highlight>
                  <a:schemeClr val="lt1"/>
                </a:highlight>
                <a:latin typeface="Verdana"/>
                <a:ea typeface="Verdana"/>
                <a:cs typeface="Verdana"/>
                <a:sym typeface="Verdana"/>
              </a:rPr>
              <a:t>In PBIS (Positive Behavior Intervention Supports), we talk a lot about feedback and acknowledgment. When we highlight what young people are doing well and give them an opportunity to acquire new skills, they start to feel competent. As families, it is sometimes hard when we see our children failing at something. We undermine competence when we prevent young people from trying new things or recovering on their own when they fail at something. We want to focus on strengths but also let them learn from their mistakes. It is helpful in the classroom to break lessons into chunks so that students have an opportunity to understand and practice what they are learning. We also want them to feel some ownership over this learning. </a:t>
            </a:r>
            <a:endParaRPr>
              <a:solidFill>
                <a:srgbClr val="2A2A2A"/>
              </a:solidFill>
              <a:highlight>
                <a:schemeClr val="lt1"/>
              </a:highlight>
              <a:latin typeface="Verdana"/>
              <a:ea typeface="Verdana"/>
              <a:cs typeface="Verdana"/>
              <a:sym typeface="Verdana"/>
            </a:endParaRPr>
          </a:p>
          <a:p>
            <a:pPr marL="0" lvl="0" indent="0" algn="l" rtl="0">
              <a:lnSpc>
                <a:spcPct val="100000"/>
              </a:lnSpc>
              <a:spcBef>
                <a:spcPts val="0"/>
              </a:spcBef>
              <a:spcAft>
                <a:spcPts val="0"/>
              </a:spcAft>
              <a:buSzPts val="1400"/>
              <a:buNone/>
            </a:pPr>
            <a:endParaRPr>
              <a:solidFill>
                <a:srgbClr val="2A2A2A"/>
              </a:solidFill>
              <a:highlight>
                <a:schemeClr val="lt1"/>
              </a:highlight>
              <a:latin typeface="Verdana"/>
              <a:ea typeface="Verdana"/>
              <a:cs typeface="Verdana"/>
              <a:sym typeface="Verdana"/>
            </a:endParaRPr>
          </a:p>
          <a:p>
            <a:pPr marL="0" lvl="0" indent="0" algn="l" rtl="0">
              <a:lnSpc>
                <a:spcPct val="100000"/>
              </a:lnSpc>
              <a:spcBef>
                <a:spcPts val="0"/>
              </a:spcBef>
              <a:spcAft>
                <a:spcPts val="0"/>
              </a:spcAft>
              <a:buSzPts val="1400"/>
              <a:buNone/>
            </a:pPr>
            <a:r>
              <a:rPr lang="en-US">
                <a:solidFill>
                  <a:srgbClr val="2A2A2A"/>
                </a:solidFill>
                <a:highlight>
                  <a:schemeClr val="lt1"/>
                </a:highlight>
                <a:latin typeface="Verdana"/>
                <a:ea typeface="Verdana"/>
                <a:cs typeface="Verdana"/>
                <a:sym typeface="Verdana"/>
              </a:rPr>
              <a:t>It is also important for us to help our student develop skills to maintain a positive self-image. To begin with, it is important to help them set goals. Setting goals and achieving them gives a sense of accomplishment, competence, hope, and confidence. Students can practice setting personal goals, contribution or service oriented goals, and collective goals. Collective goals allow groups of students to work together and build a sense of accomplishment through community. </a:t>
            </a:r>
            <a:endParaRPr>
              <a:solidFill>
                <a:srgbClr val="2A2A2A"/>
              </a:solidFill>
              <a:highlight>
                <a:schemeClr val="lt1"/>
              </a:highlight>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b="1">
              <a:solidFill>
                <a:srgbClr val="2A2A2A"/>
              </a:solidFill>
              <a:highlight>
                <a:schemeClr val="lt1"/>
              </a:highlight>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solidFill>
                <a:srgbClr val="2A2A2A"/>
              </a:solidFill>
              <a:highlight>
                <a:schemeClr val="lt1"/>
              </a:highlight>
              <a:latin typeface="Verdana"/>
              <a:ea typeface="Verdana"/>
              <a:cs typeface="Verdana"/>
              <a:sym typeface="Verdana"/>
            </a:endParaRPr>
          </a:p>
        </p:txBody>
      </p:sp>
      <p:sp>
        <p:nvSpPr>
          <p:cNvPr id="328" name="Google Shape;328;g8bf8aec142_0_2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870a58ecbd_0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g870a58ecbd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Know/To Say: </a:t>
            </a:r>
            <a:r>
              <a:rPr lang="en-US">
                <a:solidFill>
                  <a:srgbClr val="192930"/>
                </a:solidFill>
                <a:highlight>
                  <a:srgbClr val="FFFFFF"/>
                </a:highlight>
                <a:latin typeface="Verdana"/>
                <a:ea typeface="Verdana"/>
                <a:cs typeface="Verdana"/>
                <a:sym typeface="Verdana"/>
              </a:rPr>
              <a:t>Being strength-based suggests that the way we interact and respond to children is rooted in the way we view them.When focusing on building resilience we must maintain a positive focus even when children are difficult for us to understand. When children exhibit challenging behaviors, deficit mindsets are more prevalent. Some examples of this would be: </a:t>
            </a:r>
            <a:endParaRPr>
              <a:solidFill>
                <a:srgbClr val="192930"/>
              </a:solidFill>
              <a:highlight>
                <a:srgbClr val="FFFFFF"/>
              </a:highlight>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solidFill>
                <a:srgbClr val="192930"/>
              </a:solidFill>
              <a:highlight>
                <a:srgbClr val="FFFFFF"/>
              </a:highlight>
              <a:latin typeface="Verdana"/>
              <a:ea typeface="Verdana"/>
              <a:cs typeface="Verdana"/>
              <a:sym typeface="Verdana"/>
            </a:endParaRPr>
          </a:p>
          <a:p>
            <a:pPr marL="0" lvl="0" indent="0" algn="l" rtl="0">
              <a:lnSpc>
                <a:spcPct val="115000"/>
              </a:lnSpc>
              <a:spcBef>
                <a:spcPts val="0"/>
              </a:spcBef>
              <a:spcAft>
                <a:spcPts val="0"/>
              </a:spcAft>
              <a:buSzPts val="1400"/>
              <a:buNone/>
            </a:pPr>
            <a:r>
              <a:rPr lang="en-US" b="1">
                <a:solidFill>
                  <a:srgbClr val="192930"/>
                </a:solidFill>
                <a:highlight>
                  <a:srgbClr val="FFFFFF"/>
                </a:highlight>
                <a:latin typeface="Verdana"/>
                <a:ea typeface="Verdana"/>
                <a:cs typeface="Verdana"/>
                <a:sym typeface="Verdana"/>
              </a:rPr>
              <a:t>Deficit-Based Thinking</a:t>
            </a:r>
            <a:endParaRPr b="1">
              <a:solidFill>
                <a:srgbClr val="192930"/>
              </a:solidFill>
              <a:highlight>
                <a:srgbClr val="FFFFFF"/>
              </a:highlight>
              <a:latin typeface="Verdana"/>
              <a:ea typeface="Verdana"/>
              <a:cs typeface="Verdana"/>
              <a:sym typeface="Verdana"/>
            </a:endParaRPr>
          </a:p>
          <a:p>
            <a:pPr marL="736600" lvl="0" indent="-304800" algn="l" rtl="0">
              <a:lnSpc>
                <a:spcPct val="115000"/>
              </a:lnSpc>
              <a:spcBef>
                <a:spcPts val="1700"/>
              </a:spcBef>
              <a:spcAft>
                <a:spcPts val="0"/>
              </a:spcAft>
              <a:buClr>
                <a:srgbClr val="192930"/>
              </a:buClr>
              <a:buSzPts val="1200"/>
              <a:buFont typeface="Verdana"/>
              <a:buChar char="●"/>
            </a:pPr>
            <a:r>
              <a:rPr lang="en-US">
                <a:solidFill>
                  <a:srgbClr val="192930"/>
                </a:solidFill>
                <a:highlight>
                  <a:srgbClr val="FFFFFF"/>
                </a:highlight>
                <a:latin typeface="Verdana"/>
                <a:ea typeface="Verdana"/>
                <a:cs typeface="Verdana"/>
                <a:sym typeface="Verdana"/>
              </a:rPr>
              <a:t>What’s wrong with him?</a:t>
            </a:r>
            <a:endParaRPr>
              <a:solidFill>
                <a:srgbClr val="192930"/>
              </a:solidFill>
              <a:highlight>
                <a:srgbClr val="FFFFFF"/>
              </a:highlight>
              <a:latin typeface="Verdana"/>
              <a:ea typeface="Verdana"/>
              <a:cs typeface="Verdana"/>
              <a:sym typeface="Verdana"/>
            </a:endParaRPr>
          </a:p>
          <a:p>
            <a:pPr marL="736600" lvl="0" indent="-304800" algn="l" rtl="0">
              <a:lnSpc>
                <a:spcPct val="115000"/>
              </a:lnSpc>
              <a:spcBef>
                <a:spcPts val="0"/>
              </a:spcBef>
              <a:spcAft>
                <a:spcPts val="0"/>
              </a:spcAft>
              <a:buClr>
                <a:srgbClr val="192930"/>
              </a:buClr>
              <a:buSzPts val="1200"/>
              <a:buFont typeface="Verdana"/>
              <a:buChar char="●"/>
            </a:pPr>
            <a:r>
              <a:rPr lang="en-US">
                <a:solidFill>
                  <a:srgbClr val="192930"/>
                </a:solidFill>
                <a:highlight>
                  <a:srgbClr val="FFFFFF"/>
                </a:highlight>
                <a:latin typeface="Verdana"/>
                <a:ea typeface="Verdana"/>
                <a:cs typeface="Verdana"/>
                <a:sym typeface="Verdana"/>
              </a:rPr>
              <a:t>Look at her behavior.</a:t>
            </a:r>
            <a:endParaRPr>
              <a:solidFill>
                <a:srgbClr val="192930"/>
              </a:solidFill>
              <a:highlight>
                <a:srgbClr val="FFFFFF"/>
              </a:highlight>
              <a:latin typeface="Verdana"/>
              <a:ea typeface="Verdana"/>
              <a:cs typeface="Verdana"/>
              <a:sym typeface="Verdana"/>
            </a:endParaRPr>
          </a:p>
          <a:p>
            <a:pPr marL="736600" lvl="0" indent="-304800" algn="l" rtl="0">
              <a:lnSpc>
                <a:spcPct val="115000"/>
              </a:lnSpc>
              <a:spcBef>
                <a:spcPts val="0"/>
              </a:spcBef>
              <a:spcAft>
                <a:spcPts val="0"/>
              </a:spcAft>
              <a:buClr>
                <a:srgbClr val="192930"/>
              </a:buClr>
              <a:buSzPts val="1200"/>
              <a:buFont typeface="Verdana"/>
              <a:buChar char="●"/>
            </a:pPr>
            <a:r>
              <a:rPr lang="en-US">
                <a:solidFill>
                  <a:srgbClr val="192930"/>
                </a:solidFill>
                <a:highlight>
                  <a:srgbClr val="FFFFFF"/>
                </a:highlight>
                <a:latin typeface="Verdana"/>
                <a:ea typeface="Verdana"/>
                <a:cs typeface="Verdana"/>
                <a:sym typeface="Verdana"/>
              </a:rPr>
              <a:t>That student doesn’t even want my help.</a:t>
            </a:r>
            <a:endParaRPr>
              <a:solidFill>
                <a:srgbClr val="192930"/>
              </a:solidFill>
              <a:highlight>
                <a:srgbClr val="FFFFFF"/>
              </a:highlight>
              <a:latin typeface="Verdana"/>
              <a:ea typeface="Verdana"/>
              <a:cs typeface="Verdana"/>
              <a:sym typeface="Verdana"/>
            </a:endParaRPr>
          </a:p>
          <a:p>
            <a:pPr marL="736600" lvl="0" indent="-304800" algn="l" rtl="0">
              <a:lnSpc>
                <a:spcPct val="115000"/>
              </a:lnSpc>
              <a:spcBef>
                <a:spcPts val="0"/>
              </a:spcBef>
              <a:spcAft>
                <a:spcPts val="0"/>
              </a:spcAft>
              <a:buClr>
                <a:srgbClr val="192930"/>
              </a:buClr>
              <a:buSzPts val="1200"/>
              <a:buFont typeface="Verdana"/>
              <a:buChar char="●"/>
            </a:pPr>
            <a:r>
              <a:rPr lang="en-US">
                <a:solidFill>
                  <a:srgbClr val="192930"/>
                </a:solidFill>
                <a:highlight>
                  <a:srgbClr val="FFFFFF"/>
                </a:highlight>
                <a:latin typeface="Verdana"/>
                <a:ea typeface="Verdana"/>
                <a:cs typeface="Verdana"/>
                <a:sym typeface="Verdana"/>
              </a:rPr>
              <a:t>Punishment will get his attention.</a:t>
            </a:r>
            <a:endParaRPr>
              <a:solidFill>
                <a:srgbClr val="192930"/>
              </a:solidFill>
              <a:highlight>
                <a:srgbClr val="FFFFFF"/>
              </a:highlight>
              <a:latin typeface="Verdana"/>
              <a:ea typeface="Verdana"/>
              <a:cs typeface="Verdana"/>
              <a:sym typeface="Verdana"/>
            </a:endParaRPr>
          </a:p>
          <a:p>
            <a:pPr marL="0" lvl="0" indent="0" algn="l" rtl="0">
              <a:lnSpc>
                <a:spcPct val="115000"/>
              </a:lnSpc>
              <a:spcBef>
                <a:spcPts val="4400"/>
              </a:spcBef>
              <a:spcAft>
                <a:spcPts val="0"/>
              </a:spcAft>
              <a:buSzPts val="1400"/>
              <a:buNone/>
            </a:pPr>
            <a:r>
              <a:rPr lang="en-US" b="1">
                <a:solidFill>
                  <a:srgbClr val="192930"/>
                </a:solidFill>
                <a:highlight>
                  <a:srgbClr val="FFFFFF"/>
                </a:highlight>
                <a:latin typeface="Verdana"/>
                <a:ea typeface="Verdana"/>
                <a:cs typeface="Verdana"/>
                <a:sym typeface="Verdana"/>
              </a:rPr>
              <a:t>Strength-Based Thinking</a:t>
            </a:r>
            <a:endParaRPr b="1">
              <a:solidFill>
                <a:srgbClr val="192930"/>
              </a:solidFill>
              <a:highlight>
                <a:srgbClr val="FFFFFF"/>
              </a:highlight>
              <a:latin typeface="Verdana"/>
              <a:ea typeface="Verdana"/>
              <a:cs typeface="Verdana"/>
              <a:sym typeface="Verdana"/>
            </a:endParaRPr>
          </a:p>
          <a:p>
            <a:pPr marL="736600" lvl="0" indent="-304800" algn="l" rtl="0">
              <a:lnSpc>
                <a:spcPct val="115000"/>
              </a:lnSpc>
              <a:spcBef>
                <a:spcPts val="1700"/>
              </a:spcBef>
              <a:spcAft>
                <a:spcPts val="0"/>
              </a:spcAft>
              <a:buClr>
                <a:srgbClr val="192930"/>
              </a:buClr>
              <a:buSzPts val="1200"/>
              <a:buFont typeface="Verdana"/>
              <a:buChar char="●"/>
            </a:pPr>
            <a:r>
              <a:rPr lang="en-US">
                <a:solidFill>
                  <a:srgbClr val="192930"/>
                </a:solidFill>
                <a:highlight>
                  <a:srgbClr val="FFFFFF"/>
                </a:highlight>
                <a:latin typeface="Verdana"/>
                <a:ea typeface="Verdana"/>
                <a:cs typeface="Verdana"/>
                <a:sym typeface="Verdana"/>
              </a:rPr>
              <a:t>What’s right with him?</a:t>
            </a:r>
            <a:endParaRPr>
              <a:solidFill>
                <a:srgbClr val="192930"/>
              </a:solidFill>
              <a:highlight>
                <a:srgbClr val="FFFFFF"/>
              </a:highlight>
              <a:latin typeface="Verdana"/>
              <a:ea typeface="Verdana"/>
              <a:cs typeface="Verdana"/>
              <a:sym typeface="Verdana"/>
            </a:endParaRPr>
          </a:p>
          <a:p>
            <a:pPr marL="736600" lvl="0" indent="-304800" algn="l" rtl="0">
              <a:lnSpc>
                <a:spcPct val="115000"/>
              </a:lnSpc>
              <a:spcBef>
                <a:spcPts val="0"/>
              </a:spcBef>
              <a:spcAft>
                <a:spcPts val="0"/>
              </a:spcAft>
              <a:buClr>
                <a:srgbClr val="192930"/>
              </a:buClr>
              <a:buSzPts val="1200"/>
              <a:buFont typeface="Verdana"/>
              <a:buChar char="●"/>
            </a:pPr>
            <a:r>
              <a:rPr lang="en-US">
                <a:solidFill>
                  <a:srgbClr val="192930"/>
                </a:solidFill>
                <a:highlight>
                  <a:srgbClr val="FFFFFF"/>
                </a:highlight>
                <a:latin typeface="Verdana"/>
                <a:ea typeface="Verdana"/>
                <a:cs typeface="Verdana"/>
                <a:sym typeface="Verdana"/>
              </a:rPr>
              <a:t>I wonder what is making her act that way?</a:t>
            </a:r>
            <a:endParaRPr>
              <a:solidFill>
                <a:srgbClr val="192930"/>
              </a:solidFill>
              <a:highlight>
                <a:srgbClr val="FFFFFF"/>
              </a:highlight>
              <a:latin typeface="Verdana"/>
              <a:ea typeface="Verdana"/>
              <a:cs typeface="Verdana"/>
              <a:sym typeface="Verdana"/>
            </a:endParaRPr>
          </a:p>
          <a:p>
            <a:pPr marL="736600" lvl="0" indent="-304800" algn="l" rtl="0">
              <a:lnSpc>
                <a:spcPct val="115000"/>
              </a:lnSpc>
              <a:spcBef>
                <a:spcPts val="0"/>
              </a:spcBef>
              <a:spcAft>
                <a:spcPts val="0"/>
              </a:spcAft>
              <a:buClr>
                <a:srgbClr val="192930"/>
              </a:buClr>
              <a:buSzPts val="1200"/>
              <a:buFont typeface="Verdana"/>
              <a:buChar char="●"/>
            </a:pPr>
            <a:r>
              <a:rPr lang="en-US">
                <a:solidFill>
                  <a:srgbClr val="192930"/>
                </a:solidFill>
                <a:highlight>
                  <a:srgbClr val="FFFFFF"/>
                </a:highlight>
                <a:latin typeface="Verdana"/>
                <a:ea typeface="Verdana"/>
                <a:cs typeface="Verdana"/>
                <a:sym typeface="Verdana"/>
              </a:rPr>
              <a:t>Caring people will get their attention.</a:t>
            </a:r>
            <a:endParaRPr>
              <a:solidFill>
                <a:srgbClr val="192930"/>
              </a:solidFill>
              <a:highlight>
                <a:srgbClr val="FFFFFF"/>
              </a:highlight>
              <a:latin typeface="Verdana"/>
              <a:ea typeface="Verdana"/>
              <a:cs typeface="Verdana"/>
              <a:sym typeface="Verdana"/>
            </a:endParaRPr>
          </a:p>
          <a:p>
            <a:pPr marL="736600" lvl="0" indent="-304800" algn="l" rtl="0">
              <a:lnSpc>
                <a:spcPct val="115000"/>
              </a:lnSpc>
              <a:spcBef>
                <a:spcPts val="0"/>
              </a:spcBef>
              <a:spcAft>
                <a:spcPts val="0"/>
              </a:spcAft>
              <a:buClr>
                <a:srgbClr val="192930"/>
              </a:buClr>
              <a:buSzPts val="1200"/>
              <a:buFont typeface="Verdana"/>
              <a:buChar char="●"/>
            </a:pPr>
            <a:r>
              <a:rPr lang="en-US">
                <a:solidFill>
                  <a:srgbClr val="192930"/>
                </a:solidFill>
                <a:highlight>
                  <a:srgbClr val="FFFFFF"/>
                </a:highlight>
                <a:latin typeface="Verdana"/>
                <a:ea typeface="Verdana"/>
                <a:cs typeface="Verdana"/>
                <a:sym typeface="Verdana"/>
              </a:rPr>
              <a:t>If we give him a chance, he could go far!</a:t>
            </a:r>
            <a:endParaRPr>
              <a:solidFill>
                <a:srgbClr val="192930"/>
              </a:solidFill>
              <a:highlight>
                <a:srgbClr val="FFFFFF"/>
              </a:highlight>
              <a:latin typeface="Verdana"/>
              <a:ea typeface="Verdana"/>
              <a:cs typeface="Verdana"/>
              <a:sym typeface="Verdana"/>
            </a:endParaRPr>
          </a:p>
          <a:p>
            <a:pPr marL="0" lvl="0" indent="0" algn="l" rtl="0">
              <a:lnSpc>
                <a:spcPct val="100000"/>
              </a:lnSpc>
              <a:spcBef>
                <a:spcPts val="4400"/>
              </a:spcBef>
              <a:spcAft>
                <a:spcPts val="0"/>
              </a:spcAft>
              <a:buClr>
                <a:schemeClr val="dk1"/>
              </a:buClr>
              <a:buSzPts val="1100"/>
              <a:buFont typeface="Arial"/>
              <a:buNone/>
            </a:pPr>
            <a:endParaRPr>
              <a:solidFill>
                <a:srgbClr val="192930"/>
              </a:solidFill>
              <a:highlight>
                <a:srgbClr val="FFFFFF"/>
              </a:highlight>
              <a:latin typeface="Verdana"/>
              <a:ea typeface="Verdana"/>
              <a:cs typeface="Verdana"/>
              <a:sym typeface="Verdana"/>
            </a:endParaRPr>
          </a:p>
        </p:txBody>
      </p:sp>
      <p:sp>
        <p:nvSpPr>
          <p:cNvPr id="335" name="Google Shape;335;g870a58ecbd_0_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8a21862ae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8a21862ae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This section of Learning Module 6 is designed to be completed in 30 minutes to 1 hour.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217" name="Google Shape;217;g8a21862aeb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870a58ecbd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g870a58ecbd_0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a:t>
            </a:r>
            <a:r>
              <a:rPr lang="en-US">
                <a:latin typeface="Verdana"/>
                <a:ea typeface="Verdana"/>
                <a:cs typeface="Verdana"/>
                <a:sym typeface="Verdana"/>
              </a:rPr>
              <a:t> This video is 2.14 minutes. </a:t>
            </a:r>
            <a:r>
              <a:rPr lang="en-US" u="sng">
                <a:solidFill>
                  <a:schemeClr val="hlink"/>
                </a:solidFill>
                <a:latin typeface="Verdana"/>
                <a:ea typeface="Verdana"/>
                <a:cs typeface="Verdana"/>
                <a:sym typeface="Verdana"/>
                <a:hlinkClick r:id="rId3"/>
              </a:rPr>
              <a:t>https://youtu.be/M1CHPnZfFmU</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solidFill>
                  <a:srgbClr val="2A2A2A"/>
                </a:solidFill>
                <a:highlight>
                  <a:schemeClr val="lt1"/>
                </a:highlight>
                <a:latin typeface="Verdana"/>
                <a:ea typeface="Verdana"/>
                <a:cs typeface="Verdana"/>
                <a:sym typeface="Verdana"/>
              </a:rPr>
              <a:t>To Say:</a:t>
            </a:r>
            <a:r>
              <a:rPr lang="en-US">
                <a:solidFill>
                  <a:srgbClr val="2A2A2A"/>
                </a:solidFill>
                <a:highlight>
                  <a:schemeClr val="lt1"/>
                </a:highlight>
                <a:latin typeface="Verdana"/>
                <a:ea typeface="Verdana"/>
                <a:cs typeface="Verdana"/>
                <a:sym typeface="Verdana"/>
              </a:rPr>
              <a:t> Carol Dwek (2015) urges teachers to ask students to reflect on personal growth often. She recommends the following statements and questions for teachers to ask students:</a:t>
            </a:r>
            <a:endParaRPr>
              <a:solidFill>
                <a:srgbClr val="2A2A2A"/>
              </a:solidFill>
              <a:highlight>
                <a:schemeClr val="lt1"/>
              </a:highlight>
              <a:latin typeface="Verdana"/>
              <a:ea typeface="Verdana"/>
              <a:cs typeface="Verdana"/>
              <a:sym typeface="Verdana"/>
            </a:endParaRPr>
          </a:p>
          <a:p>
            <a:pPr marL="457200" lvl="0" indent="-304800" algn="l" rtl="0">
              <a:lnSpc>
                <a:spcPct val="100000"/>
              </a:lnSpc>
              <a:spcBef>
                <a:spcPts val="1200"/>
              </a:spcBef>
              <a:spcAft>
                <a:spcPts val="0"/>
              </a:spcAft>
              <a:buClr>
                <a:srgbClr val="2A2A2A"/>
              </a:buClr>
              <a:buSzPts val="1200"/>
              <a:buFont typeface="Verdana"/>
              <a:buChar char="●"/>
            </a:pPr>
            <a:r>
              <a:rPr lang="en-US">
                <a:solidFill>
                  <a:srgbClr val="2A2A2A"/>
                </a:solidFill>
                <a:highlight>
                  <a:schemeClr val="lt1"/>
                </a:highlight>
                <a:latin typeface="Verdana"/>
                <a:ea typeface="Verdana"/>
                <a:cs typeface="Verdana"/>
                <a:sym typeface="Verdana"/>
              </a:rPr>
              <a:t>You can control your thoughts. If you use them in the right way, you can strengthen your mind.</a:t>
            </a:r>
            <a:endParaRPr>
              <a:solidFill>
                <a:srgbClr val="2A2A2A"/>
              </a:solidFill>
              <a:highlight>
                <a:schemeClr val="lt1"/>
              </a:highlight>
              <a:latin typeface="Verdana"/>
              <a:ea typeface="Verdana"/>
              <a:cs typeface="Verdana"/>
              <a:sym typeface="Verdana"/>
            </a:endParaRPr>
          </a:p>
          <a:p>
            <a:pPr marL="457200" lvl="0" indent="-304800" algn="l" rtl="0">
              <a:lnSpc>
                <a:spcPct val="100000"/>
              </a:lnSpc>
              <a:spcBef>
                <a:spcPts val="0"/>
              </a:spcBef>
              <a:spcAft>
                <a:spcPts val="0"/>
              </a:spcAft>
              <a:buClr>
                <a:srgbClr val="2A2A2A"/>
              </a:buClr>
              <a:buSzPts val="1200"/>
              <a:buFont typeface="Verdana"/>
              <a:buChar char="●"/>
            </a:pPr>
            <a:r>
              <a:rPr lang="en-US">
                <a:solidFill>
                  <a:srgbClr val="2A2A2A"/>
                </a:solidFill>
                <a:highlight>
                  <a:schemeClr val="lt1"/>
                </a:highlight>
                <a:latin typeface="Verdana"/>
                <a:ea typeface="Verdana"/>
                <a:cs typeface="Verdana"/>
                <a:sym typeface="Verdana"/>
              </a:rPr>
              <a:t>Wow, that was a really good grade. You must have worked really hard to be able to achieve it.</a:t>
            </a:r>
            <a:endParaRPr>
              <a:solidFill>
                <a:srgbClr val="2A2A2A"/>
              </a:solidFill>
              <a:highlight>
                <a:schemeClr val="lt1"/>
              </a:highlight>
              <a:latin typeface="Verdana"/>
              <a:ea typeface="Verdana"/>
              <a:cs typeface="Verdana"/>
              <a:sym typeface="Verdana"/>
            </a:endParaRPr>
          </a:p>
          <a:p>
            <a:pPr marL="457200" lvl="0" indent="-304800" algn="l" rtl="0">
              <a:lnSpc>
                <a:spcPct val="100000"/>
              </a:lnSpc>
              <a:spcBef>
                <a:spcPts val="0"/>
              </a:spcBef>
              <a:spcAft>
                <a:spcPts val="0"/>
              </a:spcAft>
              <a:buClr>
                <a:srgbClr val="2A2A2A"/>
              </a:buClr>
              <a:buSzPts val="1200"/>
              <a:buFont typeface="Verdana"/>
              <a:buChar char="●"/>
            </a:pPr>
            <a:r>
              <a:rPr lang="en-US">
                <a:solidFill>
                  <a:srgbClr val="2A2A2A"/>
                </a:solidFill>
                <a:highlight>
                  <a:schemeClr val="lt1"/>
                </a:highlight>
                <a:latin typeface="Verdana"/>
                <a:ea typeface="Verdana"/>
                <a:cs typeface="Verdana"/>
                <a:sym typeface="Verdana"/>
              </a:rPr>
              <a:t>What have you learned today?</a:t>
            </a:r>
            <a:endParaRPr>
              <a:solidFill>
                <a:srgbClr val="2A2A2A"/>
              </a:solidFill>
              <a:highlight>
                <a:schemeClr val="lt1"/>
              </a:highlight>
              <a:latin typeface="Verdana"/>
              <a:ea typeface="Verdana"/>
              <a:cs typeface="Verdana"/>
              <a:sym typeface="Verdana"/>
            </a:endParaRPr>
          </a:p>
          <a:p>
            <a:pPr marL="457200" lvl="0" indent="-304800" algn="l" rtl="0">
              <a:lnSpc>
                <a:spcPct val="100000"/>
              </a:lnSpc>
              <a:spcBef>
                <a:spcPts val="0"/>
              </a:spcBef>
              <a:spcAft>
                <a:spcPts val="0"/>
              </a:spcAft>
              <a:buClr>
                <a:srgbClr val="2A2A2A"/>
              </a:buClr>
              <a:buSzPts val="1200"/>
              <a:buFont typeface="Verdana"/>
              <a:buChar char="●"/>
            </a:pPr>
            <a:r>
              <a:rPr lang="en-US">
                <a:solidFill>
                  <a:srgbClr val="2A2A2A"/>
                </a:solidFill>
                <a:highlight>
                  <a:schemeClr val="lt1"/>
                </a:highlight>
                <a:latin typeface="Verdana"/>
                <a:ea typeface="Verdana"/>
                <a:cs typeface="Verdana"/>
                <a:sym typeface="Verdana"/>
              </a:rPr>
              <a:t>What is a mistake today that you learned from?</a:t>
            </a:r>
            <a:endParaRPr>
              <a:solidFill>
                <a:srgbClr val="2A2A2A"/>
              </a:solidFill>
              <a:highlight>
                <a:schemeClr val="lt1"/>
              </a:highlight>
              <a:latin typeface="Verdana"/>
              <a:ea typeface="Verdana"/>
              <a:cs typeface="Verdana"/>
              <a:sym typeface="Verdana"/>
            </a:endParaRPr>
          </a:p>
          <a:p>
            <a:pPr marL="457200" lvl="0" indent="-304800" algn="l" rtl="0">
              <a:lnSpc>
                <a:spcPct val="100000"/>
              </a:lnSpc>
              <a:spcBef>
                <a:spcPts val="0"/>
              </a:spcBef>
              <a:spcAft>
                <a:spcPts val="0"/>
              </a:spcAft>
              <a:buClr>
                <a:srgbClr val="2A2A2A"/>
              </a:buClr>
              <a:buSzPts val="1200"/>
              <a:buFont typeface="Verdana"/>
              <a:buChar char="●"/>
            </a:pPr>
            <a:r>
              <a:rPr lang="en-US">
                <a:solidFill>
                  <a:srgbClr val="2A2A2A"/>
                </a:solidFill>
                <a:highlight>
                  <a:schemeClr val="lt1"/>
                </a:highlight>
                <a:latin typeface="Verdana"/>
                <a:ea typeface="Verdana"/>
                <a:cs typeface="Verdana"/>
                <a:sym typeface="Verdana"/>
              </a:rPr>
              <a:t>What were you persistent at today?</a:t>
            </a:r>
            <a:endParaRPr>
              <a:solidFill>
                <a:srgbClr val="2A2A2A"/>
              </a:solidFill>
              <a:highlight>
                <a:schemeClr val="lt1"/>
              </a:highlight>
              <a:latin typeface="Verdana"/>
              <a:ea typeface="Verdana"/>
              <a:cs typeface="Verdana"/>
              <a:sym typeface="Verdana"/>
            </a:endParaRPr>
          </a:p>
          <a:p>
            <a:pPr marL="457200" lvl="0" indent="-304800" algn="l" rtl="0">
              <a:lnSpc>
                <a:spcPct val="100000"/>
              </a:lnSpc>
              <a:spcBef>
                <a:spcPts val="0"/>
              </a:spcBef>
              <a:spcAft>
                <a:spcPts val="0"/>
              </a:spcAft>
              <a:buClr>
                <a:srgbClr val="2A2A2A"/>
              </a:buClr>
              <a:buSzPts val="1200"/>
              <a:buFont typeface="Verdana"/>
              <a:buChar char="●"/>
            </a:pPr>
            <a:r>
              <a:rPr lang="en-US">
                <a:solidFill>
                  <a:srgbClr val="2A2A2A"/>
                </a:solidFill>
                <a:highlight>
                  <a:schemeClr val="lt1"/>
                </a:highlight>
                <a:latin typeface="Verdana"/>
                <a:ea typeface="Verdana"/>
                <a:cs typeface="Verdana"/>
                <a:sym typeface="Verdana"/>
              </a:rPr>
              <a:t>What can you learn from this?</a:t>
            </a:r>
            <a:endParaRPr>
              <a:solidFill>
                <a:srgbClr val="2A2A2A"/>
              </a:solidFill>
              <a:highlight>
                <a:schemeClr val="lt1"/>
              </a:highlight>
              <a:latin typeface="Verdana"/>
              <a:ea typeface="Verdana"/>
              <a:cs typeface="Verdana"/>
              <a:sym typeface="Verdana"/>
            </a:endParaRPr>
          </a:p>
          <a:p>
            <a:pPr marL="457200" lvl="0" indent="-304800" algn="l" rtl="0">
              <a:lnSpc>
                <a:spcPct val="100000"/>
              </a:lnSpc>
              <a:spcBef>
                <a:spcPts val="0"/>
              </a:spcBef>
              <a:spcAft>
                <a:spcPts val="0"/>
              </a:spcAft>
              <a:buClr>
                <a:srgbClr val="2A2A2A"/>
              </a:buClr>
              <a:buSzPts val="1200"/>
              <a:buFont typeface="Verdana"/>
              <a:buChar char="●"/>
            </a:pPr>
            <a:r>
              <a:rPr lang="en-US">
                <a:solidFill>
                  <a:srgbClr val="2A2A2A"/>
                </a:solidFill>
                <a:highlight>
                  <a:schemeClr val="lt1"/>
                </a:highlight>
                <a:latin typeface="Verdana"/>
                <a:ea typeface="Verdana"/>
                <a:cs typeface="Verdana"/>
                <a:sym typeface="Verdana"/>
              </a:rPr>
              <a:t>What will you do the next time you are in this situation?</a:t>
            </a:r>
            <a:endParaRPr>
              <a:latin typeface="Verdana"/>
              <a:ea typeface="Verdana"/>
              <a:cs typeface="Verdana"/>
              <a:sym typeface="Verdana"/>
            </a:endParaRPr>
          </a:p>
        </p:txBody>
      </p:sp>
      <p:sp>
        <p:nvSpPr>
          <p:cNvPr id="342" name="Google Shape;342;g870a58ecbd_0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865dba38d0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g865dba38d0_0_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Know/To Say: </a:t>
            </a:r>
            <a:r>
              <a:rPr lang="en-US">
                <a:latin typeface="Verdana"/>
                <a:ea typeface="Verdana"/>
                <a:cs typeface="Verdana"/>
                <a:sym typeface="Verdana"/>
              </a:rPr>
              <a:t>When working with our students and helping them to shift their mindsets we need them to understand that things don’t always work out the way they planned it. Look at Michael Jordan. After being cut from his high school basketball team, he went home, locked himself in his room and cried. Walt Disney was fired from a newspaper because they felt he lacked imagination and originality. Oprah was demoted as news anchor because they felt she wasn't fit for television. This is a great example of three people who overcame adversity and went on to become incredibly successful. </a:t>
            </a:r>
            <a:endParaRPr>
              <a:latin typeface="Verdana"/>
              <a:ea typeface="Verdana"/>
              <a:cs typeface="Verdana"/>
              <a:sym typeface="Verdana"/>
            </a:endParaRPr>
          </a:p>
        </p:txBody>
      </p:sp>
      <p:sp>
        <p:nvSpPr>
          <p:cNvPr id="349" name="Google Shape;349;g865dba38d0_0_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dcc19ebb94_0_4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gdcc19ebb94_0_4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latin typeface="Verdana"/>
                <a:ea typeface="Verdana"/>
                <a:cs typeface="Verdana"/>
                <a:sym typeface="Verdana"/>
              </a:rPr>
              <a:t>To Know:</a:t>
            </a:r>
            <a:r>
              <a:rPr lang="en-US">
                <a:latin typeface="Verdana"/>
                <a:ea typeface="Verdana"/>
                <a:cs typeface="Verdana"/>
                <a:sym typeface="Verdana"/>
              </a:rPr>
              <a:t> This video is 2 minutes. https://youtu.be/oCnZu8sqWhA</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b="1">
              <a:solidFill>
                <a:srgbClr val="2A2A2A"/>
              </a:solidFill>
              <a:highlight>
                <a:schemeClr val="lt1"/>
              </a:highlight>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solidFill>
                  <a:srgbClr val="2A2A2A"/>
                </a:solidFill>
                <a:highlight>
                  <a:schemeClr val="lt1"/>
                </a:highlight>
                <a:latin typeface="Verdana"/>
                <a:ea typeface="Verdana"/>
                <a:cs typeface="Verdana"/>
                <a:sym typeface="Verdana"/>
              </a:rPr>
              <a:t>To Say:</a:t>
            </a:r>
            <a:r>
              <a:rPr lang="en-US">
                <a:solidFill>
                  <a:srgbClr val="2A2A2A"/>
                </a:solidFill>
                <a:highlight>
                  <a:schemeClr val="lt1"/>
                </a:highlight>
                <a:latin typeface="Verdana"/>
                <a:ea typeface="Verdana"/>
                <a:cs typeface="Verdana"/>
                <a:sym typeface="Verdana"/>
              </a:rPr>
              <a:t> Research has demonstrated that having the mindset that you are either smart or not smart has negative consequences for student learning. A powerful way that you can intervene is by being cautious on how you use give praise. Offering praise for effort or work can help to alter a students mindset so that they can begin to view their own intelligence as something that can be developed. This change in mindset also helps increase a students ability to “bounce back” in the face of setbacks. Behavior specific praise is a low intensity strategy that help to reinforce everything we just discussed. This occurs when you observe a particular behavior and compliment the student for this behavior. This video is a great example of behavior specific praise at the secondary level.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356" name="Google Shape;356;gdcc19ebb94_0_4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8bf8aec142_0_1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g8bf8aec142_0_1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Know/To Say:</a:t>
            </a:r>
            <a:r>
              <a:rPr lang="en-US">
                <a:latin typeface="Verdana"/>
                <a:ea typeface="Verdana"/>
                <a:cs typeface="Verdana"/>
                <a:sym typeface="Verdana"/>
              </a:rPr>
              <a:t> In order to build resiliency, it is important to stay connected to others. When a person experiences trauma, a key to healing and building resilience is connection. Children with close ties to friends, family, and their community are likely to have a stronger sense of belonging. This helps us understand that we are all human and can share experiences. It also allows us to contribute to others with acts of services. When students demonstrate service they begin to understand the joy that comes from giving. Finally, it is important that we model and teach vulnerability. It is ok to need and ask for help and it is essential we teach our student to do that.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solidFill>
                <a:srgbClr val="2A2A2A"/>
              </a:solidFill>
              <a:highlight>
                <a:schemeClr val="lt1"/>
              </a:highlight>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p>
        </p:txBody>
      </p:sp>
      <p:sp>
        <p:nvSpPr>
          <p:cNvPr id="363" name="Google Shape;363;g8bf8aec142_0_19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dcc19ebb94_0_2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gdcc19ebb94_0_2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Know/To Say: </a:t>
            </a:r>
            <a:r>
              <a:rPr lang="en-US">
                <a:latin typeface="Verdana"/>
                <a:ea typeface="Verdana"/>
                <a:cs typeface="Verdana"/>
                <a:sym typeface="Verdana"/>
              </a:rPr>
              <a:t>Children need a sense of right and wrong to ensure that they are prepared to contribute to the world. When children are able to contribute to the world they live in it gives them a sense of purpose and motivates them to improve the world we live in. </a:t>
            </a:r>
            <a:endParaRPr>
              <a:latin typeface="Verdana"/>
              <a:ea typeface="Verdana"/>
              <a:cs typeface="Verdana"/>
              <a:sym typeface="Verdana"/>
            </a:endParaRPr>
          </a:p>
        </p:txBody>
      </p:sp>
      <p:sp>
        <p:nvSpPr>
          <p:cNvPr id="370" name="Google Shape;370;gdcc19ebb94_0_2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dcc19ebb94_0_4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gdcc19ebb94_0_4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 </a:t>
            </a:r>
            <a:r>
              <a:rPr lang="en-US">
                <a:latin typeface="Verdana"/>
                <a:ea typeface="Verdana"/>
                <a:cs typeface="Verdana"/>
                <a:sym typeface="Verdana"/>
              </a:rPr>
              <a:t>This video is 3 minutes</a:t>
            </a:r>
            <a:r>
              <a:rPr lang="en-US" b="1">
                <a:latin typeface="Verdana"/>
                <a:ea typeface="Verdana"/>
                <a:cs typeface="Verdana"/>
                <a:sym typeface="Verdana"/>
              </a:rPr>
              <a:t> </a:t>
            </a:r>
            <a:r>
              <a:rPr lang="en-US"/>
              <a:t>https://youtu.be/KZBTYViDPlQ</a:t>
            </a:r>
            <a:endParaRPr b="1">
              <a:latin typeface="Verdana"/>
              <a:ea typeface="Verdana"/>
              <a:cs typeface="Verdana"/>
              <a:sym typeface="Verdana"/>
            </a:endParaRPr>
          </a:p>
          <a:p>
            <a:pPr marL="0" lvl="0" indent="0" algn="l" rtl="0">
              <a:lnSpc>
                <a:spcPct val="100000"/>
              </a:lnSpc>
              <a:spcBef>
                <a:spcPts val="0"/>
              </a:spcBef>
              <a:spcAft>
                <a:spcPts val="0"/>
              </a:spcAft>
              <a:buSzPts val="1400"/>
              <a:buNone/>
            </a:pPr>
            <a:endParaRPr b="1">
              <a:latin typeface="Verdana"/>
              <a:ea typeface="Verdana"/>
              <a:cs typeface="Verdana"/>
              <a:sym typeface="Verdana"/>
            </a:endParaRPr>
          </a:p>
          <a:p>
            <a:pPr marL="0" lvl="0" indent="0" algn="l" rtl="0">
              <a:lnSpc>
                <a:spcPct val="100000"/>
              </a:lnSpc>
              <a:spcBef>
                <a:spcPts val="0"/>
              </a:spcBef>
              <a:spcAft>
                <a:spcPts val="0"/>
              </a:spcAft>
              <a:buSzPts val="1400"/>
              <a:buNone/>
            </a:pP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 </a:t>
            </a:r>
            <a:r>
              <a:rPr lang="en-US">
                <a:latin typeface="Verdana"/>
                <a:ea typeface="Verdana"/>
                <a:cs typeface="Verdana"/>
                <a:sym typeface="Verdana"/>
              </a:rPr>
              <a:t>Research supports that empathy training to enhance empathic feelings and understanding and increase pro-social behaviors is effective. One way in which you can do this is by teaching children what empathy is and how to recognize different emotions in themselves and others.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377" name="Google Shape;377;gdcc19ebb94_0_4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8bf8aec142_0_2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g8bf8aec142_0_2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a:t>
            </a:r>
            <a:r>
              <a:rPr lang="en-US" b="1">
                <a:solidFill>
                  <a:srgbClr val="2A2A2A"/>
                </a:solidFill>
                <a:highlight>
                  <a:schemeClr val="lt1"/>
                </a:highlight>
                <a:latin typeface="Verdana"/>
                <a:ea typeface="Verdana"/>
                <a:cs typeface="Verdana"/>
                <a:sym typeface="Verdana"/>
              </a:rPr>
              <a:t>To Say: </a:t>
            </a:r>
            <a:r>
              <a:rPr lang="en-US">
                <a:solidFill>
                  <a:srgbClr val="2A2A2A"/>
                </a:solidFill>
                <a:highlight>
                  <a:schemeClr val="lt1"/>
                </a:highlight>
                <a:latin typeface="Verdana"/>
                <a:ea typeface="Verdana"/>
                <a:cs typeface="Verdana"/>
                <a:sym typeface="Verdana"/>
              </a:rPr>
              <a:t>As adults, we understand the importance of managing stress. As educators, it is up to us to help teach our students the importance of managing their stress as well. We have included a variety of strategies throughout the previous modules so we will cover only a few today. Helping students understand that they have to make their own self-care a priority is extremely important. Self-compassion increases your well being and therefore helps to build resilience to stress and trauma. It’s ok to treat yourself with the same care and kindness you would treat someone else going through difficult times. To practice self-compassion we can help students be aware of how we talk to ourselves, how we are celebrating ourselves and are strengths and how are we encouraging ourselves. </a:t>
            </a:r>
            <a:endParaRPr>
              <a:solidFill>
                <a:srgbClr val="2A2A2A"/>
              </a:solidFill>
              <a:highlight>
                <a:schemeClr val="lt1"/>
              </a:highlight>
              <a:latin typeface="Verdana"/>
              <a:ea typeface="Verdana"/>
              <a:cs typeface="Verdana"/>
              <a:sym typeface="Verdana"/>
            </a:endParaRPr>
          </a:p>
          <a:p>
            <a:pPr marL="0" lvl="0" indent="0" algn="l" rtl="0">
              <a:lnSpc>
                <a:spcPct val="100000"/>
              </a:lnSpc>
              <a:spcBef>
                <a:spcPts val="0"/>
              </a:spcBef>
              <a:spcAft>
                <a:spcPts val="0"/>
              </a:spcAft>
              <a:buSzPts val="1400"/>
              <a:buNone/>
            </a:pPr>
            <a:endParaRPr>
              <a:solidFill>
                <a:srgbClr val="2A2A2A"/>
              </a:solidFill>
              <a:highlight>
                <a:schemeClr val="lt1"/>
              </a:highlight>
              <a:latin typeface="Verdana"/>
              <a:ea typeface="Verdana"/>
              <a:cs typeface="Verdana"/>
              <a:sym typeface="Verdana"/>
            </a:endParaRPr>
          </a:p>
          <a:p>
            <a:pPr marL="0" lvl="0" indent="0" algn="l" rtl="0">
              <a:lnSpc>
                <a:spcPct val="100000"/>
              </a:lnSpc>
              <a:spcBef>
                <a:spcPts val="0"/>
              </a:spcBef>
              <a:spcAft>
                <a:spcPts val="0"/>
              </a:spcAft>
              <a:buSzPts val="1400"/>
              <a:buNone/>
            </a:pPr>
            <a:r>
              <a:rPr lang="en-US">
                <a:solidFill>
                  <a:srgbClr val="2A2A2A"/>
                </a:solidFill>
                <a:highlight>
                  <a:schemeClr val="lt1"/>
                </a:highlight>
                <a:latin typeface="Verdana"/>
                <a:ea typeface="Verdana"/>
                <a:cs typeface="Verdana"/>
                <a:sym typeface="Verdana"/>
              </a:rPr>
              <a:t>We have included three links with specific strategies related to meditation, breathing, and relaxation below. Practicing mindfulness offers techniques of dealing with negative emotions. It helps us work through these emotions deliberately. The Body Scan is a very effective technique in calming our negative thoughts. Mindful breathing is a great way to bring attention to the physical sensations of the breath. Guided imagery uses all of your senses. You can imagine you are in a forest surrounded by trees and the birds. </a:t>
            </a:r>
            <a:endParaRPr>
              <a:solidFill>
                <a:srgbClr val="2A2A2A"/>
              </a:solidFill>
              <a:highlight>
                <a:schemeClr val="lt1"/>
              </a:highlight>
              <a:latin typeface="Verdana"/>
              <a:ea typeface="Verdana"/>
              <a:cs typeface="Verdana"/>
              <a:sym typeface="Verdana"/>
            </a:endParaRPr>
          </a:p>
          <a:p>
            <a:pPr marL="0" lvl="0" indent="0" algn="l" rtl="0">
              <a:lnSpc>
                <a:spcPct val="100000"/>
              </a:lnSpc>
              <a:spcBef>
                <a:spcPts val="0"/>
              </a:spcBef>
              <a:spcAft>
                <a:spcPts val="0"/>
              </a:spcAft>
              <a:buSzPts val="1400"/>
              <a:buNone/>
            </a:pPr>
            <a:endParaRPr>
              <a:solidFill>
                <a:srgbClr val="2A2A2A"/>
              </a:solidFill>
              <a:highlight>
                <a:schemeClr val="lt1"/>
              </a:highlight>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solidFill>
                  <a:srgbClr val="2A2A2A"/>
                </a:solidFill>
                <a:highlight>
                  <a:schemeClr val="lt1"/>
                </a:highlight>
                <a:latin typeface="Verdana"/>
                <a:ea typeface="Verdana"/>
                <a:cs typeface="Verdana"/>
                <a:sym typeface="Verdana"/>
              </a:rPr>
              <a:t>To Do:  </a:t>
            </a:r>
            <a:r>
              <a:rPr lang="en-US">
                <a:solidFill>
                  <a:srgbClr val="2A2A2A"/>
                </a:solidFill>
                <a:highlight>
                  <a:schemeClr val="lt1"/>
                </a:highlight>
                <a:latin typeface="Verdana"/>
                <a:ea typeface="Verdana"/>
                <a:cs typeface="Verdana"/>
                <a:sym typeface="Verdana"/>
              </a:rPr>
              <a:t>You can click on the links to explore the strategies. </a:t>
            </a:r>
            <a:endParaRPr>
              <a:solidFill>
                <a:srgbClr val="2A2A2A"/>
              </a:solidFill>
              <a:highlight>
                <a:schemeClr val="lt1"/>
              </a:highlight>
              <a:latin typeface="Verdana"/>
              <a:ea typeface="Verdana"/>
              <a:cs typeface="Verdana"/>
              <a:sym typeface="Verdana"/>
            </a:endParaRPr>
          </a:p>
        </p:txBody>
      </p:sp>
      <p:sp>
        <p:nvSpPr>
          <p:cNvPr id="384" name="Google Shape;384;g8bf8aec142_0_2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dba0870b0f_2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gdba0870b0f_2_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Know/To Say: </a:t>
            </a:r>
            <a:r>
              <a:rPr lang="en-US">
                <a:latin typeface="Verdana"/>
                <a:ea typeface="Verdana"/>
                <a:cs typeface="Verdana"/>
                <a:sym typeface="Verdana"/>
              </a:rPr>
              <a:t>Mindfulness is basically being attentive to the present moment, seeing what is happening </a:t>
            </a:r>
            <a:endParaRPr>
              <a:latin typeface="Verdana"/>
              <a:ea typeface="Verdana"/>
              <a:cs typeface="Verdana"/>
              <a:sym typeface="Verdana"/>
            </a:endParaRPr>
          </a:p>
        </p:txBody>
      </p:sp>
      <p:sp>
        <p:nvSpPr>
          <p:cNvPr id="391" name="Google Shape;391;gdba0870b0f_2_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859836308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g859836308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a:t>
            </a:r>
            <a:r>
              <a:rPr lang="en-US" b="1">
                <a:solidFill>
                  <a:srgbClr val="2A2A2A"/>
                </a:solidFill>
                <a:highlight>
                  <a:schemeClr val="lt1"/>
                </a:highlight>
                <a:latin typeface="Verdana"/>
                <a:ea typeface="Verdana"/>
                <a:cs typeface="Verdana"/>
                <a:sym typeface="Verdana"/>
              </a:rPr>
              <a:t>To Say: </a:t>
            </a:r>
            <a:r>
              <a:rPr lang="en-US">
                <a:solidFill>
                  <a:srgbClr val="2A2A2A"/>
                </a:solidFill>
                <a:highlight>
                  <a:schemeClr val="lt1"/>
                </a:highlight>
                <a:latin typeface="Verdana"/>
                <a:ea typeface="Verdana"/>
                <a:cs typeface="Verdana"/>
                <a:sym typeface="Verdana"/>
              </a:rPr>
              <a:t>As students gain confidence in the previously mentioned skills, their confidence will grow. As they develop confidence, they will be more likely to demonstrate resilience or perseverance in the face of adversity. Here are four beliefs that help students persevere. Keep these in mind as you consider implementation of any of the skills we have covered so far. I belong in this academic community. My ability and competence grow with my effort. I can succeed at this. This work has value for me. As a reminder, when students learn to adopt these beliefs, their ability to persevere grows. They gain confidence and are more likely to exhibit resilience during tough times. </a:t>
            </a:r>
            <a:endParaRPr>
              <a:latin typeface="Verdana"/>
              <a:ea typeface="Verdana"/>
              <a:cs typeface="Verdana"/>
              <a:sym typeface="Verdana"/>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399" name="Google Shape;399;g8598363082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77db76ebc2_1_2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g77db76ebc2_1_2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Know/To Say:  </a:t>
            </a:r>
            <a:r>
              <a:rPr lang="en-US">
                <a:latin typeface="Verdana"/>
                <a:ea typeface="Verdana"/>
                <a:cs typeface="Verdana"/>
                <a:sym typeface="Verdana"/>
              </a:rPr>
              <a:t>This slide illustrates the collective efforts we feel are necessary to help students overcome trauma, demonstrate resilience, and succeed physically, emotionally, socially and academically in the school setting. </a:t>
            </a:r>
            <a:endParaRPr>
              <a:latin typeface="Verdana"/>
              <a:ea typeface="Verdana"/>
              <a:cs typeface="Verdana"/>
              <a:sym typeface="Verdana"/>
            </a:endParaRPr>
          </a:p>
          <a:p>
            <a:pPr marL="0" lvl="0" indent="0" algn="l" rtl="0">
              <a:lnSpc>
                <a:spcPct val="100000"/>
              </a:lnSpc>
              <a:spcBef>
                <a:spcPts val="640"/>
              </a:spcBef>
              <a:spcAft>
                <a:spcPts val="0"/>
              </a:spcAft>
              <a:buClr>
                <a:srgbClr val="000000"/>
              </a:buClr>
              <a:buSzPts val="1100"/>
              <a:buFont typeface="Arial"/>
              <a:buNone/>
            </a:pPr>
            <a:endParaRPr>
              <a:latin typeface="Verdana"/>
              <a:ea typeface="Verdana"/>
              <a:cs typeface="Verdana"/>
              <a:sym typeface="Verdana"/>
            </a:endParaRPr>
          </a:p>
          <a:p>
            <a:pPr marL="0" lvl="0" indent="0" algn="l" rtl="0">
              <a:lnSpc>
                <a:spcPct val="100000"/>
              </a:lnSpc>
              <a:spcBef>
                <a:spcPts val="640"/>
              </a:spcBef>
              <a:spcAft>
                <a:spcPts val="0"/>
              </a:spcAft>
              <a:buClr>
                <a:srgbClr val="000000"/>
              </a:buClr>
              <a:buSzPts val="1100"/>
              <a:buFont typeface="Arial"/>
              <a:buNone/>
            </a:pPr>
            <a:endParaRPr>
              <a:latin typeface="Verdana"/>
              <a:ea typeface="Verdana"/>
              <a:cs typeface="Verdana"/>
              <a:sym typeface="Verdana"/>
            </a:endParaRPr>
          </a:p>
        </p:txBody>
      </p:sp>
      <p:sp>
        <p:nvSpPr>
          <p:cNvPr id="406" name="Google Shape;406;g77db76ebc2_1_2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a21862aeb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g8a21862aeb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In-person training suggestions</a:t>
            </a:r>
            <a:endParaRPr b="1">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The Resilience Module in-person training should take about 1 hours in its entirety. This presentation provides the basics of resilience. You may want to add or enhance portions with visuals and examples that will resonate with your audience. As a reminder, always be sure to include appropriate citations when adding resources. Also, you might look to the resources and activities sections for additions that may be helpful.</a:t>
            </a:r>
            <a:endParaRPr>
              <a:latin typeface="Verdana"/>
              <a:ea typeface="Verdana"/>
              <a:cs typeface="Verdana"/>
              <a:sym typeface="Verdana"/>
            </a:endParaRPr>
          </a:p>
          <a:p>
            <a:pPr marL="0" lvl="0" indent="0" algn="l" rtl="0">
              <a:lnSpc>
                <a:spcPct val="115000"/>
              </a:lnSpc>
              <a:spcBef>
                <a:spcPts val="400"/>
              </a:spcBef>
              <a:spcAft>
                <a:spcPts val="0"/>
              </a:spcAft>
              <a:buClr>
                <a:schemeClr val="dk1"/>
              </a:buClr>
              <a:buSzPts val="1100"/>
              <a:buFont typeface="Arial"/>
              <a:buNone/>
            </a:pPr>
            <a:r>
              <a:rPr lang="en-US">
                <a:latin typeface="Verdana"/>
                <a:ea typeface="Verdana"/>
                <a:cs typeface="Verdana"/>
                <a:sym typeface="Verdana"/>
              </a:rPr>
              <a:t>In summary</a:t>
            </a:r>
            <a:endParaRPr>
              <a:latin typeface="Verdana"/>
              <a:ea typeface="Verdana"/>
              <a:cs typeface="Verdana"/>
              <a:sym typeface="Verdana"/>
            </a:endParaRPr>
          </a:p>
          <a:p>
            <a:pPr marL="457200" lvl="0" indent="-317500" algn="l" rtl="0">
              <a:lnSpc>
                <a:spcPct val="115000"/>
              </a:lnSpc>
              <a:spcBef>
                <a:spcPts val="0"/>
              </a:spcBef>
              <a:spcAft>
                <a:spcPts val="0"/>
              </a:spcAft>
              <a:buSzPts val="1400"/>
              <a:buFont typeface="Verdana"/>
              <a:buChar char="●"/>
            </a:pPr>
            <a:r>
              <a:rPr lang="en-US">
                <a:latin typeface="Verdana"/>
                <a:ea typeface="Verdana"/>
                <a:cs typeface="Verdana"/>
                <a:sym typeface="Verdana"/>
              </a:rPr>
              <a:t>This module outlines the basics of resilience </a:t>
            </a:r>
            <a:endParaRPr>
              <a:latin typeface="Verdana"/>
              <a:ea typeface="Verdana"/>
              <a:cs typeface="Verdana"/>
              <a:sym typeface="Verdana"/>
            </a:endParaRPr>
          </a:p>
          <a:p>
            <a:pPr marL="457200" lvl="0" indent="-317500" algn="l" rtl="0">
              <a:lnSpc>
                <a:spcPct val="115000"/>
              </a:lnSpc>
              <a:spcBef>
                <a:spcPts val="0"/>
              </a:spcBef>
              <a:spcAft>
                <a:spcPts val="0"/>
              </a:spcAft>
              <a:buSzPts val="1400"/>
              <a:buFont typeface="Verdana"/>
              <a:buChar char="●"/>
            </a:pPr>
            <a:r>
              <a:rPr lang="en-US">
                <a:latin typeface="Verdana"/>
                <a:ea typeface="Verdana"/>
                <a:cs typeface="Verdana"/>
                <a:sym typeface="Verdana"/>
              </a:rPr>
              <a:t>It can be adapted to individual contexts</a:t>
            </a:r>
            <a:endParaRPr>
              <a:latin typeface="Verdana"/>
              <a:ea typeface="Verdana"/>
              <a:cs typeface="Verdana"/>
              <a:sym typeface="Verdana"/>
            </a:endParaRPr>
          </a:p>
          <a:p>
            <a:pPr marL="457200" lvl="0" indent="-317500" algn="l" rtl="0">
              <a:lnSpc>
                <a:spcPct val="115000"/>
              </a:lnSpc>
              <a:spcBef>
                <a:spcPts val="0"/>
              </a:spcBef>
              <a:spcAft>
                <a:spcPts val="0"/>
              </a:spcAft>
              <a:buSzPts val="1400"/>
              <a:buFont typeface="Verdana"/>
              <a:buChar char="●"/>
            </a:pPr>
            <a:r>
              <a:rPr lang="en-US">
                <a:latin typeface="Verdana"/>
                <a:ea typeface="Verdana"/>
                <a:cs typeface="Verdana"/>
                <a:sym typeface="Verdana"/>
              </a:rPr>
              <a:t>The training should last about 1 hour for the entire module </a:t>
            </a:r>
            <a:endParaRPr>
              <a:latin typeface="Verdana"/>
              <a:ea typeface="Verdana"/>
              <a:cs typeface="Verdana"/>
              <a:sym typeface="Verdana"/>
            </a:endParaRPr>
          </a:p>
          <a:p>
            <a:pPr marL="0" lvl="0" indent="0" algn="l" rtl="0">
              <a:lnSpc>
                <a:spcPct val="80000"/>
              </a:lnSpc>
              <a:spcBef>
                <a:spcPts val="200"/>
              </a:spcBef>
              <a:spcAft>
                <a:spcPts val="0"/>
              </a:spcAft>
              <a:buSzPts val="1400"/>
              <a:buNone/>
            </a:pPr>
            <a:endParaRPr b="1">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b="1">
                <a:latin typeface="Verdana"/>
                <a:ea typeface="Verdana"/>
                <a:cs typeface="Verdana"/>
                <a:sym typeface="Verdana"/>
              </a:rPr>
              <a:t>Presenter notes information</a:t>
            </a:r>
            <a:endParaRPr b="1">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Presenter notes are included in the PowerPoint. Background information for the presenter is shown as “</a:t>
            </a:r>
            <a:r>
              <a:rPr lang="en-US" b="1">
                <a:latin typeface="Verdana"/>
                <a:ea typeface="Verdana"/>
                <a:cs typeface="Verdana"/>
                <a:sym typeface="Verdana"/>
              </a:rPr>
              <a:t>To Know</a:t>
            </a:r>
            <a:r>
              <a:rPr lang="en-US">
                <a:latin typeface="Verdana"/>
                <a:ea typeface="Verdana"/>
                <a:cs typeface="Verdana"/>
                <a:sym typeface="Verdana"/>
              </a:rPr>
              <a:t>.” Statements to be shared with participants are shown as “</a:t>
            </a:r>
            <a:r>
              <a:rPr lang="en-US" b="1">
                <a:latin typeface="Verdana"/>
                <a:ea typeface="Verdana"/>
                <a:cs typeface="Verdana"/>
                <a:sym typeface="Verdana"/>
              </a:rPr>
              <a:t>To Say</a:t>
            </a:r>
            <a:r>
              <a:rPr lang="en-US">
                <a:latin typeface="Verdana"/>
                <a:ea typeface="Verdana"/>
                <a:cs typeface="Verdana"/>
                <a:sym typeface="Verdana"/>
              </a:rPr>
              <a:t>.” In some instances, the “</a:t>
            </a:r>
            <a:r>
              <a:rPr lang="en-US" b="1">
                <a:latin typeface="Verdana"/>
                <a:ea typeface="Verdana"/>
                <a:cs typeface="Verdana"/>
                <a:sym typeface="Verdana"/>
              </a:rPr>
              <a:t>To Know/To Say</a:t>
            </a:r>
            <a:r>
              <a:rPr lang="en-US">
                <a:latin typeface="Verdana"/>
                <a:ea typeface="Verdana"/>
                <a:cs typeface="Verdana"/>
                <a:sym typeface="Verdana"/>
              </a:rPr>
              <a:t>” are combined.The presenter notes also include “</a:t>
            </a:r>
            <a:r>
              <a:rPr lang="en-US" b="1">
                <a:latin typeface="Verdana"/>
                <a:ea typeface="Verdana"/>
                <a:cs typeface="Verdana"/>
                <a:sym typeface="Verdana"/>
              </a:rPr>
              <a:t>To Do</a:t>
            </a:r>
            <a:r>
              <a:rPr lang="en-US">
                <a:latin typeface="Verdana"/>
                <a:ea typeface="Verdana"/>
                <a:cs typeface="Verdana"/>
                <a:sym typeface="Verdana"/>
              </a:rPr>
              <a:t>” prompts and cues for “</a:t>
            </a:r>
            <a:r>
              <a:rPr lang="en-US" b="1">
                <a:latin typeface="Verdana"/>
                <a:ea typeface="Verdana"/>
                <a:cs typeface="Verdana"/>
                <a:sym typeface="Verdana"/>
              </a:rPr>
              <a:t>Handouts</a:t>
            </a:r>
            <a:r>
              <a:rPr lang="en-US">
                <a:latin typeface="Verdana"/>
                <a:ea typeface="Verdana"/>
                <a:cs typeface="Verdana"/>
                <a:sym typeface="Verdana"/>
              </a:rPr>
              <a:t>”.</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Additional activities, examples, videos, etc. are being developed. A presenter may add material from the resources and activities section on the website.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Breaks should be inserted at the discretion of the presenter based on the needs of participants.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224" name="Google Shape;224;g8a21862aeb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8660d63790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g8660d63790_0_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 </a:t>
            </a:r>
            <a:r>
              <a:rPr lang="en-US">
                <a:latin typeface="Verdana"/>
                <a:ea typeface="Verdana"/>
                <a:cs typeface="Verdana"/>
                <a:sym typeface="Verdana"/>
              </a:rPr>
              <a:t>Action planning supports engagement in the work and next steps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 </a:t>
            </a: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We’ve now completed the module “Resilience”.  This your time to pause and reflect on the “how”. Are you ready to engage in the work? How will you begin implementation of the work? Please fill this in on your action plan under objectives and action planning.</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b="1">
              <a:latin typeface="Verdana"/>
              <a:ea typeface="Verdana"/>
              <a:cs typeface="Verdana"/>
              <a:sym typeface="Verdana"/>
            </a:endParaRPr>
          </a:p>
        </p:txBody>
      </p:sp>
      <p:sp>
        <p:nvSpPr>
          <p:cNvPr id="413" name="Google Shape;413;g8660d63790_0_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8660d63790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g8660d63790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420" name="Google Shape;420;g8660d63790_0_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8a21862aeb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g8a21862aeb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These supplies are needed for the Trauma Professional Learning Modules.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31" name="Google Shape;231;g8a21862aeb_0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8a21862aeb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8a21862aeb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15000"/>
              </a:lnSpc>
              <a:spcBef>
                <a:spcPts val="0"/>
              </a:spcBef>
              <a:spcAft>
                <a:spcPts val="0"/>
              </a:spcAft>
              <a:buSzPts val="1400"/>
              <a:buNone/>
            </a:pPr>
            <a:r>
              <a:rPr lang="en-US">
                <a:latin typeface="Verdana"/>
                <a:ea typeface="Verdana"/>
                <a:cs typeface="Verdana"/>
                <a:sym typeface="Verdana"/>
              </a:rPr>
              <a:t>The Participant and Presenter Materials are located on the vtss-ric website. </a:t>
            </a: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b="1">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38" name="Google Shape;238;g8a21862aeb_0_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8a21862aeb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g8a21862aeb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These are the key terms used throughout the module.</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45" name="Google Shape;245;g8a21862aeb_0_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latin typeface="Verdana"/>
                <a:ea typeface="Verdana"/>
                <a:cs typeface="Verdana"/>
                <a:sym typeface="Verdana"/>
              </a:rPr>
              <a:t>VTSS Professional Learning Modules are organized in the same manner. All schools can begin their journey with Module 1 which introduces the foundational knowledge around trauma and trauma sensitive schools. This powerpoint is part of Module 6 that discusses resilience and strategies to help students develop resilience.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a:t>
            </a: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latin typeface="Verdana"/>
                <a:ea typeface="Verdana"/>
                <a:cs typeface="Verdana"/>
                <a:sym typeface="Verdana"/>
              </a:rPr>
              <a:t>Welcome to the learning module, “Resilience”. Let’s get started!</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endParaRPr/>
          </a:p>
        </p:txBody>
      </p:sp>
      <p:sp>
        <p:nvSpPr>
          <p:cNvPr id="251" name="Google Shape;25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 </a:t>
            </a: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latin typeface="Verdana"/>
                <a:ea typeface="Verdana"/>
                <a:cs typeface="Verdana"/>
                <a:sym typeface="Verdana"/>
              </a:rPr>
              <a:t>Go over the learning intentions targeted for this session</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a:t>
            </a: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SzPts val="1100"/>
              <a:buNone/>
            </a:pPr>
            <a:r>
              <a:rPr lang="en-US">
                <a:latin typeface="Verdana"/>
                <a:ea typeface="Verdana"/>
                <a:cs typeface="Verdana"/>
                <a:sym typeface="Verdana"/>
              </a:rPr>
              <a:t>During this module we hope you will gain an understanding of the importance of resilience, as well as provide strategies to help build resilience within your students. </a:t>
            </a:r>
            <a:endParaRPr/>
          </a:p>
        </p:txBody>
      </p:sp>
      <p:sp>
        <p:nvSpPr>
          <p:cNvPr id="256" name="Google Shape;25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77db76ebc2_1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g77db76ebc2_1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 </a:t>
            </a:r>
            <a:r>
              <a:rPr lang="en-US">
                <a:solidFill>
                  <a:srgbClr val="000000"/>
                </a:solidFill>
                <a:latin typeface="Verdana"/>
                <a:ea typeface="Verdana"/>
                <a:cs typeface="Verdana"/>
                <a:sym typeface="Verdana"/>
              </a:rPr>
              <a:t>Supportive relationships and teaching resilience skills can mitigate the effects of ACEs.</a:t>
            </a:r>
            <a:endParaRPr>
              <a:solidFill>
                <a:srgbClr val="000000"/>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a:t>
            </a:r>
            <a:r>
              <a:rPr lang="en-US">
                <a:latin typeface="Verdana"/>
                <a:ea typeface="Verdana"/>
                <a:cs typeface="Verdana"/>
                <a:sym typeface="Verdana"/>
              </a:rPr>
              <a:t> We shouldn’t have a conversation around trauma or adverse experiences without mentioning it’s nemesis, Resilience. As cliche as it may be, it is still our reality, that Resilience DOES trump ACEs and that is the thought we would like to leave everyone with this. While there is a plethora of headlines regarding the origins of resilience, we would be naive to learn about all of the neuroscience thus far and not recognize the role that environment or the Nurture in Nature vs. Nurture plays in fostering resilience.</a:t>
            </a:r>
            <a:endParaRPr>
              <a:latin typeface="Verdana"/>
              <a:ea typeface="Verdana"/>
              <a:cs typeface="Verdana"/>
              <a:sym typeface="Verdana"/>
            </a:endParaRPr>
          </a:p>
          <a:p>
            <a:pPr marL="0" lvl="0" indent="0" algn="l" rtl="0">
              <a:lnSpc>
                <a:spcPct val="115000"/>
              </a:lnSpc>
              <a:spcBef>
                <a:spcPts val="0"/>
              </a:spcBef>
              <a:spcAft>
                <a:spcPts val="0"/>
              </a:spcAft>
              <a:buSzPts val="1400"/>
              <a:buNone/>
            </a:pPr>
            <a:endParaRPr>
              <a:latin typeface="Verdana"/>
              <a:ea typeface="Verdana"/>
              <a:cs typeface="Verdana"/>
              <a:sym typeface="Verdana"/>
            </a:endParaRPr>
          </a:p>
          <a:p>
            <a:pPr marL="0" lvl="0" indent="0" algn="l" rtl="0">
              <a:lnSpc>
                <a:spcPct val="115000"/>
              </a:lnSpc>
              <a:spcBef>
                <a:spcPts val="0"/>
              </a:spcBef>
              <a:spcAft>
                <a:spcPts val="0"/>
              </a:spcAft>
              <a:buSzPts val="1400"/>
              <a:buNone/>
            </a:pPr>
            <a:endParaRPr>
              <a:latin typeface="Verdana"/>
              <a:ea typeface="Verdana"/>
              <a:cs typeface="Verdana"/>
              <a:sym typeface="Verdana"/>
            </a:endParaRPr>
          </a:p>
          <a:p>
            <a:pPr marL="0" marR="0" lvl="0" indent="0" algn="l" rtl="0">
              <a:lnSpc>
                <a:spcPct val="115000"/>
              </a:lnSpc>
              <a:spcBef>
                <a:spcPts val="0"/>
              </a:spcBef>
              <a:spcAft>
                <a:spcPts val="0"/>
              </a:spcAft>
              <a:buSzPts val="1400"/>
              <a:buNone/>
            </a:pPr>
            <a:endParaRPr>
              <a:latin typeface="Verdana"/>
              <a:ea typeface="Verdana"/>
              <a:cs typeface="Verdana"/>
              <a:sym typeface="Verdana"/>
            </a:endParaRPr>
          </a:p>
        </p:txBody>
      </p:sp>
      <p:sp>
        <p:nvSpPr>
          <p:cNvPr id="263" name="Google Shape;263;g77db76ebc2_1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9"/>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 name="Google Shape;17;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19"/>
          <p:cNvSpPr txBox="1">
            <a:spLocks noGrp="1"/>
          </p:cNvSpPr>
          <p:nvPr>
            <p:ph type="title"/>
          </p:nvPr>
        </p:nvSpPr>
        <p:spPr>
          <a:xfrm>
            <a:off x="228600" y="228600"/>
            <a:ext cx="8686799" cy="1143000"/>
          </a:xfrm>
          <a:prstGeom prst="rect">
            <a:avLst/>
          </a:prstGeom>
          <a:solidFill>
            <a:srgbClr val="A9DCF2">
              <a:alpha val="66666"/>
            </a:srgbClr>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105775"/>
              </a:buClr>
              <a:buSzPts val="4000"/>
              <a:buFont typeface="Verdana"/>
              <a:buNone/>
              <a:defRPr sz="4000">
                <a:solidFill>
                  <a:srgbClr val="1057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1" name="Google Shape;21;p19"/>
          <p:cNvPicPr preferRelativeResize="0"/>
          <p:nvPr/>
        </p:nvPicPr>
        <p:blipFill rotWithShape="1">
          <a:blip r:embed="rId2">
            <a:alphaModFix/>
          </a:blip>
          <a:srcRect/>
          <a:stretch/>
        </p:blipFill>
        <p:spPr>
          <a:xfrm>
            <a:off x="8053977" y="6277285"/>
            <a:ext cx="1092200" cy="52325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5"/>
        <p:cNvGrpSpPr/>
        <p:nvPr/>
      </p:nvGrpSpPr>
      <p:grpSpPr>
        <a:xfrm>
          <a:off x="0" y="0"/>
          <a:ext cx="0" cy="0"/>
          <a:chOff x="0" y="0"/>
          <a:chExt cx="0" cy="0"/>
        </a:xfrm>
      </p:grpSpPr>
      <p:sp>
        <p:nvSpPr>
          <p:cNvPr id="86" name="Google Shape;86;p23"/>
          <p:cNvSpPr txBox="1">
            <a:spLocks noGrp="1"/>
          </p:cNvSpPr>
          <p:nvPr>
            <p:ph type="title"/>
          </p:nvPr>
        </p:nvSpPr>
        <p:spPr>
          <a:xfrm>
            <a:off x="2743200" y="256814"/>
            <a:ext cx="5943600" cy="1143000"/>
          </a:xfrm>
          <a:prstGeom prst="rect">
            <a:avLst/>
          </a:prstGeom>
          <a:solidFill>
            <a:srgbClr val="A9DCF2">
              <a:alpha val="66666"/>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3"/>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88" name="Google Shape;88;p23"/>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89" name="Google Shape;89;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92" name="Google Shape;92;p23" descr="Decorative image of smiling students shoulder-to-shoulder"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93" name="Google Shape;93;p23"/>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4"/>
        <p:cNvGrpSpPr/>
        <p:nvPr/>
      </p:nvGrpSpPr>
      <p:grpSpPr>
        <a:xfrm>
          <a:off x="0" y="0"/>
          <a:ext cx="0" cy="0"/>
          <a:chOff x="0" y="0"/>
          <a:chExt cx="0" cy="0"/>
        </a:xfrm>
      </p:grpSpPr>
      <p:sp>
        <p:nvSpPr>
          <p:cNvPr id="95" name="Google Shape;95;p2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2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97" name="Google Shape;97;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00" name="Google Shape;100;p24"/>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01" name="Google Shape;101;p24" descr="Decorative image of professionals working around a table" title="Decorative image"/>
          <p:cNvPicPr preferRelativeResize="0"/>
          <p:nvPr/>
        </p:nvPicPr>
        <p:blipFill rotWithShape="1">
          <a:blip r:embed="rId2">
            <a:alphaModFix/>
          </a:blip>
          <a:srcRect/>
          <a:stretch/>
        </p:blipFill>
        <p:spPr>
          <a:xfrm>
            <a:off x="-1" y="0"/>
            <a:ext cx="9144001" cy="2214563"/>
          </a:xfrm>
          <a:prstGeom prst="rect">
            <a:avLst/>
          </a:prstGeom>
          <a:noFill/>
          <a:ln>
            <a:noFill/>
          </a:ln>
          <a:effectLst>
            <a:reflection stA="52000" endA="300" endPos="35000" sy="-100000" algn="bl" rotWithShape="0"/>
          </a:effectLst>
        </p:spPr>
      </p:pic>
      <p:pic>
        <p:nvPicPr>
          <p:cNvPr id="102" name="Google Shape;102;p24"/>
          <p:cNvPicPr preferRelativeResize="0"/>
          <p:nvPr/>
        </p:nvPicPr>
        <p:blipFill rotWithShape="1">
          <a:blip r:embed="rId3">
            <a:alphaModFix/>
          </a:blip>
          <a:srcRect/>
          <a:stretch/>
        </p:blipFill>
        <p:spPr>
          <a:xfrm>
            <a:off x="76200" y="76200"/>
            <a:ext cx="990600" cy="47457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03"/>
        <p:cNvGrpSpPr/>
        <p:nvPr/>
      </p:nvGrpSpPr>
      <p:grpSpPr>
        <a:xfrm>
          <a:off x="0" y="0"/>
          <a:ext cx="0" cy="0"/>
          <a:chOff x="0" y="0"/>
          <a:chExt cx="0" cy="0"/>
        </a:xfrm>
      </p:grpSpPr>
      <p:sp>
        <p:nvSpPr>
          <p:cNvPr id="104" name="Google Shape;104;p2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2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06" name="Google Shape;106;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09" name="Google Shape;109;p25"/>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10" name="Google Shape;110;p25" descr="Decorative image of professionals around a table"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111" name="Google Shape;111;p25"/>
          <p:cNvPicPr preferRelativeResize="0"/>
          <p:nvPr/>
        </p:nvPicPr>
        <p:blipFill rotWithShape="1">
          <a:blip r:embed="rId3">
            <a:alphaModFix/>
          </a:blip>
          <a:srcRect/>
          <a:stretch/>
        </p:blipFill>
        <p:spPr>
          <a:xfrm>
            <a:off x="76200" y="55789"/>
            <a:ext cx="1559301" cy="74703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12"/>
        <p:cNvGrpSpPr/>
        <p:nvPr/>
      </p:nvGrpSpPr>
      <p:grpSpPr>
        <a:xfrm>
          <a:off x="0" y="0"/>
          <a:ext cx="0" cy="0"/>
          <a:chOff x="0" y="0"/>
          <a:chExt cx="0" cy="0"/>
        </a:xfrm>
      </p:grpSpPr>
      <p:sp>
        <p:nvSpPr>
          <p:cNvPr id="113" name="Google Shape;113;p2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2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15" name="Google Shape;115;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18" name="Google Shape;118;p26"/>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19" name="Google Shape;119;p26" descr="Decorative image of smiling teenagers at a library"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120" name="Google Shape;120;p26"/>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21"/>
        <p:cNvGrpSpPr/>
        <p:nvPr/>
      </p:nvGrpSpPr>
      <p:grpSpPr>
        <a:xfrm>
          <a:off x="0" y="0"/>
          <a:ext cx="0" cy="0"/>
          <a:chOff x="0" y="0"/>
          <a:chExt cx="0" cy="0"/>
        </a:xfrm>
      </p:grpSpPr>
      <p:sp>
        <p:nvSpPr>
          <p:cNvPr id="122" name="Google Shape;122;p2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2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24" name="Google Shape;124;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27" name="Google Shape;127;p27"/>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28" name="Google Shape;128;p27" descr="Decorative image of smiling professionals around a computer" title="Decorative image"/>
          <p:cNvPicPr preferRelativeResize="0"/>
          <p:nvPr/>
        </p:nvPicPr>
        <p:blipFill rotWithShape="1">
          <a:blip r:embed="rId2">
            <a:alphaModFix/>
          </a:blip>
          <a:srcRect/>
          <a:stretch/>
        </p:blipFill>
        <p:spPr>
          <a:xfrm>
            <a:off x="1" y="0"/>
            <a:ext cx="9143997" cy="2214562"/>
          </a:xfrm>
          <a:prstGeom prst="rect">
            <a:avLst/>
          </a:prstGeom>
          <a:noFill/>
          <a:ln>
            <a:noFill/>
          </a:ln>
          <a:effectLst>
            <a:reflection stA="52000" endA="300" endPos="35000" sy="-100000" algn="bl" rotWithShape="0"/>
          </a:effectLst>
        </p:spPr>
      </p:pic>
      <p:pic>
        <p:nvPicPr>
          <p:cNvPr id="129" name="Google Shape;129;p27"/>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0"/>
        <p:cNvGrpSpPr/>
        <p:nvPr/>
      </p:nvGrpSpPr>
      <p:grpSpPr>
        <a:xfrm>
          <a:off x="0" y="0"/>
          <a:ext cx="0" cy="0"/>
          <a:chOff x="0" y="0"/>
          <a:chExt cx="0" cy="0"/>
        </a:xfrm>
      </p:grpSpPr>
      <p:sp>
        <p:nvSpPr>
          <p:cNvPr id="131" name="Google Shape;131;p28"/>
          <p:cNvSpPr txBox="1">
            <a:spLocks noGrp="1"/>
          </p:cNvSpPr>
          <p:nvPr>
            <p:ph type="title"/>
          </p:nvPr>
        </p:nvSpPr>
        <p:spPr>
          <a:xfrm>
            <a:off x="457200" y="274638"/>
            <a:ext cx="8229600" cy="1143000"/>
          </a:xfrm>
          <a:prstGeom prst="rect">
            <a:avLst/>
          </a:prstGeom>
          <a:solidFill>
            <a:srgbClr val="A9DCF2">
              <a:alpha val="66666"/>
            </a:srgbClr>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000"/>
              <a:buFont typeface="Verdana"/>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28"/>
          <p:cNvSpPr txBox="1">
            <a:spLocks noGrp="1"/>
          </p:cNvSpPr>
          <p:nvPr>
            <p:ph type="body" idx="1"/>
          </p:nvPr>
        </p:nvSpPr>
        <p:spPr>
          <a:xfrm>
            <a:off x="914400" y="1524000"/>
            <a:ext cx="3582988" cy="650875"/>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33" name="Google Shape;133;p2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34" name="Google Shape;134;p28"/>
          <p:cNvSpPr txBox="1">
            <a:spLocks noGrp="1"/>
          </p:cNvSpPr>
          <p:nvPr>
            <p:ph type="body" idx="3"/>
          </p:nvPr>
        </p:nvSpPr>
        <p:spPr>
          <a:xfrm>
            <a:off x="5105400" y="1535113"/>
            <a:ext cx="3581400" cy="639762"/>
          </a:xfrm>
          <a:prstGeom prst="rect">
            <a:avLst/>
          </a:prstGeom>
          <a:solidFill>
            <a:srgbClr val="E8F7EB"/>
          </a:solidFill>
          <a:ln>
            <a:noFill/>
          </a:ln>
        </p:spPr>
        <p:txBody>
          <a:bodyPr spcFirstLastPara="1" wrap="square" lIns="91425" tIns="45700" rIns="91425" bIns="45700" anchor="b" anchorCtr="0">
            <a:norm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35" name="Google Shape;135;p28"/>
          <p:cNvSpPr txBox="1">
            <a:spLocks noGrp="1"/>
          </p:cNvSpPr>
          <p:nvPr>
            <p:ph type="body" idx="4"/>
          </p:nvPr>
        </p:nvSpPr>
        <p:spPr>
          <a:xfrm>
            <a:off x="4648200" y="2174875"/>
            <a:ext cx="4038600"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36" name="Google Shape;136;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39" name="Google Shape;139;p28"/>
          <p:cNvSpPr/>
          <p:nvPr/>
        </p:nvSpPr>
        <p:spPr>
          <a:xfrm>
            <a:off x="457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40" name="Google Shape;140;p28"/>
          <p:cNvSpPr/>
          <p:nvPr/>
        </p:nvSpPr>
        <p:spPr>
          <a:xfrm>
            <a:off x="4648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41" name="Google Shape;141;p28"/>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Blank_No_VTSS">
  <p:cSld name="1_Blank_No_VTSS">
    <p:bg>
      <p:bgPr>
        <a:solidFill>
          <a:schemeClr val="lt1"/>
        </a:solidFill>
        <a:effectLst/>
      </p:bgPr>
    </p:bg>
    <p:spTree>
      <p:nvGrpSpPr>
        <p:cNvPr id="1" name="Shape 142"/>
        <p:cNvGrpSpPr/>
        <p:nvPr/>
      </p:nvGrpSpPr>
      <p:grpSpPr>
        <a:xfrm>
          <a:off x="0" y="0"/>
          <a:ext cx="0" cy="0"/>
          <a:chOff x="0" y="0"/>
          <a:chExt cx="0" cy="0"/>
        </a:xfrm>
      </p:grpSpPr>
      <p:sp>
        <p:nvSpPr>
          <p:cNvPr id="143" name="Google Shape;143;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6"/>
        <p:cNvGrpSpPr/>
        <p:nvPr/>
      </p:nvGrpSpPr>
      <p:grpSpPr>
        <a:xfrm>
          <a:off x="0" y="0"/>
          <a:ext cx="0" cy="0"/>
          <a:chOff x="0" y="0"/>
          <a:chExt cx="0" cy="0"/>
        </a:xfrm>
      </p:grpSpPr>
      <p:sp>
        <p:nvSpPr>
          <p:cNvPr id="147" name="Google Shape;147;p32"/>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32"/>
          <p:cNvSpPr txBox="1">
            <a:spLocks noGrp="1"/>
          </p:cNvSpPr>
          <p:nvPr>
            <p:ph type="body" idx="1"/>
          </p:nvPr>
        </p:nvSpPr>
        <p:spPr>
          <a:xfrm>
            <a:off x="3575050" y="273050"/>
            <a:ext cx="5111750" cy="5853113"/>
          </a:xfrm>
          <a:prstGeom prst="rect">
            <a:avLst/>
          </a:prstGeom>
          <a:solidFill>
            <a:schemeClr val="lt1"/>
          </a:solidFill>
          <a:ln w="38100" cap="flat" cmpd="sng">
            <a:solidFill>
              <a:schemeClr val="accent5"/>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49" name="Google Shape;149;p32"/>
          <p:cNvSpPr txBox="1">
            <a:spLocks noGrp="1"/>
          </p:cNvSpPr>
          <p:nvPr>
            <p:ph type="body" idx="2"/>
          </p:nvPr>
        </p:nvSpPr>
        <p:spPr>
          <a:xfrm>
            <a:off x="457200" y="1435100"/>
            <a:ext cx="3008313" cy="4691063"/>
          </a:xfrm>
          <a:prstGeom prst="rect">
            <a:avLst/>
          </a:prstGeom>
          <a:solidFill>
            <a:srgbClr val="E8F7EB"/>
          </a:solidFill>
          <a:ln>
            <a:noFill/>
          </a:ln>
        </p:spPr>
        <p:txBody>
          <a:bodyPr spcFirstLastPara="1" wrap="square" lIns="91425" tIns="45700" rIns="91425" bIns="45700" anchor="t" anchorCtr="0">
            <a:normAutofit/>
          </a:bodyPr>
          <a:lstStyle>
            <a:lvl1pPr marL="457200" lvl="0" indent="-228600" algn="l">
              <a:lnSpc>
                <a:spcPct val="100000"/>
              </a:lnSpc>
              <a:spcBef>
                <a:spcPts val="480"/>
              </a:spcBef>
              <a:spcAft>
                <a:spcPts val="0"/>
              </a:spcAft>
              <a:buClr>
                <a:schemeClr val="dk1"/>
              </a:buClr>
              <a:buSzPts val="2400"/>
              <a:buNone/>
              <a:defRPr sz="2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50" name="Google Shape;150;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53" name="Google Shape;153;p32"/>
          <p:cNvSpPr/>
          <p:nvPr/>
        </p:nvSpPr>
        <p:spPr>
          <a:xfrm>
            <a:off x="457200" y="273362"/>
            <a:ext cx="457200" cy="11612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54" name="Google Shape;154;p32"/>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5"/>
        <p:cNvGrpSpPr/>
        <p:nvPr/>
      </p:nvGrpSpPr>
      <p:grpSpPr>
        <a:xfrm>
          <a:off x="0" y="0"/>
          <a:ext cx="0" cy="0"/>
          <a:chOff x="0" y="0"/>
          <a:chExt cx="0" cy="0"/>
        </a:xfrm>
      </p:grpSpPr>
      <p:sp>
        <p:nvSpPr>
          <p:cNvPr id="156" name="Google Shape;156;p33"/>
          <p:cNvSpPr txBox="1">
            <a:spLocks noGrp="1"/>
          </p:cNvSpPr>
          <p:nvPr>
            <p:ph type="title"/>
          </p:nvPr>
        </p:nvSpPr>
        <p:spPr>
          <a:xfrm>
            <a:off x="2743200" y="4800600"/>
            <a:ext cx="4535488" cy="566738"/>
          </a:xfrm>
          <a:prstGeom prst="rect">
            <a:avLst/>
          </a:prstGeom>
          <a:solidFill>
            <a:schemeClr val="lt1"/>
          </a:solid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33"/>
          <p:cNvSpPr>
            <a:spLocks noGrp="1"/>
          </p:cNvSpPr>
          <p:nvPr>
            <p:ph type="pic" idx="2"/>
          </p:nvPr>
        </p:nvSpPr>
        <p:spPr>
          <a:xfrm>
            <a:off x="1792288" y="612775"/>
            <a:ext cx="5486400" cy="4114800"/>
          </a:xfrm>
          <a:prstGeom prst="rect">
            <a:avLst/>
          </a:prstGeom>
          <a:solidFill>
            <a:schemeClr val="lt1"/>
          </a:solidFill>
          <a:ln w="57150" cap="flat" cmpd="sng">
            <a:solidFill>
              <a:schemeClr val="accent5"/>
            </a:solidFill>
            <a:prstDash val="dash"/>
            <a:round/>
            <a:headEnd type="none" w="sm" len="sm"/>
            <a:tailEnd type="none" w="sm" len="sm"/>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Verdana"/>
                <a:ea typeface="Verdana"/>
                <a:cs typeface="Verdana"/>
                <a:sym typeface="Verdana"/>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Verdana"/>
                <a:ea typeface="Verdana"/>
                <a:cs typeface="Verdana"/>
                <a:sym typeface="Verdana"/>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Verdana"/>
                <a:ea typeface="Verdana"/>
                <a:cs typeface="Verdana"/>
                <a:sym typeface="Verdana"/>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9pPr>
          </a:lstStyle>
          <a:p>
            <a:endParaRPr/>
          </a:p>
        </p:txBody>
      </p:sp>
      <p:sp>
        <p:nvSpPr>
          <p:cNvPr id="158" name="Google Shape;158;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61" name="Google Shape;161;p33"/>
          <p:cNvSpPr/>
          <p:nvPr/>
        </p:nvSpPr>
        <p:spPr>
          <a:xfrm>
            <a:off x="1828800" y="4800600"/>
            <a:ext cx="914400" cy="609600"/>
          </a:xfrm>
          <a:prstGeom prst="rect">
            <a:avLst/>
          </a:prstGeom>
          <a:solidFill>
            <a:srgbClr val="A9DC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62" name="Google Shape;162;p33"/>
          <p:cNvSpPr txBox="1">
            <a:spLocks noGrp="1"/>
          </p:cNvSpPr>
          <p:nvPr>
            <p:ph type="body" idx="1"/>
          </p:nvPr>
        </p:nvSpPr>
        <p:spPr>
          <a:xfrm>
            <a:off x="1828800" y="5368925"/>
            <a:ext cx="5449888" cy="804862"/>
          </a:xfrm>
          <a:prstGeom prst="rect">
            <a:avLst/>
          </a:prstGeom>
          <a:solidFill>
            <a:srgbClr val="E5E5E5"/>
          </a:solid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pic>
        <p:nvPicPr>
          <p:cNvPr id="163" name="Google Shape;163;p33"/>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64"/>
        <p:cNvGrpSpPr/>
        <p:nvPr/>
      </p:nvGrpSpPr>
      <p:grpSpPr>
        <a:xfrm>
          <a:off x="0" y="0"/>
          <a:ext cx="0" cy="0"/>
          <a:chOff x="0" y="0"/>
          <a:chExt cx="0" cy="0"/>
        </a:xfrm>
      </p:grpSpPr>
      <p:pic>
        <p:nvPicPr>
          <p:cNvPr id="165" name="Google Shape;165;p34" descr="Decorative image of kids smiling" title="Decorative image"/>
          <p:cNvPicPr preferRelativeResize="0"/>
          <p:nvPr/>
        </p:nvPicPr>
        <p:blipFill rotWithShape="1">
          <a:blip r:embed="rId2">
            <a:alphaModFix/>
          </a:blip>
          <a:srcRect/>
          <a:stretch/>
        </p:blipFill>
        <p:spPr>
          <a:xfrm>
            <a:off x="0" y="1873765"/>
            <a:ext cx="9147018" cy="2215293"/>
          </a:xfrm>
          <a:prstGeom prst="rect">
            <a:avLst/>
          </a:prstGeom>
          <a:noFill/>
          <a:ln>
            <a:noFill/>
          </a:ln>
        </p:spPr>
      </p:pic>
      <p:sp>
        <p:nvSpPr>
          <p:cNvPr id="166" name="Google Shape;166;p34"/>
          <p:cNvSpPr txBox="1">
            <a:spLocks noGrp="1"/>
          </p:cNvSpPr>
          <p:nvPr>
            <p:ph type="ctrTitle"/>
          </p:nvPr>
        </p:nvSpPr>
        <p:spPr>
          <a:xfrm>
            <a:off x="953254" y="3671154"/>
            <a:ext cx="7240509" cy="1470025"/>
          </a:xfrm>
          <a:prstGeom prst="rect">
            <a:avLst/>
          </a:prstGeom>
          <a:solidFill>
            <a:schemeClr val="lt1">
              <a:alpha val="66666"/>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34"/>
          <p:cNvSpPr txBox="1">
            <a:spLocks noGrp="1"/>
          </p:cNvSpPr>
          <p:nvPr>
            <p:ph type="subTitle" idx="1"/>
          </p:nvPr>
        </p:nvSpPr>
        <p:spPr>
          <a:xfrm>
            <a:off x="1373109" y="5257800"/>
            <a:ext cx="6400800" cy="914400"/>
          </a:xfrm>
          <a:prstGeom prst="rect">
            <a:avLst/>
          </a:prstGeom>
          <a:solidFill>
            <a:schemeClr val="lt1">
              <a:alpha val="66666"/>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68" name="Google Shape;168;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71" name="Google Shape;171;p34"/>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pic>
        <p:nvPicPr>
          <p:cNvPr id="23" name="Google Shape;23;p18"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24" name="Google Shape;24;p18"/>
          <p:cNvSpPr txBox="1">
            <a:spLocks noGrp="1"/>
          </p:cNvSpPr>
          <p:nvPr>
            <p:ph type="ctrTitle"/>
          </p:nvPr>
        </p:nvSpPr>
        <p:spPr>
          <a:xfrm>
            <a:off x="953254" y="3671154"/>
            <a:ext cx="7240509" cy="1470025"/>
          </a:xfrm>
          <a:prstGeom prst="rect">
            <a:avLst/>
          </a:prstGeom>
          <a:solidFill>
            <a:schemeClr val="lt1">
              <a:alpha val="66666"/>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8"/>
          <p:cNvSpPr txBox="1">
            <a:spLocks noGrp="1"/>
          </p:cNvSpPr>
          <p:nvPr>
            <p:ph type="subTitle" idx="1"/>
          </p:nvPr>
        </p:nvSpPr>
        <p:spPr>
          <a:xfrm>
            <a:off x="1373109" y="5257800"/>
            <a:ext cx="6400800" cy="914400"/>
          </a:xfrm>
          <a:prstGeom prst="rect">
            <a:avLst/>
          </a:prstGeom>
          <a:solidFill>
            <a:schemeClr val="lt1">
              <a:alpha val="66666"/>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6" name="Google Shape;26;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9" name="Google Shape;29;p18"/>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72"/>
        <p:cNvGrpSpPr/>
        <p:nvPr/>
      </p:nvGrpSpPr>
      <p:grpSpPr>
        <a:xfrm>
          <a:off x="0" y="0"/>
          <a:ext cx="0" cy="0"/>
          <a:chOff x="0" y="0"/>
          <a:chExt cx="0" cy="0"/>
        </a:xfrm>
      </p:grpSpPr>
      <p:pic>
        <p:nvPicPr>
          <p:cNvPr id="173" name="Google Shape;173;p36" descr="Decorative image of professionals around a computer"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174" name="Google Shape;174;p36"/>
          <p:cNvSpPr txBox="1">
            <a:spLocks noGrp="1"/>
          </p:cNvSpPr>
          <p:nvPr>
            <p:ph type="ctrTitle"/>
          </p:nvPr>
        </p:nvSpPr>
        <p:spPr>
          <a:xfrm>
            <a:off x="953254" y="3671154"/>
            <a:ext cx="7240509" cy="1470025"/>
          </a:xfrm>
          <a:prstGeom prst="rect">
            <a:avLst/>
          </a:prstGeom>
          <a:solidFill>
            <a:schemeClr val="lt1">
              <a:alpha val="66666"/>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36"/>
          <p:cNvSpPr txBox="1">
            <a:spLocks noGrp="1"/>
          </p:cNvSpPr>
          <p:nvPr>
            <p:ph type="subTitle" idx="1"/>
          </p:nvPr>
        </p:nvSpPr>
        <p:spPr>
          <a:xfrm>
            <a:off x="1373109" y="5257800"/>
            <a:ext cx="6400800" cy="914400"/>
          </a:xfrm>
          <a:prstGeom prst="rect">
            <a:avLst/>
          </a:prstGeom>
          <a:solidFill>
            <a:schemeClr val="lt1">
              <a:alpha val="66666"/>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76" name="Google Shape;176;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79" name="Google Shape;179;p36"/>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80"/>
        <p:cNvGrpSpPr/>
        <p:nvPr/>
      </p:nvGrpSpPr>
      <p:grpSpPr>
        <a:xfrm>
          <a:off x="0" y="0"/>
          <a:ext cx="0" cy="0"/>
          <a:chOff x="0" y="0"/>
          <a:chExt cx="0" cy="0"/>
        </a:xfrm>
      </p:grpSpPr>
      <p:pic>
        <p:nvPicPr>
          <p:cNvPr id="181" name="Google Shape;181;p37" descr="Decorative image of smiling professionals" title="Decorative image"/>
          <p:cNvPicPr preferRelativeResize="0"/>
          <p:nvPr/>
        </p:nvPicPr>
        <p:blipFill rotWithShape="1">
          <a:blip r:embed="rId2">
            <a:alphaModFix/>
          </a:blip>
          <a:srcRect/>
          <a:stretch/>
        </p:blipFill>
        <p:spPr>
          <a:xfrm>
            <a:off x="0" y="1596854"/>
            <a:ext cx="9147018" cy="2769116"/>
          </a:xfrm>
          <a:prstGeom prst="rect">
            <a:avLst/>
          </a:prstGeom>
          <a:noFill/>
          <a:ln>
            <a:noFill/>
          </a:ln>
        </p:spPr>
      </p:pic>
      <p:sp>
        <p:nvSpPr>
          <p:cNvPr id="182" name="Google Shape;182;p37"/>
          <p:cNvSpPr txBox="1">
            <a:spLocks noGrp="1"/>
          </p:cNvSpPr>
          <p:nvPr>
            <p:ph type="ctrTitle"/>
          </p:nvPr>
        </p:nvSpPr>
        <p:spPr>
          <a:xfrm>
            <a:off x="953254" y="3671154"/>
            <a:ext cx="7240509" cy="1470025"/>
          </a:xfrm>
          <a:prstGeom prst="rect">
            <a:avLst/>
          </a:prstGeom>
          <a:solidFill>
            <a:schemeClr val="lt1">
              <a:alpha val="66666"/>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37"/>
          <p:cNvSpPr txBox="1">
            <a:spLocks noGrp="1"/>
          </p:cNvSpPr>
          <p:nvPr>
            <p:ph type="subTitle" idx="1"/>
          </p:nvPr>
        </p:nvSpPr>
        <p:spPr>
          <a:xfrm>
            <a:off x="1373109" y="5257800"/>
            <a:ext cx="6400800" cy="914400"/>
          </a:xfrm>
          <a:prstGeom prst="rect">
            <a:avLst/>
          </a:prstGeom>
          <a:solidFill>
            <a:schemeClr val="lt1">
              <a:alpha val="66666"/>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4" name="Google Shape;184;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87" name="Google Shape;187;p37"/>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88"/>
        <p:cNvGrpSpPr/>
        <p:nvPr/>
      </p:nvGrpSpPr>
      <p:grpSpPr>
        <a:xfrm>
          <a:off x="0" y="0"/>
          <a:ext cx="0" cy="0"/>
          <a:chOff x="0" y="0"/>
          <a:chExt cx="0" cy="0"/>
        </a:xfrm>
      </p:grpSpPr>
      <p:sp>
        <p:nvSpPr>
          <p:cNvPr id="189" name="Google Shape;189;p38"/>
          <p:cNvSpPr txBox="1">
            <a:spLocks noGrp="1"/>
          </p:cNvSpPr>
          <p:nvPr>
            <p:ph type="ctrTitle"/>
          </p:nvPr>
        </p:nvSpPr>
        <p:spPr>
          <a:xfrm>
            <a:off x="928464" y="1600200"/>
            <a:ext cx="7240509" cy="1470025"/>
          </a:xfrm>
          <a:prstGeom prst="rect">
            <a:avLst/>
          </a:prstGeom>
          <a:solidFill>
            <a:schemeClr val="lt1">
              <a:alpha val="66666"/>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 name="Google Shape;190;p38"/>
          <p:cNvSpPr txBox="1">
            <a:spLocks noGrp="1"/>
          </p:cNvSpPr>
          <p:nvPr>
            <p:ph type="subTitle" idx="1"/>
          </p:nvPr>
        </p:nvSpPr>
        <p:spPr>
          <a:xfrm>
            <a:off x="1348319" y="3429000"/>
            <a:ext cx="6400800" cy="914400"/>
          </a:xfrm>
          <a:prstGeom prst="rect">
            <a:avLst/>
          </a:prstGeom>
          <a:solidFill>
            <a:schemeClr val="lt1">
              <a:alpha val="66666"/>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91" name="Google Shape;191;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94" name="Google Shape;194;p38"/>
          <p:cNvPicPr preferRelativeResize="0"/>
          <p:nvPr/>
        </p:nvPicPr>
        <p:blipFill rotWithShape="1">
          <a:blip r:embed="rId2">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95"/>
        <p:cNvGrpSpPr/>
        <p:nvPr/>
      </p:nvGrpSpPr>
      <p:grpSpPr>
        <a:xfrm>
          <a:off x="0" y="0"/>
          <a:ext cx="0" cy="0"/>
          <a:chOff x="0" y="0"/>
          <a:chExt cx="0" cy="0"/>
        </a:xfrm>
      </p:grpSpPr>
      <p:sp>
        <p:nvSpPr>
          <p:cNvPr id="196" name="Google Shape;196;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p39"/>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8" name="Google Shape;198;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 name="Google Shape;200;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01"/>
        <p:cNvGrpSpPr/>
        <p:nvPr/>
      </p:nvGrpSpPr>
      <p:grpSpPr>
        <a:xfrm>
          <a:off x="0" y="0"/>
          <a:ext cx="0" cy="0"/>
          <a:chOff x="0" y="0"/>
          <a:chExt cx="0" cy="0"/>
        </a:xfrm>
      </p:grpSpPr>
      <p:sp>
        <p:nvSpPr>
          <p:cNvPr id="202" name="Google Shape;202;p40"/>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4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4" name="Google Shape;204;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 name="Google Shape;206;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30"/>
        <p:cNvGrpSpPr/>
        <p:nvPr/>
      </p:nvGrpSpPr>
      <p:grpSpPr>
        <a:xfrm>
          <a:off x="0" y="0"/>
          <a:ext cx="0" cy="0"/>
          <a:chOff x="0" y="0"/>
          <a:chExt cx="0" cy="0"/>
        </a:xfrm>
      </p:grpSpPr>
      <p:pic>
        <p:nvPicPr>
          <p:cNvPr id="31" name="Google Shape;31;p35" descr="Decorative image of teenage students sitting around a table"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32" name="Google Shape;32;p35"/>
          <p:cNvSpPr txBox="1">
            <a:spLocks noGrp="1"/>
          </p:cNvSpPr>
          <p:nvPr>
            <p:ph type="ctrTitle"/>
          </p:nvPr>
        </p:nvSpPr>
        <p:spPr>
          <a:xfrm>
            <a:off x="953254" y="3671154"/>
            <a:ext cx="7240509" cy="1470025"/>
          </a:xfrm>
          <a:prstGeom prst="rect">
            <a:avLst/>
          </a:prstGeom>
          <a:solidFill>
            <a:schemeClr val="lt1">
              <a:alpha val="66666"/>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5"/>
          <p:cNvSpPr txBox="1">
            <a:spLocks noGrp="1"/>
          </p:cNvSpPr>
          <p:nvPr>
            <p:ph type="subTitle" idx="1"/>
          </p:nvPr>
        </p:nvSpPr>
        <p:spPr>
          <a:xfrm>
            <a:off x="1373109" y="5257800"/>
            <a:ext cx="6400800" cy="914400"/>
          </a:xfrm>
          <a:prstGeom prst="rect">
            <a:avLst/>
          </a:prstGeom>
          <a:solidFill>
            <a:schemeClr val="lt1">
              <a:alpha val="66666"/>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4" name="Google Shape;34;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37" name="Google Shape;37;p35"/>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29"/>
          <p:cNvSpPr txBox="1">
            <a:spLocks noGrp="1"/>
          </p:cNvSpPr>
          <p:nvPr>
            <p:ph type="title"/>
          </p:nvPr>
        </p:nvSpPr>
        <p:spPr>
          <a:xfrm>
            <a:off x="457200" y="274638"/>
            <a:ext cx="8229600" cy="1143000"/>
          </a:xfrm>
          <a:prstGeom prst="rect">
            <a:avLst/>
          </a:prstGeom>
          <a:solidFill>
            <a:srgbClr val="A9DCF2">
              <a:alpha val="66666"/>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43" name="Google Shape;43;p29"/>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AUTOLAYOUT">
    <p:bg>
      <p:bgPr>
        <a:solidFill>
          <a:srgbClr val="FFFFFF"/>
        </a:solidFill>
        <a:effectLst/>
      </p:bgPr>
    </p:bg>
    <p:spTree>
      <p:nvGrpSpPr>
        <p:cNvPr id="1" name="Shape 44"/>
        <p:cNvGrpSpPr/>
        <p:nvPr/>
      </p:nvGrpSpPr>
      <p:grpSpPr>
        <a:xfrm>
          <a:off x="0" y="0"/>
          <a:ext cx="0" cy="0"/>
          <a:chOff x="0" y="0"/>
          <a:chExt cx="0" cy="0"/>
        </a:xfrm>
      </p:grpSpPr>
      <p:sp>
        <p:nvSpPr>
          <p:cNvPr id="45" name="Google Shape;45;g8660d63790_0_214"/>
          <p:cNvSpPr/>
          <p:nvPr/>
        </p:nvSpPr>
        <p:spPr>
          <a:xfrm>
            <a:off x="0" y="0"/>
            <a:ext cx="9144000" cy="6858000"/>
          </a:xfrm>
          <a:prstGeom prst="rect">
            <a:avLst/>
          </a:prstGeom>
          <a:solidFill>
            <a:srgbClr val="C5E7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g8660d63790_0_214"/>
          <p:cNvSpPr/>
          <p:nvPr/>
        </p:nvSpPr>
        <p:spPr>
          <a:xfrm>
            <a:off x="3047650" y="0"/>
            <a:ext cx="6096300" cy="6858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g8660d63790_0_214"/>
          <p:cNvSpPr/>
          <p:nvPr/>
        </p:nvSpPr>
        <p:spPr>
          <a:xfrm>
            <a:off x="205218" y="268390"/>
            <a:ext cx="408900" cy="509100"/>
          </a:xfrm>
          <a:prstGeom prst="flowChartDelay">
            <a:avLst/>
          </a:prstGeom>
          <a:solidFill>
            <a:srgbClr val="C5E7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g8660d63790_0_214"/>
          <p:cNvSpPr/>
          <p:nvPr/>
        </p:nvSpPr>
        <p:spPr>
          <a:xfrm>
            <a:off x="205218" y="268390"/>
            <a:ext cx="408900" cy="509100"/>
          </a:xfrm>
          <a:prstGeom prst="flowChartDelay">
            <a:avLst/>
          </a:prstGeom>
          <a:solidFill>
            <a:srgbClr val="FFFFF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g8660d63790_0_214"/>
          <p:cNvSpPr/>
          <p:nvPr/>
        </p:nvSpPr>
        <p:spPr>
          <a:xfrm>
            <a:off x="100882" y="268390"/>
            <a:ext cx="408900" cy="509100"/>
          </a:xfrm>
          <a:prstGeom prst="flowChartDelay">
            <a:avLst/>
          </a:prstGeom>
          <a:solidFill>
            <a:srgbClr val="C5E7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g8660d63790_0_214"/>
          <p:cNvSpPr/>
          <p:nvPr/>
        </p:nvSpPr>
        <p:spPr>
          <a:xfrm>
            <a:off x="100882" y="268390"/>
            <a:ext cx="408900" cy="509100"/>
          </a:xfrm>
          <a:prstGeom prst="flowChartDelay">
            <a:avLst/>
          </a:prstGeom>
          <a:solidFill>
            <a:srgbClr val="FFFFFF">
              <a:alpha val="1803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g8660d63790_0_214"/>
          <p:cNvSpPr/>
          <p:nvPr/>
        </p:nvSpPr>
        <p:spPr>
          <a:xfrm>
            <a:off x="319" y="268390"/>
            <a:ext cx="408900" cy="509100"/>
          </a:xfrm>
          <a:prstGeom prst="flowChartDelay">
            <a:avLst/>
          </a:prstGeom>
          <a:solidFill>
            <a:srgbClr val="C5E7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8660d63790_0_214"/>
          <p:cNvSpPr/>
          <p:nvPr/>
        </p:nvSpPr>
        <p:spPr>
          <a:xfrm>
            <a:off x="319" y="268390"/>
            <a:ext cx="408900" cy="509100"/>
          </a:xfrm>
          <a:prstGeom prst="flowChartDelay">
            <a:avLst/>
          </a:prstGeom>
          <a:solidFill>
            <a:srgbClr val="FFFFFF">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g8660d63790_0_214"/>
          <p:cNvSpPr txBox="1">
            <a:spLocks noGrp="1"/>
          </p:cNvSpPr>
          <p:nvPr>
            <p:ph type="title"/>
          </p:nvPr>
        </p:nvSpPr>
        <p:spPr>
          <a:xfrm>
            <a:off x="233600" y="1106067"/>
            <a:ext cx="2566200" cy="11901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4000"/>
              <a:buNone/>
              <a:defRPr sz="2100" b="1">
                <a:solidFill>
                  <a:schemeClr val="lt1"/>
                </a:solidFill>
              </a:defRPr>
            </a:lvl1pPr>
            <a:lvl2pPr lvl="1" algn="l">
              <a:lnSpc>
                <a:spcPct val="100000"/>
              </a:lnSpc>
              <a:spcBef>
                <a:spcPts val="0"/>
              </a:spcBef>
              <a:spcAft>
                <a:spcPts val="0"/>
              </a:spcAft>
              <a:buSzPts val="1400"/>
              <a:buNone/>
              <a:defRPr sz="2100" b="1">
                <a:solidFill>
                  <a:schemeClr val="lt1"/>
                </a:solidFill>
              </a:defRPr>
            </a:lvl2pPr>
            <a:lvl3pPr lvl="2" algn="l">
              <a:lnSpc>
                <a:spcPct val="100000"/>
              </a:lnSpc>
              <a:spcBef>
                <a:spcPts val="0"/>
              </a:spcBef>
              <a:spcAft>
                <a:spcPts val="0"/>
              </a:spcAft>
              <a:buSzPts val="1400"/>
              <a:buNone/>
              <a:defRPr sz="2100" b="1">
                <a:solidFill>
                  <a:schemeClr val="lt1"/>
                </a:solidFill>
              </a:defRPr>
            </a:lvl3pPr>
            <a:lvl4pPr lvl="3" algn="l">
              <a:lnSpc>
                <a:spcPct val="100000"/>
              </a:lnSpc>
              <a:spcBef>
                <a:spcPts val="0"/>
              </a:spcBef>
              <a:spcAft>
                <a:spcPts val="0"/>
              </a:spcAft>
              <a:buSzPts val="1400"/>
              <a:buNone/>
              <a:defRPr sz="2100" b="1">
                <a:solidFill>
                  <a:schemeClr val="lt1"/>
                </a:solidFill>
              </a:defRPr>
            </a:lvl4pPr>
            <a:lvl5pPr lvl="4" algn="l">
              <a:lnSpc>
                <a:spcPct val="100000"/>
              </a:lnSpc>
              <a:spcBef>
                <a:spcPts val="0"/>
              </a:spcBef>
              <a:spcAft>
                <a:spcPts val="0"/>
              </a:spcAft>
              <a:buSzPts val="1400"/>
              <a:buNone/>
              <a:defRPr sz="2100" b="1">
                <a:solidFill>
                  <a:schemeClr val="lt1"/>
                </a:solidFill>
              </a:defRPr>
            </a:lvl5pPr>
            <a:lvl6pPr lvl="5" algn="l">
              <a:lnSpc>
                <a:spcPct val="100000"/>
              </a:lnSpc>
              <a:spcBef>
                <a:spcPts val="0"/>
              </a:spcBef>
              <a:spcAft>
                <a:spcPts val="0"/>
              </a:spcAft>
              <a:buSzPts val="1400"/>
              <a:buNone/>
              <a:defRPr sz="2100" b="1">
                <a:solidFill>
                  <a:schemeClr val="lt1"/>
                </a:solidFill>
              </a:defRPr>
            </a:lvl6pPr>
            <a:lvl7pPr lvl="6" algn="l">
              <a:lnSpc>
                <a:spcPct val="100000"/>
              </a:lnSpc>
              <a:spcBef>
                <a:spcPts val="0"/>
              </a:spcBef>
              <a:spcAft>
                <a:spcPts val="0"/>
              </a:spcAft>
              <a:buSzPts val="1400"/>
              <a:buNone/>
              <a:defRPr sz="2100" b="1">
                <a:solidFill>
                  <a:schemeClr val="lt1"/>
                </a:solidFill>
              </a:defRPr>
            </a:lvl7pPr>
            <a:lvl8pPr lvl="7" algn="l">
              <a:lnSpc>
                <a:spcPct val="100000"/>
              </a:lnSpc>
              <a:spcBef>
                <a:spcPts val="0"/>
              </a:spcBef>
              <a:spcAft>
                <a:spcPts val="0"/>
              </a:spcAft>
              <a:buSzPts val="1400"/>
              <a:buNone/>
              <a:defRPr sz="2100" b="1">
                <a:solidFill>
                  <a:schemeClr val="lt1"/>
                </a:solidFill>
              </a:defRPr>
            </a:lvl8pPr>
            <a:lvl9pPr lvl="8" algn="l">
              <a:lnSpc>
                <a:spcPct val="100000"/>
              </a:lnSpc>
              <a:spcBef>
                <a:spcPts val="0"/>
              </a:spcBef>
              <a:spcAft>
                <a:spcPts val="0"/>
              </a:spcAft>
              <a:buSzPts val="1400"/>
              <a:buNone/>
              <a:defRPr sz="2100" b="1">
                <a:solidFill>
                  <a:schemeClr val="lt1"/>
                </a:solidFill>
              </a:defRPr>
            </a:lvl9pPr>
          </a:lstStyle>
          <a:p>
            <a:endParaRPr/>
          </a:p>
        </p:txBody>
      </p:sp>
      <p:sp>
        <p:nvSpPr>
          <p:cNvPr id="54" name="Google Shape;54;g8660d63790_0_214"/>
          <p:cNvSpPr txBox="1">
            <a:spLocks noGrp="1"/>
          </p:cNvSpPr>
          <p:nvPr>
            <p:ph type="body" idx="1"/>
          </p:nvPr>
        </p:nvSpPr>
        <p:spPr>
          <a:xfrm>
            <a:off x="233600" y="2397733"/>
            <a:ext cx="2566200" cy="3969600"/>
          </a:xfrm>
          <a:prstGeom prst="rect">
            <a:avLst/>
          </a:prstGeom>
          <a:noFill/>
          <a:ln>
            <a:noFill/>
          </a:ln>
        </p:spPr>
        <p:txBody>
          <a:bodyPr spcFirstLastPara="1" wrap="square" lIns="91425" tIns="45700" rIns="91425" bIns="45700" anchor="t" anchorCtr="0">
            <a:noAutofit/>
          </a:bodyPr>
          <a:lstStyle>
            <a:lvl1pPr marL="457200" lvl="0" indent="-317500" algn="l">
              <a:lnSpc>
                <a:spcPct val="115000"/>
              </a:lnSpc>
              <a:spcBef>
                <a:spcPts val="640"/>
              </a:spcBef>
              <a:spcAft>
                <a:spcPts val="0"/>
              </a:spcAft>
              <a:buClr>
                <a:schemeClr val="lt1"/>
              </a:buClr>
              <a:buSzPts val="1400"/>
              <a:buChar char="•"/>
              <a:defRPr sz="1400">
                <a:solidFill>
                  <a:schemeClr val="lt1"/>
                </a:solidFill>
              </a:defRPr>
            </a:lvl1pPr>
            <a:lvl2pPr marL="914400" lvl="1" indent="-304800" algn="l">
              <a:lnSpc>
                <a:spcPct val="115000"/>
              </a:lnSpc>
              <a:spcBef>
                <a:spcPts val="1600"/>
              </a:spcBef>
              <a:spcAft>
                <a:spcPts val="0"/>
              </a:spcAft>
              <a:buClr>
                <a:schemeClr val="lt1"/>
              </a:buClr>
              <a:buSzPts val="1200"/>
              <a:buChar char="–"/>
              <a:defRPr sz="1200">
                <a:solidFill>
                  <a:schemeClr val="lt1"/>
                </a:solidFill>
              </a:defRPr>
            </a:lvl2pPr>
            <a:lvl3pPr marL="1371600" lvl="2" indent="-304800" algn="l">
              <a:lnSpc>
                <a:spcPct val="115000"/>
              </a:lnSpc>
              <a:spcBef>
                <a:spcPts val="1600"/>
              </a:spcBef>
              <a:spcAft>
                <a:spcPts val="0"/>
              </a:spcAft>
              <a:buClr>
                <a:schemeClr val="lt1"/>
              </a:buClr>
              <a:buSzPts val="1200"/>
              <a:buChar char="•"/>
              <a:defRPr sz="1200">
                <a:solidFill>
                  <a:schemeClr val="lt1"/>
                </a:solidFill>
              </a:defRPr>
            </a:lvl3pPr>
            <a:lvl4pPr marL="1828800" lvl="3" indent="-304800" algn="l">
              <a:lnSpc>
                <a:spcPct val="115000"/>
              </a:lnSpc>
              <a:spcBef>
                <a:spcPts val="1600"/>
              </a:spcBef>
              <a:spcAft>
                <a:spcPts val="0"/>
              </a:spcAft>
              <a:buClr>
                <a:schemeClr val="lt1"/>
              </a:buClr>
              <a:buSzPts val="1200"/>
              <a:buChar char="–"/>
              <a:defRPr sz="1200">
                <a:solidFill>
                  <a:schemeClr val="lt1"/>
                </a:solidFill>
              </a:defRPr>
            </a:lvl4pPr>
            <a:lvl5pPr marL="2286000" lvl="4" indent="-304800" algn="l">
              <a:lnSpc>
                <a:spcPct val="115000"/>
              </a:lnSpc>
              <a:spcBef>
                <a:spcPts val="1600"/>
              </a:spcBef>
              <a:spcAft>
                <a:spcPts val="0"/>
              </a:spcAft>
              <a:buClr>
                <a:schemeClr val="lt1"/>
              </a:buClr>
              <a:buSzPts val="1200"/>
              <a:buChar char="»"/>
              <a:defRPr sz="1200">
                <a:solidFill>
                  <a:schemeClr val="lt1"/>
                </a:solidFill>
              </a:defRPr>
            </a:lvl5pPr>
            <a:lvl6pPr marL="2743200" lvl="5" indent="-304800" algn="l">
              <a:lnSpc>
                <a:spcPct val="115000"/>
              </a:lnSpc>
              <a:spcBef>
                <a:spcPts val="1600"/>
              </a:spcBef>
              <a:spcAft>
                <a:spcPts val="0"/>
              </a:spcAft>
              <a:buClr>
                <a:schemeClr val="lt1"/>
              </a:buClr>
              <a:buSzPts val="1200"/>
              <a:buChar char="•"/>
              <a:defRPr sz="1200">
                <a:solidFill>
                  <a:schemeClr val="lt1"/>
                </a:solidFill>
              </a:defRPr>
            </a:lvl6pPr>
            <a:lvl7pPr marL="3200400" lvl="6" indent="-304800" algn="l">
              <a:lnSpc>
                <a:spcPct val="115000"/>
              </a:lnSpc>
              <a:spcBef>
                <a:spcPts val="1600"/>
              </a:spcBef>
              <a:spcAft>
                <a:spcPts val="0"/>
              </a:spcAft>
              <a:buClr>
                <a:schemeClr val="lt1"/>
              </a:buClr>
              <a:buSzPts val="1200"/>
              <a:buChar char="•"/>
              <a:defRPr sz="1200">
                <a:solidFill>
                  <a:schemeClr val="lt1"/>
                </a:solidFill>
              </a:defRPr>
            </a:lvl7pPr>
            <a:lvl8pPr marL="3657600" lvl="7" indent="-304800" algn="l">
              <a:lnSpc>
                <a:spcPct val="115000"/>
              </a:lnSpc>
              <a:spcBef>
                <a:spcPts val="1600"/>
              </a:spcBef>
              <a:spcAft>
                <a:spcPts val="0"/>
              </a:spcAft>
              <a:buClr>
                <a:schemeClr val="lt1"/>
              </a:buClr>
              <a:buSzPts val="1200"/>
              <a:buChar char="•"/>
              <a:defRPr sz="1200">
                <a:solidFill>
                  <a:schemeClr val="lt1"/>
                </a:solidFill>
              </a:defRPr>
            </a:lvl8pPr>
            <a:lvl9pPr marL="4114800" lvl="8" indent="-304800" algn="l">
              <a:lnSpc>
                <a:spcPct val="115000"/>
              </a:lnSpc>
              <a:spcBef>
                <a:spcPts val="1600"/>
              </a:spcBef>
              <a:spcAft>
                <a:spcPts val="1600"/>
              </a:spcAft>
              <a:buClr>
                <a:schemeClr val="lt1"/>
              </a:buClr>
              <a:buSzPts val="1200"/>
              <a:buChar char="•"/>
              <a:defRPr sz="1200">
                <a:solidFill>
                  <a:schemeClr val="lt1"/>
                </a:solidFill>
              </a:defRPr>
            </a:lvl9pPr>
          </a:lstStyle>
          <a:p>
            <a:endParaRPr/>
          </a:p>
        </p:txBody>
      </p:sp>
      <p:sp>
        <p:nvSpPr>
          <p:cNvPr id="55" name="Google Shape;55;g8660d63790_0_214"/>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000" b="0" i="0" u="none" strike="noStrike" cap="none">
                <a:solidFill>
                  <a:schemeClr val="dk2"/>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000" b="0" i="0" u="none" strike="noStrike" cap="none">
                <a:solidFill>
                  <a:schemeClr val="dk2"/>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000" b="0" i="0" u="none" strike="noStrike" cap="none">
                <a:solidFill>
                  <a:schemeClr val="dk2"/>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000" b="0" i="0" u="none" strike="noStrike" cap="none">
                <a:solidFill>
                  <a:schemeClr val="dk2"/>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000" b="0" i="0" u="none" strike="noStrike" cap="none">
                <a:solidFill>
                  <a:schemeClr val="dk2"/>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000" b="0" i="0" u="none" strike="noStrike" cap="none">
                <a:solidFill>
                  <a:schemeClr val="dk2"/>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000" b="0" i="0" u="none" strike="noStrike" cap="none">
                <a:solidFill>
                  <a:schemeClr val="dk2"/>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000" b="0" i="0" u="none" strike="noStrike" cap="none">
                <a:solidFill>
                  <a:schemeClr val="dk2"/>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000" b="0" i="0" u="none" strike="noStrike" cap="none">
                <a:solidFill>
                  <a:schemeClr val="dk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56"/>
        <p:cNvGrpSpPr/>
        <p:nvPr/>
      </p:nvGrpSpPr>
      <p:grpSpPr>
        <a:xfrm>
          <a:off x="0" y="0"/>
          <a:ext cx="0" cy="0"/>
          <a:chOff x="0" y="0"/>
          <a:chExt cx="0" cy="0"/>
        </a:xfrm>
      </p:grpSpPr>
      <p:sp>
        <p:nvSpPr>
          <p:cNvPr id="57" name="Google Shape;57;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60" name="Google Shape;60;p30"/>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One Content">
  <p:cSld name="1_One Conten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2743200" y="256814"/>
            <a:ext cx="5943600" cy="1143000"/>
          </a:xfrm>
          <a:prstGeom prst="rect">
            <a:avLst/>
          </a:prstGeom>
          <a:solidFill>
            <a:srgbClr val="A9DCF2">
              <a:alpha val="66666"/>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0"/>
          <p:cNvSpPr txBox="1">
            <a:spLocks noGrp="1"/>
          </p:cNvSpPr>
          <p:nvPr>
            <p:ph type="body" idx="1"/>
          </p:nvPr>
        </p:nvSpPr>
        <p:spPr>
          <a:xfrm>
            <a:off x="533400" y="1600200"/>
            <a:ext cx="81534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4" name="Google Shape;64;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67" name="Google Shape;67;p20" descr="Decorative image of smiling kids"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68" name="Google Shape;68;p20"/>
          <p:cNvPicPr preferRelativeResize="0"/>
          <p:nvPr/>
        </p:nvPicPr>
        <p:blipFill rotWithShape="1">
          <a:blip r:embed="rId3">
            <a:alphaModFix/>
          </a:blip>
          <a:srcRect/>
          <a:stretch/>
        </p:blipFill>
        <p:spPr>
          <a:xfrm>
            <a:off x="76200" y="152400"/>
            <a:ext cx="2590800" cy="124120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One Content">
  <p:cSld name="3_One Content">
    <p:spTree>
      <p:nvGrpSpPr>
        <p:cNvPr id="1" name="Shape 69"/>
        <p:cNvGrpSpPr/>
        <p:nvPr/>
      </p:nvGrpSpPr>
      <p:grpSpPr>
        <a:xfrm>
          <a:off x="0" y="0"/>
          <a:ext cx="0" cy="0"/>
          <a:chOff x="0" y="0"/>
          <a:chExt cx="0" cy="0"/>
        </a:xfrm>
      </p:grpSpPr>
      <p:sp>
        <p:nvSpPr>
          <p:cNvPr id="70" name="Google Shape;70;p21"/>
          <p:cNvSpPr txBox="1">
            <a:spLocks noGrp="1"/>
          </p:cNvSpPr>
          <p:nvPr>
            <p:ph type="title"/>
          </p:nvPr>
        </p:nvSpPr>
        <p:spPr>
          <a:xfrm>
            <a:off x="2743200" y="256814"/>
            <a:ext cx="5943600" cy="1143000"/>
          </a:xfrm>
          <a:prstGeom prst="rect">
            <a:avLst/>
          </a:prstGeom>
          <a:solidFill>
            <a:srgbClr val="A9DCF2">
              <a:alpha val="66666"/>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1"/>
          <p:cNvSpPr txBox="1">
            <a:spLocks noGrp="1"/>
          </p:cNvSpPr>
          <p:nvPr>
            <p:ph type="body" idx="1"/>
          </p:nvPr>
        </p:nvSpPr>
        <p:spPr>
          <a:xfrm>
            <a:off x="457200" y="1600200"/>
            <a:ext cx="8229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72" name="Google Shape;72;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75" name="Google Shape;75;p21" descr="Decorative image of professionals around a computer" title="Decorative image"/>
          <p:cNvPicPr preferRelativeResize="0"/>
          <p:nvPr/>
        </p:nvPicPr>
        <p:blipFill rotWithShape="1">
          <a:blip r:embed="rId2">
            <a:alphaModFix/>
          </a:blip>
          <a:srcRect t="5950" b="16056"/>
          <a:stretch/>
        </p:blipFill>
        <p:spPr>
          <a:xfrm>
            <a:off x="0" y="5130800"/>
            <a:ext cx="9144000" cy="1727200"/>
          </a:xfrm>
          <a:prstGeom prst="rect">
            <a:avLst/>
          </a:prstGeom>
          <a:noFill/>
          <a:ln w="38100" cap="flat" cmpd="sng">
            <a:solidFill>
              <a:schemeClr val="accent5"/>
            </a:solidFill>
            <a:prstDash val="dash"/>
            <a:round/>
            <a:headEnd type="none" w="sm" len="sm"/>
            <a:tailEnd type="none" w="sm" len="sm"/>
          </a:ln>
        </p:spPr>
      </p:pic>
      <p:pic>
        <p:nvPicPr>
          <p:cNvPr id="76" name="Google Shape;76;p21"/>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One Content">
  <p:cSld name="2_One Content">
    <p:spTree>
      <p:nvGrpSpPr>
        <p:cNvPr id="1" name="Shape 77"/>
        <p:cNvGrpSpPr/>
        <p:nvPr/>
      </p:nvGrpSpPr>
      <p:grpSpPr>
        <a:xfrm>
          <a:off x="0" y="0"/>
          <a:ext cx="0" cy="0"/>
          <a:chOff x="0" y="0"/>
          <a:chExt cx="0" cy="0"/>
        </a:xfrm>
      </p:grpSpPr>
      <p:sp>
        <p:nvSpPr>
          <p:cNvPr id="78" name="Google Shape;78;p22"/>
          <p:cNvSpPr txBox="1">
            <a:spLocks noGrp="1"/>
          </p:cNvSpPr>
          <p:nvPr>
            <p:ph type="title"/>
          </p:nvPr>
        </p:nvSpPr>
        <p:spPr>
          <a:xfrm>
            <a:off x="2743200" y="256814"/>
            <a:ext cx="5943600" cy="1143000"/>
          </a:xfrm>
          <a:prstGeom prst="rect">
            <a:avLst/>
          </a:prstGeom>
          <a:solidFill>
            <a:srgbClr val="A9DCF2">
              <a:alpha val="66666"/>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2"/>
          <p:cNvSpPr txBox="1">
            <a:spLocks noGrp="1"/>
          </p:cNvSpPr>
          <p:nvPr>
            <p:ph type="body" idx="1"/>
          </p:nvPr>
        </p:nvSpPr>
        <p:spPr>
          <a:xfrm>
            <a:off x="457201" y="1600200"/>
            <a:ext cx="8229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80" name="Google Shape;80;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83" name="Google Shape;83;p22" descr="Decorative image of college students/professionals around a table" title="Decorative image"/>
          <p:cNvPicPr preferRelativeResize="0"/>
          <p:nvPr/>
        </p:nvPicPr>
        <p:blipFill rotWithShape="1">
          <a:blip r:embed="rId2">
            <a:alphaModFix/>
          </a:blip>
          <a:srcRect t="21433"/>
          <a:stretch/>
        </p:blipFill>
        <p:spPr>
          <a:xfrm>
            <a:off x="1" y="5118100"/>
            <a:ext cx="9144000" cy="1739900"/>
          </a:xfrm>
          <a:prstGeom prst="rect">
            <a:avLst/>
          </a:prstGeom>
          <a:noFill/>
          <a:ln w="38100" cap="flat" cmpd="sng">
            <a:solidFill>
              <a:schemeClr val="accent5"/>
            </a:solidFill>
            <a:prstDash val="dash"/>
            <a:round/>
            <a:headEnd type="none" w="sm" len="sm"/>
            <a:tailEnd type="none" w="sm" len="sm"/>
          </a:ln>
        </p:spPr>
      </p:pic>
      <p:pic>
        <p:nvPicPr>
          <p:cNvPr id="84" name="Google Shape;84;p22"/>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12" name="Google Shape;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3" name="Google Shape;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sKpBJjsZ7EE"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DTmi4kHor_s"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M1CHPnZfFmU"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oCnZu8sqWhA"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randomactsofkindness.org/kindness-ideas"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hyperlink" Target="https://www.randomactsofkindness.org/for-educator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KZBTYViDPlQ"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3" Type="http://schemas.openxmlformats.org/officeDocument/2006/relationships/hyperlink" Target="https://ggia.berkeley.edu/practice/body_scan_meditation?_ga=2.97418463.115042320.1589503978-286002487.1589382464"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hyperlink" Target="https://www.verywellmind.com/use-guided-imagery-for-relaxation-3144606" TargetMode="External"/><Relationship Id="rId4" Type="http://schemas.openxmlformats.org/officeDocument/2006/relationships/hyperlink" Target="https://ggia.berkeley.edu/practice/mindful_breathing?_ga=2.266245199.115042320.1589503978-286002487.1589382464"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hyperlink" Target="https://www.randomactsofkindness.org/"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hyperlink" Target="https://ggia.berkeley.edu/?_ga=2.30317439.115042320.1589503978-286002487.1589382464" TargetMode="External"/><Relationship Id="rId4" Type="http://schemas.openxmlformats.org/officeDocument/2006/relationships/hyperlink" Target="https://self-compassion.org/the-three-elements-of-self-compassion-2/"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211"/>
        <p:cNvGrpSpPr/>
        <p:nvPr/>
      </p:nvGrpSpPr>
      <p:grpSpPr>
        <a:xfrm>
          <a:off x="0" y="0"/>
          <a:ext cx="0" cy="0"/>
          <a:chOff x="0" y="0"/>
          <a:chExt cx="0" cy="0"/>
        </a:xfrm>
      </p:grpSpPr>
      <p:sp>
        <p:nvSpPr>
          <p:cNvPr id="212" name="Google Shape;212;gdcc19ebb94_0_0"/>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sz="1600" dirty="0">
                <a:solidFill>
                  <a:srgbClr val="000000"/>
                </a:solidFill>
                <a:highlight>
                  <a:srgbClr val="FFFFFF"/>
                </a:highlight>
              </a:rPr>
              <a:t>Welcome to our on-line trauma learning modules for Virginia Tiered Systems of Supports. We believe that becoming a Trauma-Sensitive School is a journey. Throughout this journey will provide you tools to develop the systems to gain knowledge, to build practices, and to have the skills to support a Trauma-Sensitive School. Your  professional journey includes engaging and practical learning modules. </a:t>
            </a:r>
            <a:r>
              <a:rPr lang="en-US" sz="1600">
                <a:solidFill>
                  <a:srgbClr val="000000"/>
                </a:solidFill>
                <a:highlight>
                  <a:srgbClr val="FFFFFF"/>
                </a:highlight>
              </a:rPr>
              <a:t>Within the learning modules you will interact with content that is focused on developing a Trauma Sensitive School. </a:t>
            </a:r>
            <a:r>
              <a:rPr lang="en-US" sz="1600" dirty="0">
                <a:solidFill>
                  <a:srgbClr val="000000"/>
                </a:solidFill>
                <a:highlight>
                  <a:srgbClr val="FFFFFF"/>
                </a:highlight>
              </a:rPr>
              <a:t>Supplemental activities, resources, and an action planner are included to help guide your implementation. Videos from experts and division staff implementers are also included with each module to enrich your experience.</a:t>
            </a:r>
            <a:endParaRPr sz="1600" dirty="0">
              <a:solidFill>
                <a:srgbClr val="000000"/>
              </a:solidFill>
              <a:highlight>
                <a:srgbClr val="FFFFFF"/>
              </a:highlight>
            </a:endParaRPr>
          </a:p>
          <a:p>
            <a:pPr marL="0" lvl="0" indent="0" algn="l" rtl="0">
              <a:lnSpc>
                <a:spcPct val="100000"/>
              </a:lnSpc>
              <a:spcBef>
                <a:spcPts val="360"/>
              </a:spcBef>
              <a:spcAft>
                <a:spcPts val="0"/>
              </a:spcAft>
              <a:buSzPts val="1800"/>
              <a:buNone/>
            </a:pPr>
            <a:r>
              <a:rPr lang="en-US" sz="1600" dirty="0">
                <a:solidFill>
                  <a:srgbClr val="000000"/>
                </a:solidFill>
                <a:highlight>
                  <a:srgbClr val="FFFFFF"/>
                </a:highlight>
              </a:rPr>
              <a:t>Finally, our six modules are focused on the following topics: Module 1: Introduction to Trauma and Becoming a Trauma-Sensitive School; Module 2: Families and Communities as Partners; Module 3: How Trauma Impacts Learning; Module 4: Strategies and Classroom Practices (academic, social emotional learning, trauma-sensitive environments, regulation, cognitive problem solving, relationships, school wide discipline, self care); Module 5: Implementation and Systems; Module 6: Resilience. </a:t>
            </a:r>
            <a:endParaRPr sz="1600" dirty="0">
              <a:solidFill>
                <a:srgbClr val="000000"/>
              </a:solidFill>
            </a:endParaRPr>
          </a:p>
        </p:txBody>
      </p:sp>
      <p:sp>
        <p:nvSpPr>
          <p:cNvPr id="213" name="Google Shape;213;gdcc19ebb94_0_0"/>
          <p:cNvSpPr txBox="1">
            <a:spLocks noGrp="1"/>
          </p:cNvSpPr>
          <p:nvPr>
            <p:ph type="title"/>
          </p:nvPr>
        </p:nvSpPr>
        <p:spPr>
          <a:xfrm>
            <a:off x="228600" y="228600"/>
            <a:ext cx="8686800" cy="1143000"/>
          </a:xfrm>
          <a:prstGeom prst="rect">
            <a:avLst/>
          </a:prstGeom>
          <a:solidFill>
            <a:srgbClr val="A9DCF2">
              <a:alpha val="66666"/>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Module Introduction</a:t>
            </a:r>
            <a:endParaRPr>
              <a:solidFill>
                <a:srgbClr val="000000"/>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8a21862aeb_0_216"/>
          <p:cNvSpPr txBox="1">
            <a:spLocks noGrp="1"/>
          </p:cNvSpPr>
          <p:nvPr>
            <p:ph type="title"/>
          </p:nvPr>
        </p:nvSpPr>
        <p:spPr>
          <a:xfrm>
            <a:off x="228600" y="228600"/>
            <a:ext cx="8686800" cy="1143000"/>
          </a:xfrm>
          <a:prstGeom prst="rect">
            <a:avLst/>
          </a:prstGeom>
          <a:solidFill>
            <a:srgbClr val="A9DCF2">
              <a:alpha val="66666"/>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Why Do We Need Resilience? </a:t>
            </a:r>
            <a:endParaRPr>
              <a:solidFill>
                <a:srgbClr val="000000"/>
              </a:solidFill>
            </a:endParaRPr>
          </a:p>
        </p:txBody>
      </p:sp>
      <p:pic>
        <p:nvPicPr>
          <p:cNvPr id="274" name="Google Shape;274;g8a21862aeb_0_216" title="Graphic"/>
          <p:cNvPicPr preferRelativeResize="0"/>
          <p:nvPr/>
        </p:nvPicPr>
        <p:blipFill rotWithShape="1">
          <a:blip r:embed="rId3">
            <a:alphaModFix/>
          </a:blip>
          <a:srcRect/>
          <a:stretch/>
        </p:blipFill>
        <p:spPr>
          <a:xfrm>
            <a:off x="1622925" y="1674400"/>
            <a:ext cx="5898150" cy="44235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8598363082_0_192"/>
          <p:cNvSpPr txBox="1">
            <a:spLocks noGrp="1"/>
          </p:cNvSpPr>
          <p:nvPr>
            <p:ph type="body" idx="1"/>
          </p:nvPr>
        </p:nvSpPr>
        <p:spPr>
          <a:xfrm>
            <a:off x="457200" y="1600200"/>
            <a:ext cx="8229600" cy="49983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360"/>
              </a:spcBef>
              <a:spcAft>
                <a:spcPts val="0"/>
              </a:spcAft>
              <a:buSzPts val="2400"/>
              <a:buFont typeface="Verdana"/>
              <a:buChar char="●"/>
            </a:pPr>
            <a:r>
              <a:rPr lang="en-US"/>
              <a:t>The ability to set goals</a:t>
            </a:r>
            <a:endParaRPr/>
          </a:p>
          <a:p>
            <a:pPr marL="457200" lvl="0" indent="-381000" algn="l" rtl="0">
              <a:lnSpc>
                <a:spcPct val="100000"/>
              </a:lnSpc>
              <a:spcBef>
                <a:spcPts val="0"/>
              </a:spcBef>
              <a:spcAft>
                <a:spcPts val="0"/>
              </a:spcAft>
              <a:buSzPts val="2400"/>
              <a:buFont typeface="Verdana"/>
              <a:buChar char="●"/>
            </a:pPr>
            <a:r>
              <a:rPr lang="en-US"/>
              <a:t>Close and secure attachment to others</a:t>
            </a:r>
            <a:endParaRPr/>
          </a:p>
          <a:p>
            <a:pPr marL="457200" lvl="0" indent="-381000" algn="l" rtl="0">
              <a:lnSpc>
                <a:spcPct val="100000"/>
              </a:lnSpc>
              <a:spcBef>
                <a:spcPts val="0"/>
              </a:spcBef>
              <a:spcAft>
                <a:spcPts val="0"/>
              </a:spcAft>
              <a:buSzPts val="2400"/>
              <a:buFont typeface="Verdana"/>
              <a:buChar char="●"/>
            </a:pPr>
            <a:r>
              <a:rPr lang="en-US"/>
              <a:t>A sense of self-efficacy and perceived control </a:t>
            </a:r>
            <a:endParaRPr/>
          </a:p>
          <a:p>
            <a:pPr marL="457200" lvl="0" indent="-381000" algn="l" rtl="0">
              <a:lnSpc>
                <a:spcPct val="100000"/>
              </a:lnSpc>
              <a:spcBef>
                <a:spcPts val="0"/>
              </a:spcBef>
              <a:spcAft>
                <a:spcPts val="0"/>
              </a:spcAft>
              <a:buSzPts val="2400"/>
              <a:buFont typeface="Verdana"/>
              <a:buChar char="●"/>
            </a:pPr>
            <a:r>
              <a:rPr lang="en-US"/>
              <a:t>Good self-awareness and emotional management </a:t>
            </a:r>
            <a:endParaRPr/>
          </a:p>
          <a:p>
            <a:pPr marL="457200" lvl="0" indent="-381000" algn="l" rtl="0">
              <a:lnSpc>
                <a:spcPct val="100000"/>
              </a:lnSpc>
              <a:spcBef>
                <a:spcPts val="0"/>
              </a:spcBef>
              <a:spcAft>
                <a:spcPts val="0"/>
              </a:spcAft>
              <a:buSzPts val="2400"/>
              <a:buFont typeface="Verdana"/>
              <a:buChar char="●"/>
            </a:pPr>
            <a:r>
              <a:rPr lang="en-US"/>
              <a:t>The ability to express gratitude and appreciation</a:t>
            </a:r>
            <a:endParaRPr/>
          </a:p>
          <a:p>
            <a:pPr marL="457200" lvl="0" indent="-381000" algn="l" rtl="0">
              <a:lnSpc>
                <a:spcPct val="100000"/>
              </a:lnSpc>
              <a:spcBef>
                <a:spcPts val="0"/>
              </a:spcBef>
              <a:spcAft>
                <a:spcPts val="0"/>
              </a:spcAft>
              <a:buSzPts val="2400"/>
              <a:buFont typeface="Verdana"/>
              <a:buChar char="●"/>
            </a:pPr>
            <a:r>
              <a:rPr lang="en-US"/>
              <a:t>Adaptable </a:t>
            </a:r>
            <a:endParaRPr/>
          </a:p>
          <a:p>
            <a:pPr marL="114300" lvl="0" indent="0" algn="l" rtl="0">
              <a:lnSpc>
                <a:spcPct val="100000"/>
              </a:lnSpc>
              <a:spcBef>
                <a:spcPts val="360"/>
              </a:spcBef>
              <a:spcAft>
                <a:spcPts val="0"/>
              </a:spcAft>
              <a:buSzPts val="1800"/>
              <a:buNone/>
            </a:pPr>
            <a:endParaRPr/>
          </a:p>
          <a:p>
            <a:pPr marL="114300" lvl="0" indent="0" algn="l" rtl="0">
              <a:lnSpc>
                <a:spcPct val="100000"/>
              </a:lnSpc>
              <a:spcBef>
                <a:spcPts val="360"/>
              </a:spcBef>
              <a:spcAft>
                <a:spcPts val="0"/>
              </a:spcAft>
              <a:buSzPts val="1800"/>
              <a:buNone/>
            </a:pPr>
            <a:endParaRPr/>
          </a:p>
        </p:txBody>
      </p:sp>
      <p:sp>
        <p:nvSpPr>
          <p:cNvPr id="280" name="Google Shape;280;g8598363082_0_192"/>
          <p:cNvSpPr txBox="1">
            <a:spLocks noGrp="1"/>
          </p:cNvSpPr>
          <p:nvPr>
            <p:ph type="title"/>
          </p:nvPr>
        </p:nvSpPr>
        <p:spPr>
          <a:xfrm>
            <a:off x="228600" y="228600"/>
            <a:ext cx="8686800" cy="1143000"/>
          </a:xfrm>
          <a:prstGeom prst="rect">
            <a:avLst/>
          </a:prstGeom>
          <a:solidFill>
            <a:srgbClr val="A9DCF2">
              <a:alpha val="66666"/>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5775"/>
              </a:buClr>
              <a:buSzPts val="4000"/>
              <a:buFont typeface="Verdana"/>
              <a:buNone/>
            </a:pPr>
            <a:r>
              <a:rPr lang="en-US" sz="3600"/>
              <a:t/>
            </a:r>
            <a:br>
              <a:rPr lang="en-US" sz="3600"/>
            </a:br>
            <a:r>
              <a:rPr lang="en-US" sz="3600">
                <a:solidFill>
                  <a:srgbClr val="000000"/>
                </a:solidFill>
              </a:rPr>
              <a:t>Characteristics of Resilient People </a:t>
            </a:r>
            <a:br>
              <a:rPr lang="en-US" sz="3600">
                <a:solidFill>
                  <a:srgbClr val="000000"/>
                </a:solidFill>
              </a:rPr>
            </a:br>
            <a:endParaRPr sz="360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870a58ecbd_0_29"/>
          <p:cNvSpPr txBox="1">
            <a:spLocks noGrp="1"/>
          </p:cNvSpPr>
          <p:nvPr>
            <p:ph type="title"/>
          </p:nvPr>
        </p:nvSpPr>
        <p:spPr>
          <a:xfrm>
            <a:off x="228600" y="228600"/>
            <a:ext cx="8686800" cy="1143000"/>
          </a:xfrm>
          <a:prstGeom prst="rect">
            <a:avLst/>
          </a:prstGeom>
          <a:solidFill>
            <a:srgbClr val="A9DCF2">
              <a:alpha val="66666"/>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A Lesson on Resilience</a:t>
            </a:r>
            <a:endParaRPr>
              <a:solidFill>
                <a:srgbClr val="000000"/>
              </a:solidFill>
            </a:endParaRPr>
          </a:p>
        </p:txBody>
      </p:sp>
      <p:pic>
        <p:nvPicPr>
          <p:cNvPr id="287" name="Google Shape;287;g870a58ecbd_0_29" descr="There's no better foundation for success than the ability to bounce back from failure.&#10;&#10;That is why, when it comes to the word 'resilience', we don't just teach your children how to read, spell or define it.&#10;&#10;We teach them to embody it.&#10;&#10;To learn more about our teaching methods, visit thelearninglab.com.sg" title="A Lesson On Resilience">
            <a:hlinkClick r:id="rId3"/>
          </p:cNvPr>
          <p:cNvPicPr preferRelativeResize="0"/>
          <p:nvPr/>
        </p:nvPicPr>
        <p:blipFill rotWithShape="1">
          <a:blip r:embed="rId4">
            <a:alphaModFix/>
          </a:blip>
          <a:srcRect/>
          <a:stretch/>
        </p:blipFill>
        <p:spPr>
          <a:xfrm>
            <a:off x="1193263" y="1556525"/>
            <a:ext cx="6757475" cy="5068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77db76ebc2_2_6"/>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139700" lvl="0" indent="0" algn="l" rtl="0">
              <a:lnSpc>
                <a:spcPct val="100000"/>
              </a:lnSpc>
              <a:spcBef>
                <a:spcPts val="0"/>
              </a:spcBef>
              <a:spcAft>
                <a:spcPts val="0"/>
              </a:spcAft>
              <a:buClr>
                <a:schemeClr val="dk1"/>
              </a:buClr>
              <a:buSzPts val="1100"/>
              <a:buFont typeface="Arial"/>
              <a:buNone/>
            </a:pPr>
            <a:r>
              <a:rPr lang="en-US" sz="3300" i="1">
                <a:solidFill>
                  <a:srgbClr val="000000"/>
                </a:solidFill>
                <a:highlight>
                  <a:srgbClr val="FFFFFF"/>
                </a:highlight>
              </a:rPr>
              <a:t>“It’s your reaction to adversity, not adversity itself that determines how your life’s story will develop.”</a:t>
            </a:r>
            <a:endParaRPr sz="3300" i="1">
              <a:solidFill>
                <a:srgbClr val="000000"/>
              </a:solidFill>
              <a:highlight>
                <a:srgbClr val="FFFFFF"/>
              </a:highlight>
            </a:endParaRPr>
          </a:p>
          <a:p>
            <a:pPr marL="0" lvl="0" indent="0" algn="r" rtl="0">
              <a:lnSpc>
                <a:spcPct val="160000"/>
              </a:lnSpc>
              <a:spcBef>
                <a:spcPts val="1200"/>
              </a:spcBef>
              <a:spcAft>
                <a:spcPts val="0"/>
              </a:spcAft>
              <a:buClr>
                <a:schemeClr val="dk1"/>
              </a:buClr>
              <a:buSzPts val="1100"/>
              <a:buFont typeface="Arial"/>
              <a:buNone/>
            </a:pPr>
            <a:r>
              <a:rPr lang="en-US" sz="3300">
                <a:solidFill>
                  <a:srgbClr val="000000"/>
                </a:solidFill>
                <a:highlight>
                  <a:srgbClr val="FFFFFF"/>
                </a:highlight>
              </a:rPr>
              <a:t>– Dieter F. Uchtdorf</a:t>
            </a:r>
            <a:endParaRPr sz="3300">
              <a:solidFill>
                <a:srgbClr val="000000"/>
              </a:solidFill>
              <a:highlight>
                <a:srgbClr val="FFFFFF"/>
              </a:highlight>
            </a:endParaRPr>
          </a:p>
          <a:p>
            <a:pPr marL="0" lvl="0" indent="0" algn="l" rtl="0">
              <a:lnSpc>
                <a:spcPct val="100000"/>
              </a:lnSpc>
              <a:spcBef>
                <a:spcPts val="1200"/>
              </a:spcBef>
              <a:spcAft>
                <a:spcPts val="0"/>
              </a:spcAft>
              <a:buSzPts val="1800"/>
              <a:buNone/>
            </a:pPr>
            <a:endParaRPr sz="2800">
              <a:solidFill>
                <a:srgbClr val="000000"/>
              </a:solidFill>
            </a:endParaRPr>
          </a:p>
        </p:txBody>
      </p:sp>
      <p:sp>
        <p:nvSpPr>
          <p:cNvPr id="294" name="Google Shape;294;g77db76ebc2_2_6"/>
          <p:cNvSpPr txBox="1">
            <a:spLocks noGrp="1"/>
          </p:cNvSpPr>
          <p:nvPr>
            <p:ph type="title"/>
          </p:nvPr>
        </p:nvSpPr>
        <p:spPr>
          <a:xfrm>
            <a:off x="228600" y="228600"/>
            <a:ext cx="8686800" cy="1143000"/>
          </a:xfrm>
          <a:prstGeom prst="rect">
            <a:avLst/>
          </a:prstGeom>
          <a:solidFill>
            <a:srgbClr val="A9DCF2">
              <a:alpha val="66666"/>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Adversity</a:t>
            </a:r>
            <a:endParaRPr>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870a58ecbd_0_36"/>
          <p:cNvSpPr txBox="1">
            <a:spLocks noGrp="1"/>
          </p:cNvSpPr>
          <p:nvPr>
            <p:ph type="body" idx="1"/>
          </p:nvPr>
        </p:nvSpPr>
        <p:spPr>
          <a:xfrm>
            <a:off x="341350" y="1634950"/>
            <a:ext cx="8345400" cy="453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a:t>Why is it becoming harder for young people to bounce back after setbacks?</a:t>
            </a:r>
            <a:endParaRPr/>
          </a:p>
          <a:p>
            <a:pPr marL="0" lvl="0" indent="0" algn="l" rtl="0">
              <a:lnSpc>
                <a:spcPct val="100000"/>
              </a:lnSpc>
              <a:spcBef>
                <a:spcPts val="360"/>
              </a:spcBef>
              <a:spcAft>
                <a:spcPts val="0"/>
              </a:spcAft>
              <a:buSzPts val="1800"/>
              <a:buNone/>
            </a:pPr>
            <a:endParaRPr/>
          </a:p>
          <a:p>
            <a:pPr marL="0" lvl="0" indent="0" algn="l" rtl="0">
              <a:lnSpc>
                <a:spcPct val="100000"/>
              </a:lnSpc>
              <a:spcBef>
                <a:spcPts val="360"/>
              </a:spcBef>
              <a:spcAft>
                <a:spcPts val="0"/>
              </a:spcAft>
              <a:buSzPts val="1800"/>
              <a:buNone/>
            </a:pPr>
            <a:r>
              <a:rPr lang="en-US"/>
              <a:t>As we proceed, think about some ways that you can help your students or children  bounce back.  </a:t>
            </a:r>
            <a:endParaRPr/>
          </a:p>
        </p:txBody>
      </p:sp>
      <p:sp>
        <p:nvSpPr>
          <p:cNvPr id="301" name="Google Shape;301;g870a58ecbd_0_36"/>
          <p:cNvSpPr txBox="1">
            <a:spLocks noGrp="1"/>
          </p:cNvSpPr>
          <p:nvPr>
            <p:ph type="title"/>
          </p:nvPr>
        </p:nvSpPr>
        <p:spPr>
          <a:xfrm>
            <a:off x="228600" y="228600"/>
            <a:ext cx="8686800" cy="1143000"/>
          </a:xfrm>
          <a:prstGeom prst="rect">
            <a:avLst/>
          </a:prstGeom>
          <a:solidFill>
            <a:srgbClr val="A9DCF2">
              <a:alpha val="66666"/>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Discussion</a:t>
            </a:r>
            <a:endParaRPr>
              <a:solidFill>
                <a:srgbClr val="000000"/>
              </a:solidFill>
            </a:endParaRPr>
          </a:p>
        </p:txBody>
      </p:sp>
      <p:pic>
        <p:nvPicPr>
          <p:cNvPr id="302" name="Google Shape;302;g870a58ecbd_0_36" descr="Turn and Talk" title="Graphic"/>
          <p:cNvPicPr preferRelativeResize="0"/>
          <p:nvPr/>
        </p:nvPicPr>
        <p:blipFill rotWithShape="1">
          <a:blip r:embed="rId3">
            <a:alphaModFix/>
          </a:blip>
          <a:srcRect/>
          <a:stretch/>
        </p:blipFill>
        <p:spPr>
          <a:xfrm>
            <a:off x="3549275" y="4746575"/>
            <a:ext cx="2818875" cy="21114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8bf8aec142_0_1"/>
          <p:cNvSpPr txBox="1">
            <a:spLocks noGrp="1"/>
          </p:cNvSpPr>
          <p:nvPr>
            <p:ph type="ctrTitle"/>
          </p:nvPr>
        </p:nvSpPr>
        <p:spPr>
          <a:xfrm>
            <a:off x="953250" y="3671148"/>
            <a:ext cx="7240500" cy="2068500"/>
          </a:xfrm>
          <a:prstGeom prst="rect">
            <a:avLst/>
          </a:prstGeom>
          <a:solidFill>
            <a:schemeClr val="lt1">
              <a:alpha val="66666"/>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400"/>
              <a:buNone/>
            </a:pPr>
            <a:r>
              <a:rPr lang="en-US" sz="4000">
                <a:solidFill>
                  <a:srgbClr val="000000"/>
                </a:solidFill>
              </a:rPr>
              <a:t>Strategies for Fostering Resilience</a:t>
            </a:r>
            <a:endParaRPr>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8598363082_0_958"/>
          <p:cNvSpPr txBox="1">
            <a:spLocks noGrp="1"/>
          </p:cNvSpPr>
          <p:nvPr>
            <p:ph type="title"/>
          </p:nvPr>
        </p:nvSpPr>
        <p:spPr>
          <a:xfrm>
            <a:off x="228600" y="228600"/>
            <a:ext cx="8686800" cy="1143000"/>
          </a:xfrm>
          <a:prstGeom prst="rect">
            <a:avLst/>
          </a:prstGeom>
          <a:solidFill>
            <a:srgbClr val="A9DCF2">
              <a:alpha val="66666"/>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5775"/>
              </a:buClr>
              <a:buSzPts val="4000"/>
              <a:buFont typeface="Verdana"/>
              <a:buNone/>
            </a:pPr>
            <a:r>
              <a:rPr lang="en-US" sz="3600" b="1"/>
              <a:t/>
            </a:r>
            <a:br>
              <a:rPr lang="en-US" sz="3600" b="1"/>
            </a:br>
            <a:r>
              <a:rPr lang="en-US" sz="3600">
                <a:solidFill>
                  <a:srgbClr val="000000"/>
                </a:solidFill>
              </a:rPr>
              <a:t>Activity: Everyday Strategies for Building Children’s Resilience</a:t>
            </a:r>
            <a:r>
              <a:rPr lang="en-US" sz="3600"/>
              <a:t/>
            </a:r>
            <a:br>
              <a:rPr lang="en-US" sz="3600"/>
            </a:br>
            <a:endParaRPr sz="3600"/>
          </a:p>
        </p:txBody>
      </p:sp>
      <p:pic>
        <p:nvPicPr>
          <p:cNvPr id="315" name="Google Shape;315;g8598363082_0_958" descr="Turn and Talk" title="Graphic"/>
          <p:cNvPicPr preferRelativeResize="0"/>
          <p:nvPr/>
        </p:nvPicPr>
        <p:blipFill rotWithShape="1">
          <a:blip r:embed="rId3">
            <a:alphaModFix/>
          </a:blip>
          <a:srcRect/>
          <a:stretch/>
        </p:blipFill>
        <p:spPr>
          <a:xfrm>
            <a:off x="3276863" y="3825750"/>
            <a:ext cx="2818875" cy="2111425"/>
          </a:xfrm>
          <a:prstGeom prst="rect">
            <a:avLst/>
          </a:prstGeom>
          <a:noFill/>
          <a:ln>
            <a:noFill/>
          </a:ln>
        </p:spPr>
      </p:pic>
      <p:sp>
        <p:nvSpPr>
          <p:cNvPr id="316" name="Google Shape;316;g8598363082_0_958"/>
          <p:cNvSpPr txBox="1"/>
          <p:nvPr/>
        </p:nvSpPr>
        <p:spPr>
          <a:xfrm>
            <a:off x="772510" y="1805227"/>
            <a:ext cx="7415049" cy="15868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Verdana"/>
                <a:ea typeface="Verdana"/>
                <a:cs typeface="Verdana"/>
                <a:sym typeface="Verdana"/>
              </a:rPr>
              <a:t>What are things that you do in your classroom every day that help build your student’s resiliency?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dcc19ebb94_0_198"/>
          <p:cNvSpPr txBox="1">
            <a:spLocks noGrp="1"/>
          </p:cNvSpPr>
          <p:nvPr>
            <p:ph type="title"/>
          </p:nvPr>
        </p:nvSpPr>
        <p:spPr>
          <a:xfrm>
            <a:off x="457200" y="274638"/>
            <a:ext cx="8229600" cy="1143000"/>
          </a:xfrm>
          <a:prstGeom prst="rect">
            <a:avLst/>
          </a:prstGeom>
          <a:solidFill>
            <a:srgbClr val="A9DCF2">
              <a:alpha val="66666"/>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The 7 Cs of Fostering Resilience </a:t>
            </a:r>
            <a:endParaRPr/>
          </a:p>
        </p:txBody>
      </p:sp>
      <p:sp>
        <p:nvSpPr>
          <p:cNvPr id="323" name="Google Shape;323;gdcc19ebb94_0_198"/>
          <p:cNvSpPr txBox="1"/>
          <p:nvPr/>
        </p:nvSpPr>
        <p:spPr>
          <a:xfrm>
            <a:off x="457200" y="1504950"/>
            <a:ext cx="8229600" cy="3848100"/>
          </a:xfrm>
          <a:prstGeom prst="rect">
            <a:avLst/>
          </a:prstGeom>
          <a:noFill/>
          <a:ln>
            <a:noFill/>
          </a:ln>
        </p:spPr>
        <p:txBody>
          <a:bodyPr spcFirstLastPara="1" wrap="square" lIns="91425" tIns="91425" rIns="91425" bIns="91425" anchor="t" anchorCtr="0">
            <a:spAutoFit/>
          </a:bodyPr>
          <a:lstStyle/>
          <a:p>
            <a:pPr marL="457200" marR="0" lvl="0" indent="-444500" algn="l" rtl="0">
              <a:lnSpc>
                <a:spcPct val="100000"/>
              </a:lnSpc>
              <a:spcBef>
                <a:spcPts val="0"/>
              </a:spcBef>
              <a:spcAft>
                <a:spcPts val="0"/>
              </a:spcAft>
              <a:buClr>
                <a:srgbClr val="000000"/>
              </a:buClr>
              <a:buSzPts val="3400"/>
              <a:buFont typeface="Verdana"/>
              <a:buChar char="●"/>
            </a:pPr>
            <a:r>
              <a:rPr lang="en-US" sz="3400" b="0" i="0" u="none" strike="noStrike" cap="none">
                <a:solidFill>
                  <a:srgbClr val="000000"/>
                </a:solidFill>
                <a:latin typeface="Verdana"/>
                <a:ea typeface="Verdana"/>
                <a:cs typeface="Verdana"/>
                <a:sym typeface="Verdana"/>
              </a:rPr>
              <a:t>Confidence</a:t>
            </a:r>
            <a:endParaRPr sz="3400" b="0" i="0" u="none" strike="noStrike" cap="none">
              <a:solidFill>
                <a:srgbClr val="000000"/>
              </a:solidFill>
              <a:latin typeface="Verdana"/>
              <a:ea typeface="Verdana"/>
              <a:cs typeface="Verdana"/>
              <a:sym typeface="Verdana"/>
            </a:endParaRPr>
          </a:p>
          <a:p>
            <a:pPr marL="457200" marR="0" lvl="0" indent="-444500" algn="l" rtl="0">
              <a:lnSpc>
                <a:spcPct val="100000"/>
              </a:lnSpc>
              <a:spcBef>
                <a:spcPts val="0"/>
              </a:spcBef>
              <a:spcAft>
                <a:spcPts val="0"/>
              </a:spcAft>
              <a:buClr>
                <a:srgbClr val="000000"/>
              </a:buClr>
              <a:buSzPts val="3400"/>
              <a:buFont typeface="Verdana"/>
              <a:buChar char="●"/>
            </a:pPr>
            <a:r>
              <a:rPr lang="en-US" sz="3400" b="0" i="0" u="none" strike="noStrike" cap="none">
                <a:solidFill>
                  <a:srgbClr val="000000"/>
                </a:solidFill>
                <a:latin typeface="Verdana"/>
                <a:ea typeface="Verdana"/>
                <a:cs typeface="Verdana"/>
                <a:sym typeface="Verdana"/>
              </a:rPr>
              <a:t>Competence</a:t>
            </a:r>
            <a:endParaRPr sz="3400" b="0" i="0" u="none" strike="noStrike" cap="none">
              <a:solidFill>
                <a:srgbClr val="000000"/>
              </a:solidFill>
              <a:latin typeface="Verdana"/>
              <a:ea typeface="Verdana"/>
              <a:cs typeface="Verdana"/>
              <a:sym typeface="Verdana"/>
            </a:endParaRPr>
          </a:p>
          <a:p>
            <a:pPr marL="457200" marR="0" lvl="0" indent="-444500" algn="l" rtl="0">
              <a:lnSpc>
                <a:spcPct val="100000"/>
              </a:lnSpc>
              <a:spcBef>
                <a:spcPts val="0"/>
              </a:spcBef>
              <a:spcAft>
                <a:spcPts val="0"/>
              </a:spcAft>
              <a:buClr>
                <a:srgbClr val="000000"/>
              </a:buClr>
              <a:buSzPts val="3400"/>
              <a:buFont typeface="Verdana"/>
              <a:buChar char="●"/>
            </a:pPr>
            <a:r>
              <a:rPr lang="en-US" sz="3400" b="0" i="0" u="none" strike="noStrike" cap="none">
                <a:solidFill>
                  <a:srgbClr val="000000"/>
                </a:solidFill>
                <a:latin typeface="Verdana"/>
                <a:ea typeface="Verdana"/>
                <a:cs typeface="Verdana"/>
                <a:sym typeface="Verdana"/>
              </a:rPr>
              <a:t>Connection</a:t>
            </a:r>
            <a:endParaRPr sz="3400" b="0" i="0" u="none" strike="noStrike" cap="none">
              <a:solidFill>
                <a:srgbClr val="000000"/>
              </a:solidFill>
              <a:latin typeface="Verdana"/>
              <a:ea typeface="Verdana"/>
              <a:cs typeface="Verdana"/>
              <a:sym typeface="Verdana"/>
            </a:endParaRPr>
          </a:p>
          <a:p>
            <a:pPr marL="457200" marR="0" lvl="0" indent="-444500" algn="l" rtl="0">
              <a:lnSpc>
                <a:spcPct val="100000"/>
              </a:lnSpc>
              <a:spcBef>
                <a:spcPts val="0"/>
              </a:spcBef>
              <a:spcAft>
                <a:spcPts val="0"/>
              </a:spcAft>
              <a:buClr>
                <a:srgbClr val="000000"/>
              </a:buClr>
              <a:buSzPts val="3400"/>
              <a:buFont typeface="Verdana"/>
              <a:buChar char="●"/>
            </a:pPr>
            <a:r>
              <a:rPr lang="en-US" sz="3400" b="0" i="0" u="none" strike="noStrike" cap="none">
                <a:solidFill>
                  <a:srgbClr val="000000"/>
                </a:solidFill>
                <a:latin typeface="Verdana"/>
                <a:ea typeface="Verdana"/>
                <a:cs typeface="Verdana"/>
                <a:sym typeface="Verdana"/>
              </a:rPr>
              <a:t>Character</a:t>
            </a:r>
            <a:endParaRPr sz="3400" b="0" i="0" u="none" strike="noStrike" cap="none">
              <a:solidFill>
                <a:srgbClr val="000000"/>
              </a:solidFill>
              <a:latin typeface="Verdana"/>
              <a:ea typeface="Verdana"/>
              <a:cs typeface="Verdana"/>
              <a:sym typeface="Verdana"/>
            </a:endParaRPr>
          </a:p>
          <a:p>
            <a:pPr marL="457200" marR="0" lvl="0" indent="-444500" algn="l" rtl="0">
              <a:lnSpc>
                <a:spcPct val="100000"/>
              </a:lnSpc>
              <a:spcBef>
                <a:spcPts val="0"/>
              </a:spcBef>
              <a:spcAft>
                <a:spcPts val="0"/>
              </a:spcAft>
              <a:buClr>
                <a:srgbClr val="000000"/>
              </a:buClr>
              <a:buSzPts val="3400"/>
              <a:buFont typeface="Verdana"/>
              <a:buChar char="●"/>
            </a:pPr>
            <a:r>
              <a:rPr lang="en-US" sz="3400" b="0" i="0" u="none" strike="noStrike" cap="none">
                <a:solidFill>
                  <a:srgbClr val="000000"/>
                </a:solidFill>
                <a:latin typeface="Verdana"/>
                <a:ea typeface="Verdana"/>
                <a:cs typeface="Verdana"/>
                <a:sym typeface="Verdana"/>
              </a:rPr>
              <a:t>Contribution</a:t>
            </a:r>
            <a:endParaRPr sz="3400" b="0" i="0" u="none" strike="noStrike" cap="none">
              <a:solidFill>
                <a:srgbClr val="000000"/>
              </a:solidFill>
              <a:latin typeface="Verdana"/>
              <a:ea typeface="Verdana"/>
              <a:cs typeface="Verdana"/>
              <a:sym typeface="Verdana"/>
            </a:endParaRPr>
          </a:p>
          <a:p>
            <a:pPr marL="457200" marR="0" lvl="0" indent="-444500" algn="l" rtl="0">
              <a:lnSpc>
                <a:spcPct val="100000"/>
              </a:lnSpc>
              <a:spcBef>
                <a:spcPts val="0"/>
              </a:spcBef>
              <a:spcAft>
                <a:spcPts val="0"/>
              </a:spcAft>
              <a:buClr>
                <a:srgbClr val="000000"/>
              </a:buClr>
              <a:buSzPts val="3400"/>
              <a:buFont typeface="Verdana"/>
              <a:buChar char="●"/>
            </a:pPr>
            <a:r>
              <a:rPr lang="en-US" sz="3400" b="0" i="0" u="none" strike="noStrike" cap="none">
                <a:solidFill>
                  <a:srgbClr val="000000"/>
                </a:solidFill>
                <a:latin typeface="Verdana"/>
                <a:ea typeface="Verdana"/>
                <a:cs typeface="Verdana"/>
                <a:sym typeface="Verdana"/>
              </a:rPr>
              <a:t>Coping</a:t>
            </a:r>
            <a:endParaRPr sz="3400" b="0" i="0" u="none" strike="noStrike" cap="none">
              <a:solidFill>
                <a:srgbClr val="000000"/>
              </a:solidFill>
              <a:latin typeface="Verdana"/>
              <a:ea typeface="Verdana"/>
              <a:cs typeface="Verdana"/>
              <a:sym typeface="Verdana"/>
            </a:endParaRPr>
          </a:p>
          <a:p>
            <a:pPr marL="457200" marR="0" lvl="0" indent="-444500" algn="l" rtl="0">
              <a:lnSpc>
                <a:spcPct val="100000"/>
              </a:lnSpc>
              <a:spcBef>
                <a:spcPts val="0"/>
              </a:spcBef>
              <a:spcAft>
                <a:spcPts val="0"/>
              </a:spcAft>
              <a:buClr>
                <a:srgbClr val="000000"/>
              </a:buClr>
              <a:buSzPts val="3400"/>
              <a:buFont typeface="Verdana"/>
              <a:buChar char="●"/>
            </a:pPr>
            <a:r>
              <a:rPr lang="en-US" sz="3400" b="0" i="0" u="none" strike="noStrike" cap="none">
                <a:solidFill>
                  <a:srgbClr val="000000"/>
                </a:solidFill>
                <a:latin typeface="Verdana"/>
                <a:ea typeface="Verdana"/>
                <a:cs typeface="Verdana"/>
                <a:sym typeface="Verdana"/>
              </a:rPr>
              <a:t>Control</a:t>
            </a:r>
            <a:endParaRPr sz="3400" b="0" i="0" u="none" strike="noStrike" cap="none">
              <a:solidFill>
                <a:srgbClr val="000000"/>
              </a:solidFill>
              <a:latin typeface="Verdana"/>
              <a:ea typeface="Verdana"/>
              <a:cs typeface="Verdana"/>
              <a:sym typeface="Verdana"/>
            </a:endParaRPr>
          </a:p>
        </p:txBody>
      </p:sp>
      <p:pic>
        <p:nvPicPr>
          <p:cNvPr id="324" name="Google Shape;324;gdcc19ebb94_0_198" descr="*We acknowledge the immeasurable contributions of those leaders in The Positive Youth Development movement who first gave us The Five Cs: Rick Little, Richard Lerner, Karen Pittman, Peter Bensen and colleagues.&#10;&#10;Dr. Ken Ginsburg introduces his Seven C's of Resilience: Confidence Competence, Connection, Character, Contribution, Coping, and Control.&#10;&#10;Learn more at https://parentandteen.com&#10;&#10;Executive Producer: Eden Pontz &#10;Producers: Elyse Salek, Andy Pool, Jacques Louis&#10;Cinematographer/Editor: Matt Rousselle&#10;Sound: Aaron Sanden" title="The Seven C's of Resilience">
            <a:hlinkClick r:id="rId3"/>
          </p:cNvPr>
          <p:cNvPicPr preferRelativeResize="0"/>
          <p:nvPr/>
        </p:nvPicPr>
        <p:blipFill rotWithShape="1">
          <a:blip r:embed="rId4">
            <a:alphaModFix/>
          </a:blip>
          <a:srcRect/>
          <a:stretch/>
        </p:blipFill>
        <p:spPr>
          <a:xfrm>
            <a:off x="4114800" y="171450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fade">
                                      <p:cBhvr>
                                        <p:cTn id="7" dur="1000"/>
                                        <p:tgtEl>
                                          <p:spTgt spid="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8bf8aec142_0_208"/>
          <p:cNvSpPr txBox="1">
            <a:spLocks noGrp="1"/>
          </p:cNvSpPr>
          <p:nvPr>
            <p:ph type="title"/>
          </p:nvPr>
        </p:nvSpPr>
        <p:spPr>
          <a:xfrm>
            <a:off x="457200" y="274638"/>
            <a:ext cx="8229600" cy="1143000"/>
          </a:xfrm>
          <a:prstGeom prst="rect">
            <a:avLst/>
          </a:prstGeom>
          <a:solidFill>
            <a:srgbClr val="A9DCF2">
              <a:alpha val="66666"/>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Confidence &amp; Competence</a:t>
            </a:r>
            <a:endParaRPr/>
          </a:p>
        </p:txBody>
      </p:sp>
      <p:sp>
        <p:nvSpPr>
          <p:cNvPr id="331" name="Google Shape;331;g8bf8aec142_0_208"/>
          <p:cNvSpPr txBox="1"/>
          <p:nvPr/>
        </p:nvSpPr>
        <p:spPr>
          <a:xfrm>
            <a:off x="457200" y="1705225"/>
            <a:ext cx="8229600" cy="4423200"/>
          </a:xfrm>
          <a:prstGeom prst="rect">
            <a:avLst/>
          </a:prstGeom>
          <a:noFill/>
          <a:ln>
            <a:noFill/>
          </a:ln>
        </p:spPr>
        <p:txBody>
          <a:bodyPr spcFirstLastPara="1" wrap="square" lIns="91425" tIns="91425" rIns="91425" bIns="91425" anchor="t" anchorCtr="0">
            <a:noAutofit/>
          </a:bodyPr>
          <a:lstStyle/>
          <a:p>
            <a:pPr marL="457200" marR="0" lvl="0" indent="-419100" algn="l" rtl="0">
              <a:lnSpc>
                <a:spcPct val="115000"/>
              </a:lnSpc>
              <a:spcBef>
                <a:spcPts val="0"/>
              </a:spcBef>
              <a:spcAft>
                <a:spcPts val="0"/>
              </a:spcAft>
              <a:buClr>
                <a:srgbClr val="000000"/>
              </a:buClr>
              <a:buSzPts val="3000"/>
              <a:buFont typeface="Verdana"/>
              <a:buChar char="●"/>
            </a:pPr>
            <a:r>
              <a:rPr lang="en-US" sz="3000" b="0" i="0" u="none" strike="noStrike" cap="none">
                <a:solidFill>
                  <a:srgbClr val="000000"/>
                </a:solidFill>
                <a:latin typeface="Verdana"/>
                <a:ea typeface="Verdana"/>
                <a:cs typeface="Verdana"/>
                <a:sym typeface="Verdana"/>
              </a:rPr>
              <a:t>Focus on strengths </a:t>
            </a:r>
            <a:endParaRPr sz="3000" b="0" i="0" u="none" strike="noStrike" cap="none">
              <a:solidFill>
                <a:srgbClr val="000000"/>
              </a:solidFill>
              <a:latin typeface="Verdana"/>
              <a:ea typeface="Verdana"/>
              <a:cs typeface="Verdana"/>
              <a:sym typeface="Verdana"/>
            </a:endParaRPr>
          </a:p>
          <a:p>
            <a:pPr marL="457200" marR="0" lvl="0" indent="-419100" algn="l" rtl="0">
              <a:lnSpc>
                <a:spcPct val="115000"/>
              </a:lnSpc>
              <a:spcBef>
                <a:spcPts val="0"/>
              </a:spcBef>
              <a:spcAft>
                <a:spcPts val="0"/>
              </a:spcAft>
              <a:buClr>
                <a:srgbClr val="000000"/>
              </a:buClr>
              <a:buSzPts val="3000"/>
              <a:buFont typeface="Verdana"/>
              <a:buChar char="●"/>
            </a:pPr>
            <a:r>
              <a:rPr lang="en-US" sz="3000" b="0" i="0" u="none" strike="noStrike" cap="none">
                <a:solidFill>
                  <a:srgbClr val="000000"/>
                </a:solidFill>
                <a:latin typeface="Verdana"/>
                <a:ea typeface="Verdana"/>
                <a:cs typeface="Verdana"/>
                <a:sym typeface="Verdana"/>
              </a:rPr>
              <a:t>Provide Behavior Specific Praise</a:t>
            </a:r>
            <a:endParaRPr sz="3000" b="0" i="0" u="none" strike="noStrike" cap="none">
              <a:solidFill>
                <a:srgbClr val="000000"/>
              </a:solidFill>
              <a:latin typeface="Verdana"/>
              <a:ea typeface="Verdana"/>
              <a:cs typeface="Verdana"/>
              <a:sym typeface="Verdana"/>
            </a:endParaRPr>
          </a:p>
          <a:p>
            <a:pPr marL="457200" marR="0" lvl="0" indent="-419100" algn="l" rtl="0">
              <a:lnSpc>
                <a:spcPct val="115000"/>
              </a:lnSpc>
              <a:spcBef>
                <a:spcPts val="0"/>
              </a:spcBef>
              <a:spcAft>
                <a:spcPts val="0"/>
              </a:spcAft>
              <a:buClr>
                <a:srgbClr val="000000"/>
              </a:buClr>
              <a:buSzPts val="3000"/>
              <a:buFont typeface="Verdana"/>
              <a:buChar char="●"/>
            </a:pPr>
            <a:r>
              <a:rPr lang="en-US" sz="3000" b="0" i="0" u="none" strike="noStrike" cap="none">
                <a:solidFill>
                  <a:srgbClr val="000000"/>
                </a:solidFill>
                <a:latin typeface="Verdana"/>
                <a:ea typeface="Verdana"/>
                <a:cs typeface="Verdana"/>
                <a:sym typeface="Verdana"/>
              </a:rPr>
              <a:t>Set goals to gives a sense of accomplishment, hope, competence, and confidence</a:t>
            </a:r>
            <a:endParaRPr sz="3000" b="0" i="0" u="none" strike="noStrike" cap="none">
              <a:solidFill>
                <a:srgbClr val="000000"/>
              </a:solidFill>
              <a:latin typeface="Verdana"/>
              <a:ea typeface="Verdana"/>
              <a:cs typeface="Verdana"/>
              <a:sym typeface="Verdana"/>
            </a:endParaRPr>
          </a:p>
          <a:p>
            <a:pPr marL="914400" marR="0" lvl="1" indent="-419100" algn="l" rtl="0">
              <a:lnSpc>
                <a:spcPct val="115000"/>
              </a:lnSpc>
              <a:spcBef>
                <a:spcPts val="0"/>
              </a:spcBef>
              <a:spcAft>
                <a:spcPts val="0"/>
              </a:spcAft>
              <a:buClr>
                <a:srgbClr val="000000"/>
              </a:buClr>
              <a:buSzPts val="3000"/>
              <a:buFont typeface="Verdana"/>
              <a:buChar char="○"/>
            </a:pPr>
            <a:r>
              <a:rPr lang="en-US" sz="3000" b="0" i="0" u="none" strike="noStrike" cap="none">
                <a:solidFill>
                  <a:srgbClr val="000000"/>
                </a:solidFill>
                <a:latin typeface="Verdana"/>
                <a:ea typeface="Verdana"/>
                <a:cs typeface="Verdana"/>
                <a:sym typeface="Verdana"/>
              </a:rPr>
              <a:t>Personal Goals</a:t>
            </a:r>
            <a:endParaRPr sz="3000" b="0" i="0" u="none" strike="noStrike" cap="none">
              <a:solidFill>
                <a:srgbClr val="000000"/>
              </a:solidFill>
              <a:latin typeface="Verdana"/>
              <a:ea typeface="Verdana"/>
              <a:cs typeface="Verdana"/>
              <a:sym typeface="Verdana"/>
            </a:endParaRPr>
          </a:p>
          <a:p>
            <a:pPr marL="914400" marR="0" lvl="1" indent="-419100" algn="l" rtl="0">
              <a:lnSpc>
                <a:spcPct val="115000"/>
              </a:lnSpc>
              <a:spcBef>
                <a:spcPts val="0"/>
              </a:spcBef>
              <a:spcAft>
                <a:spcPts val="0"/>
              </a:spcAft>
              <a:buClr>
                <a:srgbClr val="000000"/>
              </a:buClr>
              <a:buSzPts val="3000"/>
              <a:buFont typeface="Verdana"/>
              <a:buChar char="○"/>
            </a:pPr>
            <a:r>
              <a:rPr lang="en-US" sz="3000" b="0" i="0" u="none" strike="noStrike" cap="none">
                <a:solidFill>
                  <a:srgbClr val="000000"/>
                </a:solidFill>
                <a:latin typeface="Verdana"/>
                <a:ea typeface="Verdana"/>
                <a:cs typeface="Verdana"/>
                <a:sym typeface="Verdana"/>
              </a:rPr>
              <a:t>Contribution Goals</a:t>
            </a:r>
            <a:endParaRPr sz="3000" b="0" i="0" u="none" strike="noStrike" cap="none">
              <a:solidFill>
                <a:srgbClr val="000000"/>
              </a:solidFill>
              <a:latin typeface="Verdana"/>
              <a:ea typeface="Verdana"/>
              <a:cs typeface="Verdana"/>
              <a:sym typeface="Verdana"/>
            </a:endParaRPr>
          </a:p>
          <a:p>
            <a:pPr marL="914400" marR="0" lvl="1" indent="-419100" algn="l" rtl="0">
              <a:lnSpc>
                <a:spcPct val="115000"/>
              </a:lnSpc>
              <a:spcBef>
                <a:spcPts val="0"/>
              </a:spcBef>
              <a:spcAft>
                <a:spcPts val="0"/>
              </a:spcAft>
              <a:buClr>
                <a:srgbClr val="000000"/>
              </a:buClr>
              <a:buSzPts val="3000"/>
              <a:buFont typeface="Verdana"/>
              <a:buChar char="○"/>
            </a:pPr>
            <a:r>
              <a:rPr lang="en-US" sz="3000" b="0" i="0" u="none" strike="noStrike" cap="none">
                <a:solidFill>
                  <a:srgbClr val="000000"/>
                </a:solidFill>
                <a:latin typeface="Verdana"/>
                <a:ea typeface="Verdana"/>
                <a:cs typeface="Verdana"/>
                <a:sym typeface="Verdana"/>
              </a:rPr>
              <a:t>Collective Goals</a:t>
            </a:r>
            <a:endParaRPr sz="3000" b="0" i="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chemeClr val="dk1"/>
              </a:buClr>
              <a:buSzPts val="1100"/>
              <a:buFont typeface="Arial"/>
              <a:buNone/>
            </a:pPr>
            <a:endParaRPr sz="2600" b="0" i="0" u="none" strike="noStrike" cap="none">
              <a:solidFill>
                <a:srgbClr val="5E696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870a58ecbd_0_22"/>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sz="3400">
                <a:solidFill>
                  <a:srgbClr val="000000"/>
                </a:solidFill>
                <a:highlight>
                  <a:srgbClr val="FFFFFF"/>
                </a:highlight>
              </a:rPr>
              <a:t>Resilience incorporates a shift from a problem-based deficit model to a strengths-based one. </a:t>
            </a:r>
            <a:endParaRPr sz="3400">
              <a:solidFill>
                <a:srgbClr val="000000"/>
              </a:solidFill>
              <a:highlight>
                <a:srgbClr val="FFFFFF"/>
              </a:highlight>
            </a:endParaRPr>
          </a:p>
          <a:p>
            <a:pPr marL="0" lvl="0" indent="0" algn="l" rtl="0">
              <a:lnSpc>
                <a:spcPct val="100000"/>
              </a:lnSpc>
              <a:spcBef>
                <a:spcPts val="360"/>
              </a:spcBef>
              <a:spcAft>
                <a:spcPts val="0"/>
              </a:spcAft>
              <a:buSzPts val="1800"/>
              <a:buNone/>
            </a:pPr>
            <a:endParaRPr sz="3400">
              <a:solidFill>
                <a:srgbClr val="000000"/>
              </a:solidFill>
              <a:highlight>
                <a:srgbClr val="FFFFFF"/>
              </a:highlight>
            </a:endParaRPr>
          </a:p>
          <a:p>
            <a:pPr marL="0" lvl="0" indent="0" algn="l" rtl="0">
              <a:lnSpc>
                <a:spcPct val="100000"/>
              </a:lnSpc>
              <a:spcBef>
                <a:spcPts val="360"/>
              </a:spcBef>
              <a:spcAft>
                <a:spcPts val="0"/>
              </a:spcAft>
              <a:buSzPts val="1800"/>
              <a:buNone/>
            </a:pPr>
            <a:r>
              <a:rPr lang="en-US" sz="3400">
                <a:solidFill>
                  <a:srgbClr val="000000"/>
                </a:solidFill>
                <a:highlight>
                  <a:srgbClr val="FFFFFF"/>
                </a:highlight>
              </a:rPr>
              <a:t>This model of resilience is positive, protective, and preventive.</a:t>
            </a:r>
            <a:endParaRPr sz="3400">
              <a:solidFill>
                <a:srgbClr val="000000"/>
              </a:solidFill>
            </a:endParaRPr>
          </a:p>
        </p:txBody>
      </p:sp>
      <p:sp>
        <p:nvSpPr>
          <p:cNvPr id="338" name="Google Shape;338;g870a58ecbd_0_22"/>
          <p:cNvSpPr txBox="1">
            <a:spLocks noGrp="1"/>
          </p:cNvSpPr>
          <p:nvPr>
            <p:ph type="title"/>
          </p:nvPr>
        </p:nvSpPr>
        <p:spPr>
          <a:xfrm>
            <a:off x="228600" y="228600"/>
            <a:ext cx="8686800" cy="1143000"/>
          </a:xfrm>
          <a:prstGeom prst="rect">
            <a:avLst/>
          </a:prstGeom>
          <a:solidFill>
            <a:srgbClr val="A9DCF2">
              <a:alpha val="66666"/>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Change in Mindset</a:t>
            </a:r>
            <a:endParaRPr>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218"/>
        <p:cNvGrpSpPr/>
        <p:nvPr/>
      </p:nvGrpSpPr>
      <p:grpSpPr>
        <a:xfrm>
          <a:off x="0" y="0"/>
          <a:ext cx="0" cy="0"/>
          <a:chOff x="0" y="0"/>
          <a:chExt cx="0" cy="0"/>
        </a:xfrm>
      </p:grpSpPr>
      <p:sp>
        <p:nvSpPr>
          <p:cNvPr id="219" name="Google Shape;219;g8a21862aeb_0_0"/>
          <p:cNvSpPr txBox="1">
            <a:spLocks noGrp="1"/>
          </p:cNvSpPr>
          <p:nvPr>
            <p:ph type="body" idx="1"/>
          </p:nvPr>
        </p:nvSpPr>
        <p:spPr>
          <a:xfrm>
            <a:off x="171000" y="1371600"/>
            <a:ext cx="8802000" cy="5270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600"/>
              </a:spcBef>
              <a:spcAft>
                <a:spcPts val="0"/>
              </a:spcAft>
              <a:buSzPts val="1800"/>
              <a:buNone/>
            </a:pPr>
            <a:r>
              <a:rPr lang="en-US" sz="2400"/>
              <a:t>This Section of the Learning Module 6 was designed to be used in the following manner.</a:t>
            </a:r>
            <a:endParaRPr sz="2400"/>
          </a:p>
          <a:p>
            <a:pPr marL="457200" lvl="0" indent="-381000" algn="l" rtl="0">
              <a:lnSpc>
                <a:spcPct val="115000"/>
              </a:lnSpc>
              <a:spcBef>
                <a:spcPts val="600"/>
              </a:spcBef>
              <a:spcAft>
                <a:spcPts val="0"/>
              </a:spcAft>
              <a:buSzPts val="2400"/>
              <a:buChar char="●"/>
            </a:pPr>
            <a:r>
              <a:rPr lang="en-US" sz="2400"/>
              <a:t>The audience for this Module is division and school teams, families, communities.</a:t>
            </a:r>
            <a:endParaRPr sz="2400"/>
          </a:p>
          <a:p>
            <a:pPr marL="457200" lvl="0" indent="-381000" algn="l" rtl="0">
              <a:lnSpc>
                <a:spcPct val="115000"/>
              </a:lnSpc>
              <a:spcBef>
                <a:spcPts val="0"/>
              </a:spcBef>
              <a:spcAft>
                <a:spcPts val="0"/>
              </a:spcAft>
              <a:buSzPts val="2400"/>
              <a:buChar char="●"/>
            </a:pPr>
            <a:r>
              <a:rPr lang="en-US" sz="2400"/>
              <a:t>This Module is meant for whole staff presentations.</a:t>
            </a:r>
            <a:endParaRPr sz="2400"/>
          </a:p>
          <a:p>
            <a:pPr marL="457200" lvl="0" indent="-381000" algn="l" rtl="0">
              <a:lnSpc>
                <a:spcPct val="115000"/>
              </a:lnSpc>
              <a:spcBef>
                <a:spcPts val="0"/>
              </a:spcBef>
              <a:spcAft>
                <a:spcPts val="0"/>
              </a:spcAft>
              <a:buSzPts val="2400"/>
              <a:buChar char="●"/>
            </a:pPr>
            <a:r>
              <a:rPr lang="en-US" sz="2400"/>
              <a:t>Following this training, participants should complete the </a:t>
            </a:r>
            <a:r>
              <a:rPr lang="en-US" sz="2400" i="1"/>
              <a:t>Action Plan </a:t>
            </a:r>
            <a:r>
              <a:rPr lang="en-US" sz="2400"/>
              <a:t>document to determine next steps.</a:t>
            </a:r>
            <a:endParaRPr sz="2400"/>
          </a:p>
          <a:p>
            <a:pPr marL="457200" lvl="0" indent="-381000" algn="l" rtl="0">
              <a:lnSpc>
                <a:spcPct val="115000"/>
              </a:lnSpc>
              <a:spcBef>
                <a:spcPts val="0"/>
              </a:spcBef>
              <a:spcAft>
                <a:spcPts val="0"/>
              </a:spcAft>
              <a:buSzPts val="2400"/>
              <a:buChar char="●"/>
            </a:pPr>
            <a:r>
              <a:rPr lang="en-US" sz="2400"/>
              <a:t>There are two sections in this module. Teams are not required to complete all sections of the learning modules. Instead, participants will complete only those sections of the learning modules that fit the needs of their school.</a:t>
            </a:r>
            <a:endParaRPr sz="2400"/>
          </a:p>
          <a:p>
            <a:pPr marL="0" lvl="0" indent="0" algn="l" rtl="0">
              <a:lnSpc>
                <a:spcPct val="100000"/>
              </a:lnSpc>
              <a:spcBef>
                <a:spcPts val="360"/>
              </a:spcBef>
              <a:spcAft>
                <a:spcPts val="0"/>
              </a:spcAft>
              <a:buSzPts val="1800"/>
              <a:buNone/>
            </a:pPr>
            <a:endParaRPr/>
          </a:p>
        </p:txBody>
      </p:sp>
      <p:sp>
        <p:nvSpPr>
          <p:cNvPr id="220" name="Google Shape;220;g8a21862aeb_0_0"/>
          <p:cNvSpPr txBox="1">
            <a:spLocks noGrp="1"/>
          </p:cNvSpPr>
          <p:nvPr>
            <p:ph type="title"/>
          </p:nvPr>
        </p:nvSpPr>
        <p:spPr>
          <a:xfrm>
            <a:off x="228600" y="228600"/>
            <a:ext cx="8686800" cy="1143000"/>
          </a:xfrm>
          <a:prstGeom prst="rect">
            <a:avLst/>
          </a:prstGeom>
          <a:solidFill>
            <a:srgbClr val="A9DCF2">
              <a:alpha val="66666"/>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#1</a:t>
            </a:r>
            <a:endParaRPr>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870a58ecbd_0_7"/>
          <p:cNvSpPr txBox="1">
            <a:spLocks noGrp="1"/>
          </p:cNvSpPr>
          <p:nvPr>
            <p:ph type="title"/>
          </p:nvPr>
        </p:nvSpPr>
        <p:spPr>
          <a:xfrm>
            <a:off x="228600" y="228600"/>
            <a:ext cx="8686800" cy="1143000"/>
          </a:xfrm>
          <a:prstGeom prst="rect">
            <a:avLst/>
          </a:prstGeom>
          <a:solidFill>
            <a:srgbClr val="A9DCF2">
              <a:alpha val="66666"/>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Growth Mindset</a:t>
            </a:r>
            <a:endParaRPr>
              <a:solidFill>
                <a:srgbClr val="000000"/>
              </a:solidFill>
            </a:endParaRPr>
          </a:p>
        </p:txBody>
      </p:sp>
      <p:pic>
        <p:nvPicPr>
          <p:cNvPr id="345" name="Google Shape;345;g870a58ecbd_0_7" descr="If you like this video, subscribe to my channel at http://bit.ly/spencervideos&#10;&#10;Music from bensound.com&#10;&#10;Researcher and professor Carol Dweck uses the term “mindset” to describe the way people think about ability and talent. Dweck delineates between two different mindsets that exist on a continuum.&#10;&#10;The first is a fixed mindset, which suggests that your abilities are innate and unchangeable. The second is a growth mindset, which views it as something you can improve through practice. &#10;&#10;In a fixed mindset, you view failure as permanent but with a growth mindset, you see failure as a chance to learn and pivot. &#10;&#10;Those with a fixed mindset are more likely to view critical feedback as a personal attack while those with a growth mindset will see it as a chance to improve, where they can develop new systems.&#10;&#10;With a fixed mindset, you’re more likely to choose easier tasks and put in minimal effort. &#10;&#10;After all, if talent is fixed, why bother improving? Why even try? But with a growth mindset, you’re more likely to embrace challenging tasks and work hard to improve. &#10;&#10;Those with a fixed mindset are likely to give up when they face an obstacle. Meanwhile, those with a growth mindset will view obstacles as a chance to experiment and solve problems. &#10;&#10;In a fixed mindset, the focus is on measurable accomplishments. But with a growth mindset, the focus is more on a journey of continual improvement. &#10;&#10;With a fixed mindset, you’re less likely to take creative risks. But with a growth mindset, creative risks are simply a way to innovate and improve.&#10;&#10;Ultimately, your mindset influences everything from creative risk-taking to how you view feedback to whether or not you finish difficult tasks. &#10;&#10;In the end, it’s one of the greatest factors in determining whether or not you grow and improve in your abilities." title="Growth Mindset vs. Fixed Mindset">
            <a:hlinkClick r:id="rId3"/>
          </p:cNvPr>
          <p:cNvPicPr preferRelativeResize="0"/>
          <p:nvPr/>
        </p:nvPicPr>
        <p:blipFill rotWithShape="1">
          <a:blip r:embed="rId4">
            <a:alphaModFix/>
          </a:blip>
          <a:srcRect/>
          <a:stretch/>
        </p:blipFill>
        <p:spPr>
          <a:xfrm>
            <a:off x="1592575" y="1592575"/>
            <a:ext cx="6426200" cy="48196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865dba38d0_0_3"/>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a:t>I can succeed at this</a:t>
            </a:r>
            <a:endParaRPr/>
          </a:p>
          <a:p>
            <a:pPr marL="457200" lvl="0" indent="-342900" algn="l" rtl="0">
              <a:lnSpc>
                <a:spcPct val="100000"/>
              </a:lnSpc>
              <a:spcBef>
                <a:spcPts val="0"/>
              </a:spcBef>
              <a:spcAft>
                <a:spcPts val="0"/>
              </a:spcAft>
              <a:buSzPts val="1800"/>
              <a:buChar char="●"/>
            </a:pPr>
            <a:r>
              <a:rPr lang="en-US"/>
              <a:t>My ability and confidence grow with effort</a:t>
            </a:r>
            <a:endParaRPr/>
          </a:p>
          <a:p>
            <a:pPr marL="457200" lvl="0" indent="-342900" algn="l" rtl="0">
              <a:lnSpc>
                <a:spcPct val="100000"/>
              </a:lnSpc>
              <a:spcBef>
                <a:spcPts val="0"/>
              </a:spcBef>
              <a:spcAft>
                <a:spcPts val="0"/>
              </a:spcAft>
              <a:buSzPts val="1800"/>
              <a:buChar char="●"/>
            </a:pPr>
            <a:r>
              <a:rPr lang="en-US"/>
              <a:t>Challenge is inevitable for success</a:t>
            </a:r>
            <a:endParaRPr/>
          </a:p>
          <a:p>
            <a:pPr marL="457200" lvl="0" indent="-342900" algn="l" rtl="0">
              <a:lnSpc>
                <a:spcPct val="100000"/>
              </a:lnSpc>
              <a:spcBef>
                <a:spcPts val="0"/>
              </a:spcBef>
              <a:spcAft>
                <a:spcPts val="0"/>
              </a:spcAft>
              <a:buSzPts val="1800"/>
              <a:buChar char="●"/>
            </a:pPr>
            <a:r>
              <a:rPr lang="en-US"/>
              <a:t>This work is in line with my interests, values, or goals</a:t>
            </a:r>
            <a:endParaRPr/>
          </a:p>
          <a:p>
            <a:pPr marL="457200" lvl="0" indent="-342900" algn="l" rtl="0">
              <a:lnSpc>
                <a:spcPct val="100000"/>
              </a:lnSpc>
              <a:spcBef>
                <a:spcPts val="0"/>
              </a:spcBef>
              <a:spcAft>
                <a:spcPts val="0"/>
              </a:spcAft>
              <a:buSzPts val="1800"/>
              <a:buChar char="●"/>
            </a:pPr>
            <a:r>
              <a:rPr lang="en-US"/>
              <a:t>I belong in this academic community</a:t>
            </a:r>
            <a:endParaRPr/>
          </a:p>
        </p:txBody>
      </p:sp>
      <p:sp>
        <p:nvSpPr>
          <p:cNvPr id="352" name="Google Shape;352;g865dba38d0_0_3"/>
          <p:cNvSpPr txBox="1">
            <a:spLocks noGrp="1"/>
          </p:cNvSpPr>
          <p:nvPr>
            <p:ph type="title"/>
          </p:nvPr>
        </p:nvSpPr>
        <p:spPr>
          <a:xfrm>
            <a:off x="228600" y="228600"/>
            <a:ext cx="8686800" cy="1143000"/>
          </a:xfrm>
          <a:prstGeom prst="rect">
            <a:avLst/>
          </a:prstGeom>
          <a:solidFill>
            <a:srgbClr val="A9DCF2">
              <a:alpha val="66666"/>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What Does this Change Look Like? </a:t>
            </a:r>
            <a:endParaRPr>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dcc19ebb94_0_415"/>
          <p:cNvSpPr txBox="1">
            <a:spLocks noGrp="1"/>
          </p:cNvSpPr>
          <p:nvPr>
            <p:ph type="title"/>
          </p:nvPr>
        </p:nvSpPr>
        <p:spPr>
          <a:xfrm>
            <a:off x="457200" y="274638"/>
            <a:ext cx="8229600" cy="1143000"/>
          </a:xfrm>
          <a:prstGeom prst="rect">
            <a:avLst/>
          </a:prstGeom>
          <a:solidFill>
            <a:srgbClr val="A9DCF2">
              <a:alpha val="66666"/>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High School Example of Behavior Specific Praise</a:t>
            </a:r>
            <a:endParaRPr/>
          </a:p>
        </p:txBody>
      </p:sp>
      <p:pic>
        <p:nvPicPr>
          <p:cNvPr id="359" name="Google Shape;359;gdcc19ebb94_0_415" descr="Every IRIS Fundamental Skill Sheet offers educators the chance to brush up on the discrete skills and practices that form the foundation of effective classroom instruction and behavior management.&#10;&#10;Behavior-specific praise is a positive statement directed toward a student or group of students that describes a desirable behavior in specific, observable, and measurable terms. &#10;&#10;Ms. Fischer wants to use behavior-specific praise to acknowledge that Daniel came to class prepared. Note the procedures Ms. Fisher uses to deliver behavior-specific praise in the example video and where her delivery falls short in the non-example.&#10;&#10;Explore the IRIS Fundamental Skill Sheet collection: https://iris.peabody.vanderbilt.edu/resources/iris-resource-locator/" title="Behavior-Specific Praise: High School Example &amp; Non-Example">
            <a:hlinkClick r:id="rId3"/>
          </p:cNvPr>
          <p:cNvPicPr preferRelativeResize="0"/>
          <p:nvPr/>
        </p:nvPicPr>
        <p:blipFill rotWithShape="1">
          <a:blip r:embed="rId4">
            <a:alphaModFix/>
          </a:blip>
          <a:srcRect/>
          <a:stretch/>
        </p:blipFill>
        <p:spPr>
          <a:xfrm>
            <a:off x="2286000" y="1866588"/>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fade">
                                      <p:cBhvr>
                                        <p:cTn id="7" dur="1000"/>
                                        <p:tgtEl>
                                          <p:spTgt spid="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8bf8aec142_0_198"/>
          <p:cNvSpPr txBox="1">
            <a:spLocks noGrp="1"/>
          </p:cNvSpPr>
          <p:nvPr>
            <p:ph type="title"/>
          </p:nvPr>
        </p:nvSpPr>
        <p:spPr>
          <a:xfrm>
            <a:off x="457200" y="274638"/>
            <a:ext cx="8229600" cy="1143000"/>
          </a:xfrm>
          <a:prstGeom prst="rect">
            <a:avLst/>
          </a:prstGeom>
          <a:solidFill>
            <a:srgbClr val="A9DCF2">
              <a:alpha val="66666"/>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Connection</a:t>
            </a:r>
            <a:endParaRPr/>
          </a:p>
        </p:txBody>
      </p:sp>
      <p:sp>
        <p:nvSpPr>
          <p:cNvPr id="366" name="Google Shape;366;g8bf8aec142_0_198"/>
          <p:cNvSpPr/>
          <p:nvPr/>
        </p:nvSpPr>
        <p:spPr>
          <a:xfrm>
            <a:off x="746234" y="1807779"/>
            <a:ext cx="7940566" cy="3416320"/>
          </a:xfrm>
          <a:prstGeom prst="rect">
            <a:avLst/>
          </a:prstGeom>
          <a:noFill/>
          <a:ln>
            <a:noFill/>
          </a:ln>
        </p:spPr>
        <p:txBody>
          <a:bodyPr spcFirstLastPara="1" wrap="square" lIns="91425" tIns="45700" rIns="91425" bIns="45700" anchor="t" anchorCtr="0">
            <a:spAutoFit/>
          </a:bodyPr>
          <a:lstStyle/>
          <a:p>
            <a:pPr marL="457200" marR="0" lvl="0" indent="-412750" algn="l" rtl="0">
              <a:lnSpc>
                <a:spcPct val="100000"/>
              </a:lnSpc>
              <a:spcBef>
                <a:spcPts val="0"/>
              </a:spcBef>
              <a:spcAft>
                <a:spcPts val="0"/>
              </a:spcAft>
              <a:buClr>
                <a:srgbClr val="000000"/>
              </a:buClr>
              <a:buSzPts val="2900"/>
              <a:buFont typeface="Verdana"/>
              <a:buChar char="●"/>
            </a:pPr>
            <a:r>
              <a:rPr lang="en-US" sz="3600" b="0" i="0" u="none" strike="noStrike" cap="none">
                <a:solidFill>
                  <a:srgbClr val="000000"/>
                </a:solidFill>
                <a:latin typeface="Verdana"/>
                <a:ea typeface="Verdana"/>
                <a:cs typeface="Verdana"/>
                <a:sym typeface="Verdana"/>
              </a:rPr>
              <a:t>Allow students to express emotions</a:t>
            </a:r>
            <a:endParaRPr sz="1400" b="0" i="0" u="none" strike="noStrike" cap="none">
              <a:solidFill>
                <a:srgbClr val="000000"/>
              </a:solidFill>
              <a:latin typeface="Arial"/>
              <a:ea typeface="Arial"/>
              <a:cs typeface="Arial"/>
              <a:sym typeface="Arial"/>
            </a:endParaRPr>
          </a:p>
          <a:p>
            <a:pPr marL="457200" marR="0" lvl="0" indent="-412750" algn="l" rtl="0">
              <a:lnSpc>
                <a:spcPct val="100000"/>
              </a:lnSpc>
              <a:spcBef>
                <a:spcPts val="0"/>
              </a:spcBef>
              <a:spcAft>
                <a:spcPts val="0"/>
              </a:spcAft>
              <a:buClr>
                <a:srgbClr val="000000"/>
              </a:buClr>
              <a:buSzPts val="2900"/>
              <a:buFont typeface="Verdana"/>
              <a:buChar char="●"/>
            </a:pPr>
            <a:r>
              <a:rPr lang="en-US" sz="3600" b="0" i="0" u="none" strike="noStrike" cap="none">
                <a:solidFill>
                  <a:srgbClr val="000000"/>
                </a:solidFill>
                <a:latin typeface="Verdana"/>
                <a:ea typeface="Verdana"/>
                <a:cs typeface="Verdana"/>
                <a:sym typeface="Verdana"/>
              </a:rPr>
              <a:t>Help students work to resolve conflicts</a:t>
            </a:r>
            <a:endParaRPr sz="1400" b="0" i="0" u="none" strike="noStrike" cap="none">
              <a:solidFill>
                <a:srgbClr val="000000"/>
              </a:solidFill>
              <a:latin typeface="Arial"/>
              <a:ea typeface="Arial"/>
              <a:cs typeface="Arial"/>
              <a:sym typeface="Arial"/>
            </a:endParaRPr>
          </a:p>
          <a:p>
            <a:pPr marL="457200" marR="0" lvl="0" indent="-412750" algn="l" rtl="0">
              <a:lnSpc>
                <a:spcPct val="100000"/>
              </a:lnSpc>
              <a:spcBef>
                <a:spcPts val="0"/>
              </a:spcBef>
              <a:spcAft>
                <a:spcPts val="0"/>
              </a:spcAft>
              <a:buClr>
                <a:srgbClr val="000000"/>
              </a:buClr>
              <a:buSzPts val="2900"/>
              <a:buFont typeface="Verdana"/>
              <a:buChar char="●"/>
            </a:pPr>
            <a:r>
              <a:rPr lang="en-US" sz="3600" b="0" i="0" u="none" strike="noStrike" cap="none">
                <a:solidFill>
                  <a:srgbClr val="000000"/>
                </a:solidFill>
                <a:latin typeface="Verdana"/>
                <a:ea typeface="Verdana"/>
                <a:cs typeface="Verdana"/>
                <a:sym typeface="Verdana"/>
              </a:rPr>
              <a:t>Encourage children to develop close relationships </a:t>
            </a:r>
            <a:endParaRPr sz="3600" b="0" i="0" u="none" strike="noStrike" cap="none">
              <a:solidFill>
                <a:srgbClr val="000000"/>
              </a:solidFill>
              <a:latin typeface="Verdana"/>
              <a:ea typeface="Verdana"/>
              <a:cs typeface="Verdana"/>
              <a:sym typeface="Verdan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gdcc19ebb94_0_216"/>
          <p:cNvSpPr txBox="1">
            <a:spLocks noGrp="1"/>
          </p:cNvSpPr>
          <p:nvPr>
            <p:ph type="title"/>
          </p:nvPr>
        </p:nvSpPr>
        <p:spPr>
          <a:xfrm>
            <a:off x="457200" y="274638"/>
            <a:ext cx="8229600" cy="1143000"/>
          </a:xfrm>
          <a:prstGeom prst="rect">
            <a:avLst/>
          </a:prstGeom>
          <a:solidFill>
            <a:srgbClr val="A9DCF2">
              <a:alpha val="66666"/>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Character &amp; Contribution</a:t>
            </a:r>
            <a:endParaRPr/>
          </a:p>
        </p:txBody>
      </p:sp>
      <p:sp>
        <p:nvSpPr>
          <p:cNvPr id="373" name="Google Shape;373;gdcc19ebb94_0_216"/>
          <p:cNvSpPr txBox="1"/>
          <p:nvPr/>
        </p:nvSpPr>
        <p:spPr>
          <a:xfrm>
            <a:off x="457200" y="1631100"/>
            <a:ext cx="8229600" cy="3528000"/>
          </a:xfrm>
          <a:prstGeom prst="rect">
            <a:avLst/>
          </a:prstGeom>
          <a:noFill/>
          <a:ln>
            <a:noFill/>
          </a:ln>
        </p:spPr>
        <p:txBody>
          <a:bodyPr spcFirstLastPara="1" wrap="square" lIns="91425" tIns="91425" rIns="91425" bIns="91425" anchor="t" anchorCtr="0">
            <a:spAutoFit/>
          </a:bodyPr>
          <a:lstStyle/>
          <a:p>
            <a:pPr marL="457200" marR="0" lvl="0" indent="-381000" algn="l" rtl="0">
              <a:lnSpc>
                <a:spcPct val="115000"/>
              </a:lnSpc>
              <a:spcBef>
                <a:spcPts val="0"/>
              </a:spcBef>
              <a:spcAft>
                <a:spcPts val="0"/>
              </a:spcAft>
              <a:buClr>
                <a:schemeClr val="dk1"/>
              </a:buClr>
              <a:buSzPts val="2400"/>
              <a:buFont typeface="Verdana"/>
              <a:buChar char="●"/>
            </a:pPr>
            <a:r>
              <a:rPr lang="en-US" sz="2400" b="0" i="0" u="none" strike="noStrike" cap="none">
                <a:solidFill>
                  <a:schemeClr val="dk1"/>
                </a:solidFill>
                <a:latin typeface="Verdana"/>
                <a:ea typeface="Verdana"/>
                <a:cs typeface="Verdana"/>
                <a:sym typeface="Verdana"/>
              </a:rPr>
              <a:t>Teach empathy </a:t>
            </a:r>
            <a:endParaRPr sz="2400" b="0" i="0" u="none" strike="noStrike" cap="none">
              <a:solidFill>
                <a:schemeClr val="dk1"/>
              </a:solidFill>
              <a:latin typeface="Verdana"/>
              <a:ea typeface="Verdana"/>
              <a:cs typeface="Verdana"/>
              <a:sym typeface="Verdana"/>
            </a:endParaRPr>
          </a:p>
          <a:p>
            <a:pPr marL="457200" marR="0" lvl="0" indent="-381000" algn="l" rtl="0">
              <a:lnSpc>
                <a:spcPct val="115000"/>
              </a:lnSpc>
              <a:spcBef>
                <a:spcPts val="0"/>
              </a:spcBef>
              <a:spcAft>
                <a:spcPts val="0"/>
              </a:spcAft>
              <a:buClr>
                <a:schemeClr val="dk1"/>
              </a:buClr>
              <a:buSzPts val="2400"/>
              <a:buFont typeface="Verdana"/>
              <a:buChar char="●"/>
            </a:pPr>
            <a:r>
              <a:rPr lang="en-US" sz="2400" b="0" i="0" u="none" strike="noStrike" cap="none">
                <a:solidFill>
                  <a:schemeClr val="dk1"/>
                </a:solidFill>
                <a:latin typeface="Verdana"/>
                <a:ea typeface="Verdana"/>
                <a:cs typeface="Verdana"/>
                <a:sym typeface="Verdana"/>
              </a:rPr>
              <a:t>Serve Others</a:t>
            </a:r>
            <a:endParaRPr sz="2400" b="0" i="0" u="none" strike="noStrike" cap="none">
              <a:solidFill>
                <a:schemeClr val="dk1"/>
              </a:solidFill>
              <a:latin typeface="Verdana"/>
              <a:ea typeface="Verdana"/>
              <a:cs typeface="Verdana"/>
              <a:sym typeface="Verdana"/>
            </a:endParaRPr>
          </a:p>
          <a:p>
            <a:pPr marL="914400" marR="0" lvl="1" indent="-381000" algn="l" rtl="0">
              <a:lnSpc>
                <a:spcPct val="115000"/>
              </a:lnSpc>
              <a:spcBef>
                <a:spcPts val="0"/>
              </a:spcBef>
              <a:spcAft>
                <a:spcPts val="0"/>
              </a:spcAft>
              <a:buClr>
                <a:schemeClr val="dk1"/>
              </a:buClr>
              <a:buSzPts val="2400"/>
              <a:buFont typeface="Verdana"/>
              <a:buChar char="○"/>
            </a:pPr>
            <a:r>
              <a:rPr lang="en-US" sz="2400" b="0" i="0" u="none" strike="noStrike" cap="none">
                <a:solidFill>
                  <a:schemeClr val="dk1"/>
                </a:solidFill>
                <a:latin typeface="Verdana"/>
                <a:ea typeface="Verdana"/>
                <a:cs typeface="Verdana"/>
                <a:sym typeface="Verdana"/>
              </a:rPr>
              <a:t>General:</a:t>
            </a:r>
            <a:r>
              <a:rPr lang="en-US" sz="2400" b="0" i="0" u="none" strike="noStrike" cap="none">
                <a:solidFill>
                  <a:schemeClr val="dk1"/>
                </a:solidFill>
                <a:uFill>
                  <a:noFill/>
                </a:uFill>
                <a:latin typeface="Verdana"/>
                <a:ea typeface="Verdana"/>
                <a:cs typeface="Verdana"/>
                <a:sym typeface="Verdana"/>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n-US" sz="2400" b="0" i="0" u="sng" strike="noStrike" cap="none">
                <a:solidFill>
                  <a:schemeClr val="dk1"/>
                </a:solidFill>
                <a:latin typeface="Verdana"/>
                <a:ea typeface="Verdana"/>
                <a:cs typeface="Verdana"/>
                <a:sym typeface="Verdana"/>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https://www.randomactsofkindness.org/kindness-ideas</a:t>
            </a:r>
            <a:endParaRPr sz="2400" b="0" i="0" u="sng" strike="noStrike" cap="none">
              <a:solidFill>
                <a:schemeClr val="dk1"/>
              </a:solidFill>
              <a:latin typeface="Verdana"/>
              <a:ea typeface="Verdana"/>
              <a:cs typeface="Verdana"/>
              <a:sym typeface="Verdana"/>
            </a:endParaRPr>
          </a:p>
          <a:p>
            <a:pPr marL="914400" marR="0" lvl="1" indent="-381000" algn="l" rtl="0">
              <a:lnSpc>
                <a:spcPct val="115000"/>
              </a:lnSpc>
              <a:spcBef>
                <a:spcPts val="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For Educators:</a:t>
            </a:r>
            <a:r>
              <a:rPr lang="en-US" sz="2400" b="0" i="0" u="none" strike="noStrike" cap="none">
                <a:solidFill>
                  <a:schemeClr val="dk1"/>
                </a:solidFill>
                <a:uFill>
                  <a:noFill/>
                </a:uFill>
                <a:latin typeface="Verdana"/>
                <a:ea typeface="Verdana"/>
                <a:cs typeface="Verdana"/>
                <a:sym typeface="Verdana"/>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n-US" sz="2400" b="0" i="0" u="sng" strike="noStrike" cap="none">
                <a:solidFill>
                  <a:schemeClr val="dk1"/>
                </a:solidFill>
                <a:latin typeface="Verdana"/>
                <a:ea typeface="Verdana"/>
                <a:cs typeface="Verdana"/>
                <a:sym typeface="Verdana"/>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https://www.randomactsofkindness.org/for-educator</a:t>
            </a:r>
            <a:r>
              <a:rPr lang="en-US" sz="1900" b="0" i="0" u="sng" strike="noStrike" cap="none">
                <a:solidFill>
                  <a:schemeClr val="dk1"/>
                </a:solidFill>
                <a:latin typeface="Arial"/>
                <a:ea typeface="Arial"/>
                <a:cs typeface="Arial"/>
                <a:sym typeface="Aria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a:t>
            </a:r>
            <a:endParaRPr sz="1900" b="0" i="0" u="sng" strike="noStrike" cap="none">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gdcc19ebb94_0_428"/>
          <p:cNvSpPr txBox="1">
            <a:spLocks noGrp="1"/>
          </p:cNvSpPr>
          <p:nvPr>
            <p:ph type="title"/>
          </p:nvPr>
        </p:nvSpPr>
        <p:spPr>
          <a:xfrm>
            <a:off x="457200" y="274638"/>
            <a:ext cx="8229600" cy="1143000"/>
          </a:xfrm>
          <a:prstGeom prst="rect">
            <a:avLst/>
          </a:prstGeom>
          <a:solidFill>
            <a:srgbClr val="A9DCF2">
              <a:alpha val="66666"/>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Empathy </a:t>
            </a:r>
            <a:endParaRPr/>
          </a:p>
        </p:txBody>
      </p:sp>
      <p:pic>
        <p:nvPicPr>
          <p:cNvPr id="380" name="Google Shape;380;gdcc19ebb94_0_428" descr="What is the best way to ease someone's pain and suffering? In this beautifully animated RSA Short, Dr Brené Brown reminds us that we can only create a genuine empathic connection if we are brave enough to really get in touch with our own fragilities. &#10;&#10;Voice: Dr Brené Brown&#10;Animation: Katy Davis (AKA Gobblynne) www.gobblynne.com&#10;Production and Editing: Al Francis-Sears and Abi Stephenson &#10;&#10;Watch Dr Brené Brown's full talk 'The Power of Vulnerability' here:&#10;https://www.youtube.com/watch?v=sXSjc... &#10;&#10;Dr Brené Brown is a research professor and best-selling author of &quot;Daring Greatly: How the Courage to be Vulnerable Transforms the Way We Live, Love, Parent and Lead&quot; (Penguin Portfolio, 2013). &#10;She has spent the past decade studying vulnerability, courage, worthiness, and shame. &#10;&#10;Find out more about the RSA: http://www.thersa.org &#10;Follow the RSA on Twitter: http://www.twitter.com/thersaorg&#10;Like the RSA on Facebook: http://www.facebook.com/thersaorg&#10;&#10;Category: Nonprofits &amp; Activism&#10;License: Standard YouTube License&#10;&#10;The source of video:  https://www.youtube.com/watch?v=1Evwgu369Jw" title="Brené Brown on Empathy vs Sympathy">
            <a:hlinkClick r:id="rId3"/>
          </p:cNvPr>
          <p:cNvPicPr preferRelativeResize="0"/>
          <p:nvPr/>
        </p:nvPicPr>
        <p:blipFill rotWithShape="1">
          <a:blip r:embed="rId4">
            <a:alphaModFix/>
          </a:blip>
          <a:srcRect/>
          <a:stretch/>
        </p:blipFill>
        <p:spPr>
          <a:xfrm>
            <a:off x="2563100" y="1944088"/>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0"/>
                                        </p:tgtEl>
                                        <p:attrNameLst>
                                          <p:attrName>style.visibility</p:attrName>
                                        </p:attrNameLst>
                                      </p:cBhvr>
                                      <p:to>
                                        <p:strVal val="visible"/>
                                      </p:to>
                                    </p:set>
                                    <p:animEffect transition="in" filter="fade">
                                      <p:cBhvr>
                                        <p:cTn id="7" dur="1000"/>
                                        <p:tgtEl>
                                          <p:spTgt spid="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g8bf8aec142_0_203"/>
          <p:cNvSpPr txBox="1">
            <a:spLocks noGrp="1"/>
          </p:cNvSpPr>
          <p:nvPr>
            <p:ph type="title"/>
          </p:nvPr>
        </p:nvSpPr>
        <p:spPr>
          <a:xfrm>
            <a:off x="457200" y="274638"/>
            <a:ext cx="8229600" cy="1143000"/>
          </a:xfrm>
          <a:prstGeom prst="rect">
            <a:avLst/>
          </a:prstGeom>
          <a:solidFill>
            <a:srgbClr val="A9DCF2">
              <a:alpha val="66666"/>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Coping &amp; Control</a:t>
            </a:r>
            <a:endParaRPr/>
          </a:p>
        </p:txBody>
      </p:sp>
      <p:sp>
        <p:nvSpPr>
          <p:cNvPr id="387" name="Google Shape;387;g8bf8aec142_0_203"/>
          <p:cNvSpPr txBox="1"/>
          <p:nvPr/>
        </p:nvSpPr>
        <p:spPr>
          <a:xfrm>
            <a:off x="575875" y="1809350"/>
            <a:ext cx="8110800" cy="3677100"/>
          </a:xfrm>
          <a:prstGeom prst="rect">
            <a:avLst/>
          </a:prstGeom>
          <a:noFill/>
          <a:ln>
            <a:noFill/>
          </a:ln>
        </p:spPr>
        <p:txBody>
          <a:bodyPr spcFirstLastPara="1" wrap="square" lIns="91425" tIns="91425" rIns="91425" bIns="91425" anchor="t" anchorCtr="0">
            <a:noAutofit/>
          </a:bodyPr>
          <a:lstStyle/>
          <a:p>
            <a:pPr marL="457200" marR="0" lvl="0" indent="-450850" algn="l" rtl="0">
              <a:lnSpc>
                <a:spcPct val="115000"/>
              </a:lnSpc>
              <a:spcBef>
                <a:spcPts val="1600"/>
              </a:spcBef>
              <a:spcAft>
                <a:spcPts val="0"/>
              </a:spcAft>
              <a:buClr>
                <a:srgbClr val="000000"/>
              </a:buClr>
              <a:buSzPts val="3500"/>
              <a:buFont typeface="Arial"/>
              <a:buChar char="●"/>
            </a:pPr>
            <a:r>
              <a:rPr lang="en-US" sz="3500" b="0" i="0" u="none" strike="noStrike" cap="none">
                <a:solidFill>
                  <a:srgbClr val="000000"/>
                </a:solidFill>
                <a:latin typeface="Arial"/>
                <a:ea typeface="Arial"/>
                <a:cs typeface="Arial"/>
                <a:sym typeface="Arial"/>
              </a:rPr>
              <a:t>Making self-care a priority</a:t>
            </a:r>
            <a:endParaRPr sz="3500" b="0" i="0" u="none" strike="noStrike" cap="none">
              <a:solidFill>
                <a:srgbClr val="000000"/>
              </a:solidFill>
              <a:latin typeface="Arial"/>
              <a:ea typeface="Arial"/>
              <a:cs typeface="Arial"/>
              <a:sym typeface="Arial"/>
            </a:endParaRPr>
          </a:p>
          <a:p>
            <a:pPr marL="457200" marR="0" lvl="0" indent="-450850" algn="l" rtl="0">
              <a:lnSpc>
                <a:spcPct val="115000"/>
              </a:lnSpc>
              <a:spcBef>
                <a:spcPts val="0"/>
              </a:spcBef>
              <a:spcAft>
                <a:spcPts val="0"/>
              </a:spcAft>
              <a:buClr>
                <a:srgbClr val="000000"/>
              </a:buClr>
              <a:buSzPts val="3500"/>
              <a:buFont typeface="Arial"/>
              <a:buChar char="●"/>
            </a:pPr>
            <a:r>
              <a:rPr lang="en-US" sz="3500" b="0" i="0" u="none" strike="noStrike" cap="none">
                <a:solidFill>
                  <a:srgbClr val="000000"/>
                </a:solidFill>
                <a:latin typeface="Arial"/>
                <a:ea typeface="Arial"/>
                <a:cs typeface="Arial"/>
                <a:sym typeface="Arial"/>
              </a:rPr>
              <a:t>Practice self-compassion</a:t>
            </a:r>
            <a:endParaRPr sz="3500" b="0" i="0" u="none" strike="noStrike" cap="none">
              <a:solidFill>
                <a:srgbClr val="000000"/>
              </a:solidFill>
              <a:latin typeface="Arial"/>
              <a:ea typeface="Arial"/>
              <a:cs typeface="Arial"/>
              <a:sym typeface="Arial"/>
            </a:endParaRPr>
          </a:p>
          <a:p>
            <a:pPr marL="457200" marR="0" lvl="0" indent="-450850" algn="l" rtl="0">
              <a:lnSpc>
                <a:spcPct val="115000"/>
              </a:lnSpc>
              <a:spcBef>
                <a:spcPts val="0"/>
              </a:spcBef>
              <a:spcAft>
                <a:spcPts val="0"/>
              </a:spcAft>
              <a:buClr>
                <a:srgbClr val="000000"/>
              </a:buClr>
              <a:buSzPts val="3500"/>
              <a:buFont typeface="Arial"/>
              <a:buChar char="●"/>
            </a:pPr>
            <a:r>
              <a:rPr lang="en-US" sz="3500" b="0" i="0" u="none" strike="noStrike" cap="none">
                <a:solidFill>
                  <a:srgbClr val="000000"/>
                </a:solidFill>
                <a:latin typeface="Arial"/>
                <a:ea typeface="Arial"/>
                <a:cs typeface="Arial"/>
                <a:sym typeface="Arial"/>
              </a:rPr>
              <a:t>Meditation:</a:t>
            </a:r>
            <a:r>
              <a:rPr lang="en-US" sz="3500" b="0" i="0" u="none" strike="noStrike" cap="none">
                <a:solidFill>
                  <a:srgbClr val="000000"/>
                </a:solidFill>
                <a:uFill>
                  <a:noFill/>
                </a:uFill>
                <a:latin typeface="Arial"/>
                <a:ea typeface="Arial"/>
                <a:cs typeface="Arial"/>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n-US" sz="3500" b="0" i="0" u="sng" strike="noStrike" cap="none">
                <a:solidFill>
                  <a:srgbClr val="000000"/>
                </a:solidFill>
                <a:latin typeface="Arial"/>
                <a:ea typeface="Arial"/>
                <a:cs typeface="Arial"/>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Body Scan</a:t>
            </a:r>
            <a:endParaRPr sz="3500" b="0" i="0" u="sng" strike="noStrike" cap="none">
              <a:solidFill>
                <a:srgbClr val="000000"/>
              </a:solidFill>
              <a:latin typeface="Arial"/>
              <a:ea typeface="Arial"/>
              <a:cs typeface="Arial"/>
              <a:sym typeface="Arial"/>
            </a:endParaRPr>
          </a:p>
          <a:p>
            <a:pPr marL="457200" marR="0" lvl="0" indent="-450850" algn="l" rtl="0">
              <a:lnSpc>
                <a:spcPct val="115000"/>
              </a:lnSpc>
              <a:spcBef>
                <a:spcPts val="0"/>
              </a:spcBef>
              <a:spcAft>
                <a:spcPts val="0"/>
              </a:spcAft>
              <a:buClr>
                <a:srgbClr val="000000"/>
              </a:buClr>
              <a:buSzPts val="3500"/>
              <a:buFont typeface="Arial"/>
              <a:buChar char="●"/>
            </a:pPr>
            <a:r>
              <a:rPr lang="en-US" sz="3500" b="0" i="0" u="none" strike="noStrike" cap="none">
                <a:solidFill>
                  <a:srgbClr val="000000"/>
                </a:solidFill>
                <a:latin typeface="Arial"/>
                <a:ea typeface="Arial"/>
                <a:cs typeface="Arial"/>
                <a:sym typeface="Arial"/>
              </a:rPr>
              <a:t>Breathing:</a:t>
            </a:r>
            <a:r>
              <a:rPr lang="en-US" sz="3500" b="0" i="0" u="none" strike="noStrike" cap="none">
                <a:solidFill>
                  <a:srgbClr val="000000"/>
                </a:solidFill>
                <a:uFill>
                  <a:noFill/>
                </a:uFill>
                <a:latin typeface="Arial"/>
                <a:ea typeface="Arial"/>
                <a:cs typeface="Arial"/>
                <a:sym typeface="Aria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n-US" sz="3500" b="0" i="0" u="sng" strike="noStrike" cap="none">
                <a:solidFill>
                  <a:srgbClr val="000000"/>
                </a:solidFill>
                <a:latin typeface="Arial"/>
                <a:ea typeface="Arial"/>
                <a:cs typeface="Arial"/>
                <a:sym typeface="Aria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Mindful breathing</a:t>
            </a:r>
            <a:endParaRPr sz="3500" b="0" i="0" u="sng" strike="noStrike" cap="none">
              <a:solidFill>
                <a:srgbClr val="000000"/>
              </a:solidFill>
              <a:latin typeface="Arial"/>
              <a:ea typeface="Arial"/>
              <a:cs typeface="Arial"/>
              <a:sym typeface="Arial"/>
            </a:endParaRPr>
          </a:p>
          <a:p>
            <a:pPr marL="457200" marR="0" lvl="0" indent="-450850" algn="l" rtl="0">
              <a:lnSpc>
                <a:spcPct val="115000"/>
              </a:lnSpc>
              <a:spcBef>
                <a:spcPts val="0"/>
              </a:spcBef>
              <a:spcAft>
                <a:spcPts val="0"/>
              </a:spcAft>
              <a:buClr>
                <a:srgbClr val="000000"/>
              </a:buClr>
              <a:buSzPts val="3500"/>
              <a:buFont typeface="Arial"/>
              <a:buChar char="●"/>
            </a:pPr>
            <a:r>
              <a:rPr lang="en-US" sz="3500" b="0" i="0" u="none" strike="noStrike" cap="none">
                <a:solidFill>
                  <a:srgbClr val="000000"/>
                </a:solidFill>
                <a:latin typeface="Arial"/>
                <a:ea typeface="Arial"/>
                <a:cs typeface="Arial"/>
                <a:sym typeface="Arial"/>
              </a:rPr>
              <a:t>Relaxation:</a:t>
            </a:r>
            <a:r>
              <a:rPr lang="en-US" sz="3500" b="0" i="0" u="none" strike="noStrike" cap="none">
                <a:solidFill>
                  <a:srgbClr val="000000"/>
                </a:solidFill>
                <a:uFill>
                  <a:noFill/>
                </a:uFill>
                <a:latin typeface="Arial"/>
                <a:ea typeface="Arial"/>
                <a:cs typeface="Arial"/>
                <a:sym typeface="Aria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n-US" sz="3500" b="0" i="0" u="sng" strike="noStrike" cap="none">
                <a:solidFill>
                  <a:srgbClr val="000000"/>
                </a:solidFill>
                <a:latin typeface="Arial"/>
                <a:ea typeface="Arial"/>
                <a:cs typeface="Arial"/>
                <a:sym typeface="Aria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Guided Imagery</a:t>
            </a:r>
            <a:endParaRPr sz="3500" b="0" i="0" u="sng" strike="noStrike" cap="none">
              <a:solidFill>
                <a:srgbClr val="000000"/>
              </a:solidFill>
              <a:latin typeface="Arial"/>
              <a:ea typeface="Arial"/>
              <a:cs typeface="Arial"/>
              <a:sym typeface="Arial"/>
            </a:endParaRPr>
          </a:p>
          <a:p>
            <a:pPr marL="0" marR="0" lvl="0" indent="0" algn="l" rtl="0">
              <a:lnSpc>
                <a:spcPct val="100000"/>
              </a:lnSpc>
              <a:spcBef>
                <a:spcPts val="160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gdba0870b0f_2_5"/>
          <p:cNvSpPr txBox="1">
            <a:spLocks noGrp="1"/>
          </p:cNvSpPr>
          <p:nvPr>
            <p:ph type="title"/>
          </p:nvPr>
        </p:nvSpPr>
        <p:spPr>
          <a:xfrm>
            <a:off x="457200" y="274638"/>
            <a:ext cx="8229600" cy="1143000"/>
          </a:xfrm>
          <a:prstGeom prst="rect">
            <a:avLst/>
          </a:prstGeom>
          <a:solidFill>
            <a:srgbClr val="A9DCF2">
              <a:alpha val="66666"/>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Research on Mindfulness</a:t>
            </a:r>
            <a:endParaRPr/>
          </a:p>
        </p:txBody>
      </p:sp>
      <p:sp>
        <p:nvSpPr>
          <p:cNvPr id="394" name="Google Shape;394;gdba0870b0f_2_5"/>
          <p:cNvSpPr txBox="1"/>
          <p:nvPr/>
        </p:nvSpPr>
        <p:spPr>
          <a:xfrm>
            <a:off x="509400" y="1650825"/>
            <a:ext cx="8229600" cy="2770500"/>
          </a:xfrm>
          <a:prstGeom prst="rect">
            <a:avLst/>
          </a:prstGeom>
          <a:noFill/>
          <a:ln>
            <a:noFill/>
          </a:ln>
        </p:spPr>
        <p:txBody>
          <a:bodyPr spcFirstLastPara="1" wrap="square" lIns="91425" tIns="91425" rIns="91425" bIns="91425" anchor="t" anchorCtr="0">
            <a:spAutoFit/>
          </a:bodyPr>
          <a:lstStyle/>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Enhanced memory</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Increased ability to concentrate</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Increased ability to use attention to regulate emotion</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Increased ability for empathy and compassion</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Reduced distress and increased positive affect</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Brain changes that support emotion regulation</a:t>
            </a:r>
            <a:endParaRPr sz="2400" b="0" i="0" u="none" strike="noStrike" cap="none">
              <a:solidFill>
                <a:srgbClr val="000000"/>
              </a:solidFill>
              <a:latin typeface="Verdana"/>
              <a:ea typeface="Verdana"/>
              <a:cs typeface="Verdana"/>
              <a:sym typeface="Verdana"/>
            </a:endParaRPr>
          </a:p>
        </p:txBody>
      </p:sp>
      <p:sp>
        <p:nvSpPr>
          <p:cNvPr id="395" name="Google Shape;395;gdba0870b0f_2_5"/>
          <p:cNvSpPr txBox="1"/>
          <p:nvPr/>
        </p:nvSpPr>
        <p:spPr>
          <a:xfrm>
            <a:off x="457200" y="4905300"/>
            <a:ext cx="62355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Increased density in the hippocampus after 8 weeks of</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MBSR compared to controls. Hölzel et al. 2008</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g8598363082_0_0"/>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628650" lvl="0" indent="-400050" algn="l" rtl="0">
              <a:lnSpc>
                <a:spcPct val="100000"/>
              </a:lnSpc>
              <a:spcBef>
                <a:spcPts val="360"/>
              </a:spcBef>
              <a:spcAft>
                <a:spcPts val="0"/>
              </a:spcAft>
              <a:buSzPts val="1800"/>
              <a:buFont typeface="Arial"/>
              <a:buNone/>
            </a:pPr>
            <a:endParaRPr/>
          </a:p>
          <a:p>
            <a:pPr marL="628650" lvl="0" indent="-584200" algn="l" rtl="0">
              <a:lnSpc>
                <a:spcPct val="100000"/>
              </a:lnSpc>
              <a:spcBef>
                <a:spcPts val="360"/>
              </a:spcBef>
              <a:spcAft>
                <a:spcPts val="0"/>
              </a:spcAft>
              <a:buSzPts val="2900"/>
              <a:buFont typeface="Verdana"/>
              <a:buAutoNum type="arabicPeriod"/>
            </a:pPr>
            <a:r>
              <a:rPr lang="en-US"/>
              <a:t>I belong in this academic community.</a:t>
            </a:r>
            <a:endParaRPr/>
          </a:p>
          <a:p>
            <a:pPr marL="628650" lvl="0" indent="-584200" algn="l" rtl="0">
              <a:lnSpc>
                <a:spcPct val="100000"/>
              </a:lnSpc>
              <a:spcBef>
                <a:spcPts val="360"/>
              </a:spcBef>
              <a:spcAft>
                <a:spcPts val="0"/>
              </a:spcAft>
              <a:buSzPts val="2900"/>
              <a:buFont typeface="Verdana"/>
              <a:buAutoNum type="arabicPeriod"/>
            </a:pPr>
            <a:r>
              <a:rPr lang="en-US"/>
              <a:t>My ability and competence grow with my effort.</a:t>
            </a:r>
            <a:endParaRPr/>
          </a:p>
          <a:p>
            <a:pPr marL="628650" lvl="0" indent="-584200" algn="l" rtl="0">
              <a:lnSpc>
                <a:spcPct val="100000"/>
              </a:lnSpc>
              <a:spcBef>
                <a:spcPts val="360"/>
              </a:spcBef>
              <a:spcAft>
                <a:spcPts val="0"/>
              </a:spcAft>
              <a:buSzPts val="2900"/>
              <a:buFont typeface="Verdana"/>
              <a:buAutoNum type="arabicPeriod"/>
            </a:pPr>
            <a:r>
              <a:rPr lang="en-US"/>
              <a:t>I can succeed at this.</a:t>
            </a:r>
            <a:endParaRPr/>
          </a:p>
          <a:p>
            <a:pPr marL="628650" lvl="0" indent="-584200" algn="l" rtl="0">
              <a:lnSpc>
                <a:spcPct val="100000"/>
              </a:lnSpc>
              <a:spcBef>
                <a:spcPts val="360"/>
              </a:spcBef>
              <a:spcAft>
                <a:spcPts val="0"/>
              </a:spcAft>
              <a:buSzPts val="2900"/>
              <a:buFont typeface="Verdana"/>
              <a:buAutoNum type="arabicPeriod"/>
            </a:pPr>
            <a:r>
              <a:rPr lang="en-US"/>
              <a:t>This work has value for me.</a:t>
            </a:r>
            <a:endParaRPr/>
          </a:p>
          <a:p>
            <a:pPr marL="628650" lvl="0" indent="-400050" algn="l" rtl="0">
              <a:lnSpc>
                <a:spcPct val="100000"/>
              </a:lnSpc>
              <a:spcBef>
                <a:spcPts val="360"/>
              </a:spcBef>
              <a:spcAft>
                <a:spcPts val="0"/>
              </a:spcAft>
              <a:buSzPts val="1800"/>
              <a:buFont typeface="Arial"/>
              <a:buNone/>
            </a:pPr>
            <a:endParaRPr/>
          </a:p>
        </p:txBody>
      </p:sp>
      <p:sp>
        <p:nvSpPr>
          <p:cNvPr id="402" name="Google Shape;402;g8598363082_0_0"/>
          <p:cNvSpPr txBox="1">
            <a:spLocks noGrp="1"/>
          </p:cNvSpPr>
          <p:nvPr>
            <p:ph type="title"/>
          </p:nvPr>
        </p:nvSpPr>
        <p:spPr>
          <a:xfrm>
            <a:off x="228600" y="228600"/>
            <a:ext cx="8686800" cy="1143000"/>
          </a:xfrm>
          <a:prstGeom prst="rect">
            <a:avLst/>
          </a:prstGeom>
          <a:solidFill>
            <a:srgbClr val="A9DCF2">
              <a:alpha val="66666"/>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5775"/>
              </a:buClr>
              <a:buSzPts val="4000"/>
              <a:buFont typeface="Verdana"/>
              <a:buNone/>
            </a:pPr>
            <a:r>
              <a:rPr lang="en-US" sz="3600">
                <a:solidFill>
                  <a:srgbClr val="000000"/>
                </a:solidFill>
              </a:rPr>
              <a:t>Four Beliefs that result in students perseverance</a:t>
            </a:r>
            <a:endParaRPr sz="3600">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g77db76ebc2_1_203"/>
          <p:cNvSpPr txBox="1">
            <a:spLocks noGrp="1"/>
          </p:cNvSpPr>
          <p:nvPr>
            <p:ph type="title"/>
          </p:nvPr>
        </p:nvSpPr>
        <p:spPr>
          <a:xfrm>
            <a:off x="457200" y="274638"/>
            <a:ext cx="8229600" cy="1143000"/>
          </a:xfrm>
          <a:prstGeom prst="rect">
            <a:avLst/>
          </a:prstGeom>
          <a:solidFill>
            <a:srgbClr val="A9DCF2">
              <a:alpha val="66666"/>
            </a:srgbClr>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latin typeface="Verdana"/>
                <a:ea typeface="Verdana"/>
                <a:cs typeface="Verdana"/>
                <a:sym typeface="Verdana"/>
              </a:rPr>
              <a:t>It Takes a Village</a:t>
            </a:r>
            <a:endParaRPr>
              <a:solidFill>
                <a:srgbClr val="000000"/>
              </a:solidFill>
              <a:latin typeface="Verdana"/>
              <a:ea typeface="Verdana"/>
              <a:cs typeface="Verdana"/>
              <a:sym typeface="Verdana"/>
            </a:endParaRPr>
          </a:p>
        </p:txBody>
      </p:sp>
      <p:pic>
        <p:nvPicPr>
          <p:cNvPr id="409" name="Google Shape;409;g77db76ebc2_1_203" descr="This picture shows the student in the middle and around the student is family, school and community. " title="Graphic"/>
          <p:cNvPicPr preferRelativeResize="0"/>
          <p:nvPr/>
        </p:nvPicPr>
        <p:blipFill rotWithShape="1">
          <a:blip r:embed="rId3">
            <a:alphaModFix/>
          </a:blip>
          <a:srcRect/>
          <a:stretch/>
        </p:blipFill>
        <p:spPr>
          <a:xfrm>
            <a:off x="1756575" y="1780450"/>
            <a:ext cx="5344175" cy="4582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225"/>
        <p:cNvGrpSpPr/>
        <p:nvPr/>
      </p:nvGrpSpPr>
      <p:grpSpPr>
        <a:xfrm>
          <a:off x="0" y="0"/>
          <a:ext cx="0" cy="0"/>
          <a:chOff x="0" y="0"/>
          <a:chExt cx="0" cy="0"/>
        </a:xfrm>
      </p:grpSpPr>
      <p:sp>
        <p:nvSpPr>
          <p:cNvPr id="226" name="Google Shape;226;g8a21862aeb_0_6"/>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a:t>In person training</a:t>
            </a:r>
            <a:endParaRPr/>
          </a:p>
          <a:p>
            <a:pPr marL="457200" lvl="0" indent="-342900" algn="l" rtl="0">
              <a:lnSpc>
                <a:spcPct val="100000"/>
              </a:lnSpc>
              <a:spcBef>
                <a:spcPts val="0"/>
              </a:spcBef>
              <a:spcAft>
                <a:spcPts val="0"/>
              </a:spcAft>
              <a:buSzPts val="1800"/>
              <a:buChar char="●"/>
            </a:pPr>
            <a:r>
              <a:rPr lang="en-US"/>
              <a:t>Presenter notes and information</a:t>
            </a:r>
            <a:endParaRPr/>
          </a:p>
        </p:txBody>
      </p:sp>
      <p:sp>
        <p:nvSpPr>
          <p:cNvPr id="227" name="Google Shape;227;g8a21862aeb_0_6"/>
          <p:cNvSpPr txBox="1">
            <a:spLocks noGrp="1"/>
          </p:cNvSpPr>
          <p:nvPr>
            <p:ph type="title"/>
          </p:nvPr>
        </p:nvSpPr>
        <p:spPr>
          <a:xfrm>
            <a:off x="228600" y="228600"/>
            <a:ext cx="8686800" cy="1143000"/>
          </a:xfrm>
          <a:prstGeom prst="rect">
            <a:avLst/>
          </a:prstGeom>
          <a:solidFill>
            <a:srgbClr val="A9DCF2">
              <a:alpha val="66666"/>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#2</a:t>
            </a:r>
            <a:endParaRPr>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g8660d63790_0_3"/>
          <p:cNvSpPr txBox="1">
            <a:spLocks noGrp="1"/>
          </p:cNvSpPr>
          <p:nvPr>
            <p:ph type="title"/>
          </p:nvPr>
        </p:nvSpPr>
        <p:spPr>
          <a:xfrm>
            <a:off x="2743200" y="256814"/>
            <a:ext cx="5943600" cy="1143000"/>
          </a:xfrm>
          <a:prstGeom prst="rect">
            <a:avLst/>
          </a:prstGeom>
          <a:solidFill>
            <a:srgbClr val="C5E7F6"/>
          </a:solid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4000"/>
              <a:buNone/>
            </a:pPr>
            <a:r>
              <a:rPr lang="en-US" sz="3600">
                <a:solidFill>
                  <a:schemeClr val="dk2"/>
                </a:solidFill>
              </a:rPr>
              <a:t>Team Talk: Review the “How”</a:t>
            </a:r>
            <a:endParaRPr sz="3600">
              <a:solidFill>
                <a:schemeClr val="dk2"/>
              </a:solidFill>
            </a:endParaRPr>
          </a:p>
        </p:txBody>
      </p:sp>
      <p:sp>
        <p:nvSpPr>
          <p:cNvPr id="416" name="Google Shape;416;g8660d63790_0_3"/>
          <p:cNvSpPr txBox="1">
            <a:spLocks noGrp="1"/>
          </p:cNvSpPr>
          <p:nvPr>
            <p:ph type="body" idx="1"/>
          </p:nvPr>
        </p:nvSpPr>
        <p:spPr>
          <a:xfrm>
            <a:off x="457200" y="1600200"/>
            <a:ext cx="8229600" cy="3352800"/>
          </a:xfrm>
          <a:prstGeom prst="rect">
            <a:avLst/>
          </a:prstGeom>
          <a:noFill/>
          <a:ln>
            <a:noFill/>
          </a:ln>
        </p:spPr>
        <p:txBody>
          <a:bodyPr spcFirstLastPara="1" wrap="square" lIns="91425" tIns="45700" rIns="91425" bIns="45700" anchor="t" anchorCtr="0">
            <a:noAutofit/>
          </a:bodyPr>
          <a:lstStyle/>
          <a:p>
            <a:pPr marL="457200" lvl="0" indent="-387350" algn="l" rtl="0">
              <a:lnSpc>
                <a:spcPct val="115000"/>
              </a:lnSpc>
              <a:spcBef>
                <a:spcPts val="640"/>
              </a:spcBef>
              <a:spcAft>
                <a:spcPts val="0"/>
              </a:spcAft>
              <a:buClr>
                <a:schemeClr val="dk2"/>
              </a:buClr>
              <a:buSzPts val="2500"/>
              <a:buChar char="•"/>
            </a:pPr>
            <a:r>
              <a:rPr lang="en-US" sz="2500" b="1">
                <a:solidFill>
                  <a:schemeClr val="dk2"/>
                </a:solidFill>
              </a:rPr>
              <a:t>Are we ready to engage in the work?</a:t>
            </a:r>
            <a:endParaRPr sz="2500" b="1">
              <a:solidFill>
                <a:schemeClr val="dk2"/>
              </a:solidFill>
            </a:endParaRPr>
          </a:p>
          <a:p>
            <a:pPr marL="457200" lvl="0" indent="-387350" algn="l" rtl="0">
              <a:lnSpc>
                <a:spcPct val="115000"/>
              </a:lnSpc>
              <a:spcBef>
                <a:spcPts val="0"/>
              </a:spcBef>
              <a:spcAft>
                <a:spcPts val="0"/>
              </a:spcAft>
              <a:buClr>
                <a:schemeClr val="dk2"/>
              </a:buClr>
              <a:buSzPts val="2500"/>
              <a:buChar char="•"/>
            </a:pPr>
            <a:r>
              <a:rPr lang="en-US" sz="2500" b="1" i="1">
                <a:solidFill>
                  <a:schemeClr val="dk2"/>
                </a:solidFill>
              </a:rPr>
              <a:t>How</a:t>
            </a:r>
            <a:r>
              <a:rPr lang="en-US" sz="2500" b="1">
                <a:solidFill>
                  <a:schemeClr val="dk2"/>
                </a:solidFill>
              </a:rPr>
              <a:t> will we begin implementation of the work?</a:t>
            </a:r>
            <a:endParaRPr sz="2500" b="1">
              <a:solidFill>
                <a:schemeClr val="dk2"/>
              </a:solidFill>
            </a:endParaRPr>
          </a:p>
          <a:p>
            <a:pPr marL="0" lvl="0" indent="0" algn="ctr" rtl="0">
              <a:lnSpc>
                <a:spcPct val="115000"/>
              </a:lnSpc>
              <a:spcBef>
                <a:spcPts val="1600"/>
              </a:spcBef>
              <a:spcAft>
                <a:spcPts val="1600"/>
              </a:spcAft>
              <a:buSzPts val="1400"/>
              <a:buNone/>
            </a:pPr>
            <a:r>
              <a:rPr lang="en-US" sz="2500" b="1" i="1">
                <a:solidFill>
                  <a:schemeClr val="dk2"/>
                </a:solidFill>
              </a:rPr>
              <a:t>Fill this in on your  Action Plan under “Objectives and Action Planning”</a:t>
            </a:r>
            <a:endParaRPr sz="2500" b="1" i="1">
              <a:solidFill>
                <a:schemeClr val="dk2"/>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8660d63790_0_10"/>
          <p:cNvSpPr txBox="1">
            <a:spLocks noGrp="1"/>
          </p:cNvSpPr>
          <p:nvPr>
            <p:ph type="title"/>
          </p:nvPr>
        </p:nvSpPr>
        <p:spPr>
          <a:xfrm>
            <a:off x="322125" y="154596"/>
            <a:ext cx="8229600" cy="745800"/>
          </a:xfrm>
          <a:prstGeom prst="rect">
            <a:avLst/>
          </a:prstGeom>
          <a:solidFill>
            <a:srgbClr val="A9DCF2">
              <a:alpha val="66666"/>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References/Resources</a:t>
            </a:r>
            <a:endParaRPr/>
          </a:p>
        </p:txBody>
      </p:sp>
      <p:sp>
        <p:nvSpPr>
          <p:cNvPr id="423" name="Google Shape;423;g8660d63790_0_10"/>
          <p:cNvSpPr/>
          <p:nvPr/>
        </p:nvSpPr>
        <p:spPr>
          <a:xfrm>
            <a:off x="322125" y="1124607"/>
            <a:ext cx="8401461" cy="37856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Random Acts of Kindness Foundation:</a:t>
            </a: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sng" strike="noStrike" cap="none">
                <a:solidFill>
                  <a:schemeClr val="hlink"/>
                </a:solidFill>
                <a:latin typeface="Verdana"/>
                <a:ea typeface="Verdana"/>
                <a:cs typeface="Verdana"/>
                <a:sym typeface="Verdana"/>
                <a:hlinkClick r:id="rId3"/>
              </a:rPr>
              <a:t>https://www.randomactsofkindness.org/</a:t>
            </a: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Self-Compassion: Dr. Kristin Neff</a:t>
            </a: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sng" strike="noStrike" cap="none">
                <a:solidFill>
                  <a:schemeClr val="hlink"/>
                </a:solidFill>
                <a:latin typeface="Verdana"/>
                <a:ea typeface="Verdana"/>
                <a:cs typeface="Verdana"/>
                <a:sym typeface="Verdana"/>
                <a:hlinkClick r:id="rId4"/>
              </a:rPr>
              <a:t>https://self-compassion.org/the-three-elements-of-self-compassion-2/</a:t>
            </a: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Greater Good in Action: </a:t>
            </a:r>
            <a:r>
              <a:rPr lang="en-US" sz="2400" b="0" i="0" u="sng" strike="noStrike" cap="none">
                <a:solidFill>
                  <a:schemeClr val="hlink"/>
                </a:solidFill>
                <a:latin typeface="Verdana"/>
                <a:ea typeface="Verdana"/>
                <a:cs typeface="Verdana"/>
                <a:sym typeface="Verdana"/>
                <a:hlinkClick r:id="rId5"/>
              </a:rPr>
              <a:t>https://ggia.berkeley.edu/?_ga=2.30317439.115042320.1589503978-286002487.1589382464</a:t>
            </a:r>
            <a:endParaRPr sz="2400" b="0" i="0" u="sng" strike="noStrike" cap="none">
              <a:solidFill>
                <a:schemeClr val="hlink"/>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sng" strike="noStrike" cap="none">
              <a:solidFill>
                <a:schemeClr val="hlink"/>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400"/>
              <a:buFont typeface="Arial"/>
              <a:buNone/>
            </a:pPr>
            <a:r>
              <a:rPr lang="en-US" sz="2400" b="0" i="0" u="none" strike="noStrike" cap="none">
                <a:solidFill>
                  <a:schemeClr val="dk1"/>
                </a:solidFill>
                <a:latin typeface="Verdana"/>
                <a:ea typeface="Verdana"/>
                <a:cs typeface="Verdana"/>
                <a:sym typeface="Verdana"/>
              </a:rPr>
              <a:t>Increased density in the hippocampus after 8 weeks of MBSR compared to controls. Hölzel et al. 2008</a:t>
            </a:r>
            <a:endParaRPr sz="2400" b="0" i="0" u="sng" strike="noStrike" cap="none">
              <a:solidFill>
                <a:schemeClr val="hlink"/>
              </a:solidFill>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232"/>
        <p:cNvGrpSpPr/>
        <p:nvPr/>
      </p:nvGrpSpPr>
      <p:grpSpPr>
        <a:xfrm>
          <a:off x="0" y="0"/>
          <a:ext cx="0" cy="0"/>
          <a:chOff x="0" y="0"/>
          <a:chExt cx="0" cy="0"/>
        </a:xfrm>
      </p:grpSpPr>
      <p:sp>
        <p:nvSpPr>
          <p:cNvPr id="233" name="Google Shape;233;g8a21862aeb_0_12"/>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63500" lvl="0" indent="0" algn="l" rtl="0">
              <a:lnSpc>
                <a:spcPct val="115000"/>
              </a:lnSpc>
              <a:spcBef>
                <a:spcPts val="600"/>
              </a:spcBef>
              <a:spcAft>
                <a:spcPts val="0"/>
              </a:spcAft>
              <a:buSzPts val="1800"/>
              <a:buNone/>
            </a:pPr>
            <a:r>
              <a:rPr lang="en-US" sz="3000"/>
              <a:t>Supplies needed</a:t>
            </a:r>
            <a:endParaRPr sz="3000"/>
          </a:p>
          <a:p>
            <a:pPr marL="457200" lvl="0" indent="-419100" algn="l" rtl="0">
              <a:lnSpc>
                <a:spcPct val="115000"/>
              </a:lnSpc>
              <a:spcBef>
                <a:spcPts val="600"/>
              </a:spcBef>
              <a:spcAft>
                <a:spcPts val="0"/>
              </a:spcAft>
              <a:buSzPts val="3000"/>
              <a:buChar char="●"/>
            </a:pPr>
            <a:r>
              <a:rPr lang="en-US" sz="3000"/>
              <a:t>WIFI access for presenter and participants</a:t>
            </a:r>
            <a:endParaRPr sz="3000"/>
          </a:p>
          <a:p>
            <a:pPr marL="457200" lvl="0" indent="-419100" algn="l" rtl="0">
              <a:lnSpc>
                <a:spcPct val="115000"/>
              </a:lnSpc>
              <a:spcBef>
                <a:spcPts val="0"/>
              </a:spcBef>
              <a:spcAft>
                <a:spcPts val="0"/>
              </a:spcAft>
              <a:buSzPts val="3000"/>
              <a:buChar char="●"/>
            </a:pPr>
            <a:r>
              <a:rPr lang="en-US" sz="3000"/>
              <a:t>Access to videos (through WIFI if available, but download to flash drive as a back-up)</a:t>
            </a:r>
            <a:endParaRPr sz="3000"/>
          </a:p>
          <a:p>
            <a:pPr marL="457200" lvl="0" indent="-419100" algn="l" rtl="0">
              <a:lnSpc>
                <a:spcPct val="115000"/>
              </a:lnSpc>
              <a:spcBef>
                <a:spcPts val="0"/>
              </a:spcBef>
              <a:spcAft>
                <a:spcPts val="0"/>
              </a:spcAft>
              <a:buSzPts val="3000"/>
              <a:buChar char="●"/>
            </a:pPr>
            <a:r>
              <a:rPr lang="en-US" sz="3000"/>
              <a:t>Chart paper</a:t>
            </a:r>
            <a:endParaRPr sz="3000"/>
          </a:p>
          <a:p>
            <a:pPr marL="457200" lvl="0" indent="-419100" algn="l" rtl="0">
              <a:lnSpc>
                <a:spcPct val="115000"/>
              </a:lnSpc>
              <a:spcBef>
                <a:spcPts val="0"/>
              </a:spcBef>
              <a:spcAft>
                <a:spcPts val="0"/>
              </a:spcAft>
              <a:buSzPts val="3000"/>
              <a:buChar char="●"/>
            </a:pPr>
            <a:r>
              <a:rPr lang="en-US" sz="3000"/>
              <a:t>Markers</a:t>
            </a:r>
            <a:endParaRPr sz="3000"/>
          </a:p>
          <a:p>
            <a:pPr marL="457200" lvl="0" indent="-419100" algn="l" rtl="0">
              <a:lnSpc>
                <a:spcPct val="115000"/>
              </a:lnSpc>
              <a:spcBef>
                <a:spcPts val="0"/>
              </a:spcBef>
              <a:spcAft>
                <a:spcPts val="0"/>
              </a:spcAft>
              <a:buSzPts val="3000"/>
              <a:buChar char="●"/>
            </a:pPr>
            <a:r>
              <a:rPr lang="en-US" sz="3000"/>
              <a:t>Post-it-Notes</a:t>
            </a:r>
            <a:endParaRPr sz="3000"/>
          </a:p>
          <a:p>
            <a:pPr marL="0" lvl="0" indent="0" algn="l" rtl="0">
              <a:lnSpc>
                <a:spcPct val="100000"/>
              </a:lnSpc>
              <a:spcBef>
                <a:spcPts val="360"/>
              </a:spcBef>
              <a:spcAft>
                <a:spcPts val="0"/>
              </a:spcAft>
              <a:buSzPts val="1800"/>
              <a:buNone/>
            </a:pPr>
            <a:endParaRPr/>
          </a:p>
        </p:txBody>
      </p:sp>
      <p:sp>
        <p:nvSpPr>
          <p:cNvPr id="234" name="Google Shape;234;g8a21862aeb_0_12"/>
          <p:cNvSpPr txBox="1">
            <a:spLocks noGrp="1"/>
          </p:cNvSpPr>
          <p:nvPr>
            <p:ph type="title"/>
          </p:nvPr>
        </p:nvSpPr>
        <p:spPr>
          <a:xfrm>
            <a:off x="228600" y="228600"/>
            <a:ext cx="8686800" cy="1143000"/>
          </a:xfrm>
          <a:prstGeom prst="rect">
            <a:avLst/>
          </a:prstGeom>
          <a:solidFill>
            <a:srgbClr val="A9DCF2">
              <a:alpha val="66666"/>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#3</a:t>
            </a:r>
            <a:endParaRPr>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239"/>
        <p:cNvGrpSpPr/>
        <p:nvPr/>
      </p:nvGrpSpPr>
      <p:grpSpPr>
        <a:xfrm>
          <a:off x="0" y="0"/>
          <a:ext cx="0" cy="0"/>
          <a:chOff x="0" y="0"/>
          <a:chExt cx="0" cy="0"/>
        </a:xfrm>
      </p:grpSpPr>
      <p:sp>
        <p:nvSpPr>
          <p:cNvPr id="240" name="Google Shape;240;g8a21862aeb_0_18"/>
          <p:cNvSpPr txBox="1">
            <a:spLocks noGrp="1"/>
          </p:cNvSpPr>
          <p:nvPr>
            <p:ph type="body" idx="1"/>
          </p:nvPr>
        </p:nvSpPr>
        <p:spPr>
          <a:xfrm>
            <a:off x="228600" y="1600200"/>
            <a:ext cx="8458200" cy="45720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600"/>
              </a:spcBef>
              <a:spcAft>
                <a:spcPts val="0"/>
              </a:spcAft>
              <a:buClr>
                <a:schemeClr val="dk1"/>
              </a:buClr>
              <a:buSzPts val="1100"/>
              <a:buFont typeface="Arial"/>
              <a:buNone/>
            </a:pPr>
            <a:r>
              <a:rPr lang="en-US"/>
              <a:t>Handouts for this Module</a:t>
            </a:r>
            <a:endParaRPr/>
          </a:p>
          <a:p>
            <a:pPr marL="0" lvl="0" indent="0" algn="l" rtl="0">
              <a:lnSpc>
                <a:spcPct val="115000"/>
              </a:lnSpc>
              <a:spcBef>
                <a:spcPts val="600"/>
              </a:spcBef>
              <a:spcAft>
                <a:spcPts val="0"/>
              </a:spcAft>
              <a:buSzPts val="1800"/>
              <a:buNone/>
            </a:pPr>
            <a:r>
              <a:rPr lang="en-US"/>
              <a:t>Action Planner</a:t>
            </a:r>
            <a:endParaRPr/>
          </a:p>
          <a:p>
            <a:pPr marL="0" lvl="0" indent="0" algn="l" rtl="0">
              <a:lnSpc>
                <a:spcPct val="100000"/>
              </a:lnSpc>
              <a:spcBef>
                <a:spcPts val="360"/>
              </a:spcBef>
              <a:spcAft>
                <a:spcPts val="0"/>
              </a:spcAft>
              <a:buSzPts val="1800"/>
              <a:buNone/>
            </a:pPr>
            <a:endParaRPr sz="2400"/>
          </a:p>
        </p:txBody>
      </p:sp>
      <p:sp>
        <p:nvSpPr>
          <p:cNvPr id="241" name="Google Shape;241;g8a21862aeb_0_18"/>
          <p:cNvSpPr txBox="1">
            <a:spLocks noGrp="1"/>
          </p:cNvSpPr>
          <p:nvPr>
            <p:ph type="title"/>
          </p:nvPr>
        </p:nvSpPr>
        <p:spPr>
          <a:xfrm>
            <a:off x="228600" y="228600"/>
            <a:ext cx="8686800" cy="1143000"/>
          </a:xfrm>
          <a:prstGeom prst="rect">
            <a:avLst/>
          </a:prstGeom>
          <a:solidFill>
            <a:srgbClr val="A9DCF2">
              <a:alpha val="66666"/>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#4</a:t>
            </a:r>
            <a:endParaRPr>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246"/>
        <p:cNvGrpSpPr/>
        <p:nvPr/>
      </p:nvGrpSpPr>
      <p:grpSpPr>
        <a:xfrm>
          <a:off x="0" y="0"/>
          <a:ext cx="0" cy="0"/>
          <a:chOff x="0" y="0"/>
          <a:chExt cx="0" cy="0"/>
        </a:xfrm>
      </p:grpSpPr>
      <p:sp>
        <p:nvSpPr>
          <p:cNvPr id="247" name="Google Shape;247;g8a21862aeb_0_24"/>
          <p:cNvSpPr txBox="1">
            <a:spLocks noGrp="1"/>
          </p:cNvSpPr>
          <p:nvPr>
            <p:ph type="body" idx="1"/>
          </p:nvPr>
        </p:nvSpPr>
        <p:spPr>
          <a:xfrm>
            <a:off x="457200" y="1600200"/>
            <a:ext cx="8229600" cy="49833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360"/>
              </a:spcBef>
              <a:spcAft>
                <a:spcPts val="0"/>
              </a:spcAft>
              <a:buSzPts val="1800"/>
              <a:buNone/>
            </a:pPr>
            <a:r>
              <a:rPr lang="en-US" sz="2500"/>
              <a:t>Key Terms in This Module: </a:t>
            </a:r>
            <a:endParaRPr sz="2500"/>
          </a:p>
          <a:p>
            <a:pPr marL="0" lvl="0" indent="0" algn="ctr" rtl="0">
              <a:lnSpc>
                <a:spcPct val="100000"/>
              </a:lnSpc>
              <a:spcBef>
                <a:spcPts val="360"/>
              </a:spcBef>
              <a:spcAft>
                <a:spcPts val="0"/>
              </a:spcAft>
              <a:buSzPts val="1800"/>
              <a:buNone/>
            </a:pPr>
            <a:endParaRPr sz="2500"/>
          </a:p>
          <a:p>
            <a:pPr marL="0" lvl="0" indent="0" algn="l" rtl="0">
              <a:lnSpc>
                <a:spcPct val="100000"/>
              </a:lnSpc>
              <a:spcBef>
                <a:spcPts val="360"/>
              </a:spcBef>
              <a:spcAft>
                <a:spcPts val="0"/>
              </a:spcAft>
              <a:buSzPts val="1800"/>
              <a:buNone/>
            </a:pPr>
            <a:r>
              <a:rPr lang="en-US" sz="2500"/>
              <a:t>Resilience</a:t>
            </a:r>
            <a:endParaRPr sz="2500"/>
          </a:p>
          <a:p>
            <a:pPr marL="0" lvl="0" indent="0" algn="l" rtl="0">
              <a:lnSpc>
                <a:spcPct val="100000"/>
              </a:lnSpc>
              <a:spcBef>
                <a:spcPts val="360"/>
              </a:spcBef>
              <a:spcAft>
                <a:spcPts val="0"/>
              </a:spcAft>
              <a:buSzPts val="1800"/>
              <a:buNone/>
            </a:pPr>
            <a:r>
              <a:rPr lang="en-US" sz="2500"/>
              <a:t>Growth mindset</a:t>
            </a:r>
            <a:endParaRPr sz="2500"/>
          </a:p>
          <a:p>
            <a:pPr marL="0" lvl="0" indent="0" algn="l" rtl="0">
              <a:lnSpc>
                <a:spcPct val="100000"/>
              </a:lnSpc>
              <a:spcBef>
                <a:spcPts val="360"/>
              </a:spcBef>
              <a:spcAft>
                <a:spcPts val="0"/>
              </a:spcAft>
              <a:buSzPts val="1800"/>
              <a:buNone/>
            </a:pPr>
            <a:r>
              <a:rPr lang="en-US" sz="2500"/>
              <a:t>Adversity</a:t>
            </a:r>
            <a:endParaRPr sz="2500"/>
          </a:p>
          <a:p>
            <a:pPr marL="0" lvl="0" indent="0" algn="l" rtl="0">
              <a:lnSpc>
                <a:spcPct val="100000"/>
              </a:lnSpc>
              <a:spcBef>
                <a:spcPts val="0"/>
              </a:spcBef>
              <a:spcAft>
                <a:spcPts val="0"/>
              </a:spcAft>
              <a:buSzPts val="1800"/>
              <a:buNone/>
            </a:pPr>
            <a:r>
              <a:rPr lang="en-US" sz="2500"/>
              <a:t>Competence</a:t>
            </a:r>
            <a:endParaRPr sz="2500"/>
          </a:p>
          <a:p>
            <a:pPr marL="0" lvl="0" indent="0" algn="l" rtl="0">
              <a:lnSpc>
                <a:spcPct val="100000"/>
              </a:lnSpc>
              <a:spcBef>
                <a:spcPts val="0"/>
              </a:spcBef>
              <a:spcAft>
                <a:spcPts val="0"/>
              </a:spcAft>
              <a:buSzPts val="1800"/>
              <a:buNone/>
            </a:pPr>
            <a:r>
              <a:rPr lang="en-US" sz="2500"/>
              <a:t>Confidence</a:t>
            </a:r>
            <a:endParaRPr sz="2500"/>
          </a:p>
          <a:p>
            <a:pPr marL="0" lvl="0" indent="0" algn="l" rtl="0">
              <a:lnSpc>
                <a:spcPct val="100000"/>
              </a:lnSpc>
              <a:spcBef>
                <a:spcPts val="0"/>
              </a:spcBef>
              <a:spcAft>
                <a:spcPts val="0"/>
              </a:spcAft>
              <a:buSzPts val="1800"/>
              <a:buNone/>
            </a:pPr>
            <a:r>
              <a:rPr lang="en-US" sz="2500"/>
              <a:t>Connection</a:t>
            </a:r>
            <a:endParaRPr sz="2500"/>
          </a:p>
          <a:p>
            <a:pPr marL="0" lvl="0" indent="0" algn="l" rtl="0">
              <a:lnSpc>
                <a:spcPct val="100000"/>
              </a:lnSpc>
              <a:spcBef>
                <a:spcPts val="0"/>
              </a:spcBef>
              <a:spcAft>
                <a:spcPts val="0"/>
              </a:spcAft>
              <a:buSzPts val="1800"/>
              <a:buNone/>
            </a:pPr>
            <a:r>
              <a:rPr lang="en-US" sz="2500"/>
              <a:t>Character</a:t>
            </a:r>
            <a:endParaRPr sz="2500"/>
          </a:p>
          <a:p>
            <a:pPr marL="0" lvl="0" indent="0" algn="l" rtl="0">
              <a:lnSpc>
                <a:spcPct val="100000"/>
              </a:lnSpc>
              <a:spcBef>
                <a:spcPts val="0"/>
              </a:spcBef>
              <a:spcAft>
                <a:spcPts val="0"/>
              </a:spcAft>
              <a:buSzPts val="1800"/>
              <a:buNone/>
            </a:pPr>
            <a:r>
              <a:rPr lang="en-US" sz="2500"/>
              <a:t>Contribution</a:t>
            </a:r>
            <a:endParaRPr sz="2500"/>
          </a:p>
          <a:p>
            <a:pPr marL="0" lvl="0" indent="0" algn="l" rtl="0">
              <a:lnSpc>
                <a:spcPct val="100000"/>
              </a:lnSpc>
              <a:spcBef>
                <a:spcPts val="0"/>
              </a:spcBef>
              <a:spcAft>
                <a:spcPts val="0"/>
              </a:spcAft>
              <a:buSzPts val="1800"/>
              <a:buNone/>
            </a:pPr>
            <a:r>
              <a:rPr lang="en-US" sz="2500"/>
              <a:t>Coping</a:t>
            </a:r>
            <a:endParaRPr sz="2500"/>
          </a:p>
          <a:p>
            <a:pPr marL="0" lvl="0" indent="0" algn="l" rtl="0">
              <a:lnSpc>
                <a:spcPct val="100000"/>
              </a:lnSpc>
              <a:spcBef>
                <a:spcPts val="0"/>
              </a:spcBef>
              <a:spcAft>
                <a:spcPts val="0"/>
              </a:spcAft>
              <a:buSzPts val="1800"/>
              <a:buNone/>
            </a:pPr>
            <a:r>
              <a:rPr lang="en-US" sz="2500"/>
              <a:t>Control</a:t>
            </a:r>
            <a:endParaRPr sz="2500"/>
          </a:p>
          <a:p>
            <a:pPr marL="0" lvl="0" indent="0" algn="l" rtl="0">
              <a:lnSpc>
                <a:spcPct val="100000"/>
              </a:lnSpc>
              <a:spcBef>
                <a:spcPts val="360"/>
              </a:spcBef>
              <a:spcAft>
                <a:spcPts val="0"/>
              </a:spcAft>
              <a:buSzPts val="1800"/>
              <a:buNone/>
            </a:pPr>
            <a:endParaRPr sz="2500"/>
          </a:p>
          <a:p>
            <a:pPr marL="0" lvl="0" indent="0" algn="l" rtl="0">
              <a:lnSpc>
                <a:spcPct val="100000"/>
              </a:lnSpc>
              <a:spcBef>
                <a:spcPts val="360"/>
              </a:spcBef>
              <a:spcAft>
                <a:spcPts val="0"/>
              </a:spcAft>
              <a:buSzPts val="1800"/>
              <a:buNone/>
            </a:pPr>
            <a:endParaRPr sz="2500"/>
          </a:p>
        </p:txBody>
      </p:sp>
      <p:sp>
        <p:nvSpPr>
          <p:cNvPr id="248" name="Google Shape;248;g8a21862aeb_0_24"/>
          <p:cNvSpPr txBox="1">
            <a:spLocks noGrp="1"/>
          </p:cNvSpPr>
          <p:nvPr>
            <p:ph type="title"/>
          </p:nvPr>
        </p:nvSpPr>
        <p:spPr>
          <a:xfrm>
            <a:off x="228600" y="228600"/>
            <a:ext cx="8686800" cy="1143000"/>
          </a:xfrm>
          <a:prstGeom prst="rect">
            <a:avLst/>
          </a:prstGeom>
          <a:solidFill>
            <a:srgbClr val="A9DCF2">
              <a:alpha val="66666"/>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#5</a:t>
            </a:r>
            <a:endParaRPr>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
          <p:cNvSpPr txBox="1">
            <a:spLocks noGrp="1"/>
          </p:cNvSpPr>
          <p:nvPr>
            <p:ph type="ctrTitle"/>
          </p:nvPr>
        </p:nvSpPr>
        <p:spPr>
          <a:xfrm>
            <a:off x="953254" y="3657600"/>
            <a:ext cx="7240509" cy="1470025"/>
          </a:xfrm>
          <a:prstGeom prst="rect">
            <a:avLst/>
          </a:prstGeom>
          <a:solidFill>
            <a:schemeClr val="lt1">
              <a:alpha val="66666"/>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sz="4000"/>
              <a:t>Resilience</a:t>
            </a:r>
            <a:endParaRPr sz="4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
          <p:cNvSpPr txBox="1">
            <a:spLocks noGrp="1"/>
          </p:cNvSpPr>
          <p:nvPr>
            <p:ph type="body" idx="1"/>
          </p:nvPr>
        </p:nvSpPr>
        <p:spPr>
          <a:xfrm>
            <a:off x="457200" y="1600199"/>
            <a:ext cx="8229600" cy="4468200"/>
          </a:xfrm>
          <a:prstGeom prst="rect">
            <a:avLst/>
          </a:prstGeom>
          <a:noFill/>
          <a:ln>
            <a:noFill/>
          </a:ln>
        </p:spPr>
        <p:txBody>
          <a:bodyPr spcFirstLastPara="1" wrap="square" lIns="91425" tIns="45700" rIns="91425" bIns="45700" anchor="t" anchorCtr="0">
            <a:normAutofit/>
          </a:bodyPr>
          <a:lstStyle/>
          <a:p>
            <a:pPr marL="457200" lvl="0" indent="-406400" algn="l" rtl="0">
              <a:lnSpc>
                <a:spcPct val="100000"/>
              </a:lnSpc>
              <a:spcBef>
                <a:spcPts val="0"/>
              </a:spcBef>
              <a:spcAft>
                <a:spcPts val="0"/>
              </a:spcAft>
              <a:buSzPts val="2800"/>
              <a:buFont typeface="Verdana"/>
              <a:buChar char="●"/>
            </a:pPr>
            <a:r>
              <a:rPr lang="en-US" sz="2800"/>
              <a:t>Understand the components of resilience. </a:t>
            </a:r>
            <a:endParaRPr sz="2800"/>
          </a:p>
          <a:p>
            <a:pPr marL="457200" lvl="0" indent="0" algn="l" rtl="0">
              <a:lnSpc>
                <a:spcPct val="115000"/>
              </a:lnSpc>
              <a:spcBef>
                <a:spcPts val="1200"/>
              </a:spcBef>
              <a:spcAft>
                <a:spcPts val="0"/>
              </a:spcAft>
              <a:buSzPts val="1800"/>
              <a:buNone/>
            </a:pPr>
            <a:endParaRPr sz="800"/>
          </a:p>
          <a:p>
            <a:pPr marL="457200" lvl="0" indent="-406400" algn="l" rtl="0">
              <a:lnSpc>
                <a:spcPct val="115000"/>
              </a:lnSpc>
              <a:spcBef>
                <a:spcPts val="1200"/>
              </a:spcBef>
              <a:spcAft>
                <a:spcPts val="0"/>
              </a:spcAft>
              <a:buSzPts val="2800"/>
              <a:buFont typeface="Verdana"/>
              <a:buChar char="●"/>
            </a:pPr>
            <a:r>
              <a:rPr lang="en-US" sz="2800"/>
              <a:t>Leave with strategies or techniques that you could try in the classroom to support your students in developing resilience. </a:t>
            </a:r>
            <a:endParaRPr sz="2800"/>
          </a:p>
        </p:txBody>
      </p:sp>
      <p:sp>
        <p:nvSpPr>
          <p:cNvPr id="259" name="Google Shape;259;p2"/>
          <p:cNvSpPr txBox="1">
            <a:spLocks noGrp="1"/>
          </p:cNvSpPr>
          <p:nvPr>
            <p:ph type="title"/>
          </p:nvPr>
        </p:nvSpPr>
        <p:spPr>
          <a:xfrm>
            <a:off x="228600" y="228600"/>
            <a:ext cx="8686799" cy="1143000"/>
          </a:xfrm>
          <a:prstGeom prst="rect">
            <a:avLst/>
          </a:prstGeom>
          <a:solidFill>
            <a:srgbClr val="A9DCF2">
              <a:alpha val="66666"/>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105775"/>
              </a:buClr>
              <a:buSzPts val="4000"/>
              <a:buFont typeface="Verdana"/>
              <a:buNone/>
            </a:pPr>
            <a:r>
              <a:rPr lang="en-US">
                <a:solidFill>
                  <a:srgbClr val="000000"/>
                </a:solidFill>
              </a:rPr>
              <a:t>What We Will Know and Do</a:t>
            </a:r>
            <a:endParaRPr>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77db76ebc2_1_1"/>
          <p:cNvSpPr txBox="1">
            <a:spLocks noGrp="1"/>
          </p:cNvSpPr>
          <p:nvPr>
            <p:ph type="title"/>
          </p:nvPr>
        </p:nvSpPr>
        <p:spPr>
          <a:xfrm>
            <a:off x="228600" y="228600"/>
            <a:ext cx="8686800" cy="1143000"/>
          </a:xfrm>
          <a:prstGeom prst="rect">
            <a:avLst/>
          </a:prstGeom>
          <a:solidFill>
            <a:srgbClr val="A9DCF2">
              <a:alpha val="65882"/>
            </a:srgbClr>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6"/>
              </a:buClr>
              <a:buSzPts val="4400"/>
              <a:buFont typeface="Calibri"/>
              <a:buNone/>
            </a:pPr>
            <a:r>
              <a:rPr lang="en-US">
                <a:solidFill>
                  <a:srgbClr val="000000"/>
                </a:solidFill>
                <a:latin typeface="Verdana"/>
                <a:ea typeface="Verdana"/>
                <a:cs typeface="Verdana"/>
                <a:sym typeface="Verdana"/>
              </a:rPr>
              <a:t>Resilience Defined</a:t>
            </a:r>
            <a:endParaRPr i="0" u="none" strike="noStrike" cap="none">
              <a:solidFill>
                <a:srgbClr val="000000"/>
              </a:solidFill>
              <a:latin typeface="Verdana"/>
              <a:ea typeface="Verdana"/>
              <a:cs typeface="Verdana"/>
              <a:sym typeface="Verdana"/>
            </a:endParaRPr>
          </a:p>
        </p:txBody>
      </p:sp>
      <p:sp>
        <p:nvSpPr>
          <p:cNvPr id="266" name="Google Shape;266;g77db76ebc2_1_1"/>
          <p:cNvSpPr txBox="1"/>
          <p:nvPr/>
        </p:nvSpPr>
        <p:spPr>
          <a:xfrm>
            <a:off x="228600" y="1540072"/>
            <a:ext cx="8862900" cy="318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rgbClr val="000000"/>
              </a:buClr>
              <a:buSzPts val="1100"/>
              <a:buFont typeface="Arial"/>
              <a:buNone/>
            </a:pPr>
            <a:r>
              <a:rPr lang="en-US" sz="3200" b="0" i="0" u="none" strike="noStrike" cap="none">
                <a:solidFill>
                  <a:srgbClr val="000000"/>
                </a:solidFill>
                <a:latin typeface="Verdana"/>
                <a:ea typeface="Verdana"/>
                <a:cs typeface="Verdana"/>
                <a:sym typeface="Verdana"/>
              </a:rPr>
              <a:t>Resilience is the process of adapting well in the face of adversity, trauma, threat of significant sources of stress - such as family and relationship problems, serious health problems or workplace and financial stressors.  </a:t>
            </a:r>
            <a:endParaRPr sz="18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67" name="Google Shape;267;g77db76ebc2_1_1"/>
          <p:cNvSpPr txBox="1"/>
          <p:nvPr/>
        </p:nvSpPr>
        <p:spPr>
          <a:xfrm>
            <a:off x="0" y="5918700"/>
            <a:ext cx="6009000" cy="939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American Psychological Association </a:t>
            </a:r>
            <a:endParaRPr sz="2400" b="0" i="0" u="none" strike="noStrike" cap="none">
              <a:solidFill>
                <a:schemeClr val="dk1"/>
              </a:solidFill>
              <a:latin typeface="Verdana"/>
              <a:ea typeface="Verdana"/>
              <a:cs typeface="Verdana"/>
              <a:sym typeface="Verdana"/>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Module Introduction&amp;quot;&quot;/&gt;&lt;property id=&quot;20307&quot; value=&quot;256&quot;/&gt;&lt;/object&gt;&lt;object type=&quot;3&quot; unique_id=&quot;10004&quot;&gt;&lt;property id=&quot;20148&quot; value=&quot;5&quot;/&gt;&lt;property id=&quot;20300&quot; value=&quot;Slide 2 - &amp;quot;Hidden Slide #1&amp;quot;&quot;/&gt;&lt;property id=&quot;20307&quot; value=&quot;257&quot;/&gt;&lt;/object&gt;&lt;object type=&quot;3&quot; unique_id=&quot;10005&quot;&gt;&lt;property id=&quot;20148&quot; value=&quot;5&quot;/&gt;&lt;property id=&quot;20300&quot; value=&quot;Slide 3 - &amp;quot;Hidden Slide #2&amp;quot;&quot;/&gt;&lt;property id=&quot;20307&quot; value=&quot;258&quot;/&gt;&lt;/object&gt;&lt;object type=&quot;3&quot; unique_id=&quot;10006&quot;&gt;&lt;property id=&quot;20148&quot; value=&quot;5&quot;/&gt;&lt;property id=&quot;20300&quot; value=&quot;Slide 4 - &amp;quot;Hidden Slide #3&amp;quot;&quot;/&gt;&lt;property id=&quot;20307&quot; value=&quot;259&quot;/&gt;&lt;/object&gt;&lt;object type=&quot;3&quot; unique_id=&quot;10007&quot;&gt;&lt;property id=&quot;20148&quot; value=&quot;5&quot;/&gt;&lt;property id=&quot;20300&quot; value=&quot;Slide 5 - &amp;quot;Hidden Slide #4&amp;quot;&quot;/&gt;&lt;property id=&quot;20307&quot; value=&quot;260&quot;/&gt;&lt;/object&gt;&lt;object type=&quot;3&quot; unique_id=&quot;10008&quot;&gt;&lt;property id=&quot;20148&quot; value=&quot;5&quot;/&gt;&lt;property id=&quot;20300&quot; value=&quot;Slide 6 - &amp;quot;Hidden Slide #5&amp;quot;&quot;/&gt;&lt;property id=&quot;20307&quot; value=&quot;261&quot;/&gt;&lt;/object&gt;&lt;object type=&quot;3&quot; unique_id=&quot;10009&quot;&gt;&lt;property id=&quot;20148&quot; value=&quot;5&quot;/&gt;&lt;property id=&quot;20300&quot; value=&quot;Slide 7 - &amp;quot;Resilience&amp;quot;&quot;/&gt;&lt;property id=&quot;20307&quot; value=&quot;262&quot;/&gt;&lt;/object&gt;&lt;object type=&quot;3&quot; unique_id=&quot;10010&quot;&gt;&lt;property id=&quot;20148&quot; value=&quot;5&quot;/&gt;&lt;property id=&quot;20300&quot; value=&quot;Slide 8 - &amp;quot;What We Will Know and Do&amp;quot;&quot;/&gt;&lt;property id=&quot;20307&quot; value=&quot;263&quot;/&gt;&lt;/object&gt;&lt;object type=&quot;3&quot; unique_id=&quot;10011&quot;&gt;&lt;property id=&quot;20148&quot; value=&quot;5&quot;/&gt;&lt;property id=&quot;20300&quot; value=&quot;Slide 9 - &amp;quot;Resilience Defined&amp;quot;&quot;/&gt;&lt;property id=&quot;20307&quot; value=&quot;264&quot;/&gt;&lt;/object&gt;&lt;object type=&quot;3&quot; unique_id=&quot;10012&quot;&gt;&lt;property id=&quot;20148&quot; value=&quot;5&quot;/&gt;&lt;property id=&quot;20300&quot; value=&quot;Slide 10 - &amp;quot;Why Do We Need Resilience? &amp;quot;&quot;/&gt;&lt;property id=&quot;20307&quot; value=&quot;265&quot;/&gt;&lt;/object&gt;&lt;object type=&quot;3&quot; unique_id=&quot;10013&quot;&gt;&lt;property id=&quot;20148&quot; value=&quot;5&quot;/&gt;&lt;property id=&quot;20300&quot; value=&quot;Slide 11 - &amp;quot; Characteristics of Resilient People  &amp;quot;&quot;/&gt;&lt;property id=&quot;20307&quot; value=&quot;266&quot;/&gt;&lt;/object&gt;&lt;object type=&quot;3&quot; unique_id=&quot;10014&quot;&gt;&lt;property id=&quot;20148&quot; value=&quot;5&quot;/&gt;&lt;property id=&quot;20300&quot; value=&quot;Slide 12 - &amp;quot;A Lesson on Resilience&amp;quot;&quot;/&gt;&lt;property id=&quot;20307&quot; value=&quot;267&quot;/&gt;&lt;/object&gt;&lt;object type=&quot;3&quot; unique_id=&quot;10015&quot;&gt;&lt;property id=&quot;20148&quot; value=&quot;5&quot;/&gt;&lt;property id=&quot;20300&quot; value=&quot;Slide 13 - &amp;quot;Adversity&amp;quot;&quot;/&gt;&lt;property id=&quot;20307&quot; value=&quot;268&quot;/&gt;&lt;/object&gt;&lt;object type=&quot;3&quot; unique_id=&quot;10016&quot;&gt;&lt;property id=&quot;20148&quot; value=&quot;5&quot;/&gt;&lt;property id=&quot;20300&quot; value=&quot;Slide 14 - &amp;quot;Discussion&amp;quot;&quot;/&gt;&lt;property id=&quot;20307&quot; value=&quot;269&quot;/&gt;&lt;/object&gt;&lt;object type=&quot;3&quot; unique_id=&quot;10017&quot;&gt;&lt;property id=&quot;20148&quot; value=&quot;5&quot;/&gt;&lt;property id=&quot;20300&quot; value=&quot;Slide 15 - &amp;quot;Strategies for Fostering Resilience&amp;quot;&quot;/&gt;&lt;property id=&quot;20307&quot; value=&quot;270&quot;/&gt;&lt;/object&gt;&lt;object type=&quot;3&quot; unique_id=&quot;10018&quot;&gt;&lt;property id=&quot;20148&quot; value=&quot;5&quot;/&gt;&lt;property id=&quot;20300&quot; value=&quot;Slide 16 - &amp;quot; Activity: Everyday Strategies for Building Children’s Resilience &amp;quot;&quot;/&gt;&lt;property id=&quot;20307&quot; value=&quot;271&quot;/&gt;&lt;/object&gt;&lt;object type=&quot;3&quot; unique_id=&quot;10019&quot;&gt;&lt;property id=&quot;20148&quot; value=&quot;5&quot;/&gt;&lt;property id=&quot;20300&quot; value=&quot;Slide 17 - &amp;quot;The 7 Cs of Fostering Resilience &amp;quot;&quot;/&gt;&lt;property id=&quot;20307&quot; value=&quot;272&quot;/&gt;&lt;/object&gt;&lt;object type=&quot;3&quot; unique_id=&quot;10020&quot;&gt;&lt;property id=&quot;20148&quot; value=&quot;5&quot;/&gt;&lt;property id=&quot;20300&quot; value=&quot;Slide 18 - &amp;quot;Confidence &amp;amp; Competence&amp;quot;&quot;/&gt;&lt;property id=&quot;20307&quot; value=&quot;273&quot;/&gt;&lt;/object&gt;&lt;object type=&quot;3&quot; unique_id=&quot;10021&quot;&gt;&lt;property id=&quot;20148&quot; value=&quot;5&quot;/&gt;&lt;property id=&quot;20300&quot; value=&quot;Slide 19 - &amp;quot;Change in Mindset&amp;quot;&quot;/&gt;&lt;property id=&quot;20307&quot; value=&quot;274&quot;/&gt;&lt;/object&gt;&lt;object type=&quot;3&quot; unique_id=&quot;10022&quot;&gt;&lt;property id=&quot;20148&quot; value=&quot;5&quot;/&gt;&lt;property id=&quot;20300&quot; value=&quot;Slide 20 - &amp;quot;Growth Mindset&amp;quot;&quot;/&gt;&lt;property id=&quot;20307&quot; value=&quot;275&quot;/&gt;&lt;/object&gt;&lt;object type=&quot;3&quot; unique_id=&quot;10023&quot;&gt;&lt;property id=&quot;20148&quot; value=&quot;5&quot;/&gt;&lt;property id=&quot;20300&quot; value=&quot;Slide 21 - &amp;quot;What Does this Change Look Like? &amp;quot;&quot;/&gt;&lt;property id=&quot;20307&quot; value=&quot;276&quot;/&gt;&lt;/object&gt;&lt;object type=&quot;3&quot; unique_id=&quot;10024&quot;&gt;&lt;property id=&quot;20148&quot; value=&quot;5&quot;/&gt;&lt;property id=&quot;20300&quot; value=&quot;Slide 22 - &amp;quot;High School Example of Behavior Specific Praise&amp;quot;&quot;/&gt;&lt;property id=&quot;20307&quot; value=&quot;277&quot;/&gt;&lt;/object&gt;&lt;object type=&quot;3&quot; unique_id=&quot;10025&quot;&gt;&lt;property id=&quot;20148&quot; value=&quot;5&quot;/&gt;&lt;property id=&quot;20300&quot; value=&quot;Slide 23 - &amp;quot;Connection&amp;quot;&quot;/&gt;&lt;property id=&quot;20307&quot; value=&quot;278&quot;/&gt;&lt;/object&gt;&lt;object type=&quot;3&quot; unique_id=&quot;10026&quot;&gt;&lt;property id=&quot;20148&quot; value=&quot;5&quot;/&gt;&lt;property id=&quot;20300&quot; value=&quot;Slide 24 - &amp;quot;Character &amp;amp; Contribution&amp;quot;&quot;/&gt;&lt;property id=&quot;20307&quot; value=&quot;279&quot;/&gt;&lt;/object&gt;&lt;object type=&quot;3&quot; unique_id=&quot;10027&quot;&gt;&lt;property id=&quot;20148&quot; value=&quot;5&quot;/&gt;&lt;property id=&quot;20300&quot; value=&quot;Slide 25 - &amp;quot;Empathy &amp;quot;&quot;/&gt;&lt;property id=&quot;20307&quot; value=&quot;280&quot;/&gt;&lt;/object&gt;&lt;object type=&quot;3&quot; unique_id=&quot;10028&quot;&gt;&lt;property id=&quot;20148&quot; value=&quot;5&quot;/&gt;&lt;property id=&quot;20300&quot; value=&quot;Slide 26 - &amp;quot;Coping &amp;amp; Control&amp;quot;&quot;/&gt;&lt;property id=&quot;20307&quot; value=&quot;281&quot;/&gt;&lt;/object&gt;&lt;object type=&quot;3&quot; unique_id=&quot;10029&quot;&gt;&lt;property id=&quot;20148&quot; value=&quot;5&quot;/&gt;&lt;property id=&quot;20300&quot; value=&quot;Slide 27 - &amp;quot;Research on Mindfulness&amp;quot;&quot;/&gt;&lt;property id=&quot;20307&quot; value=&quot;282&quot;/&gt;&lt;/object&gt;&lt;object type=&quot;3&quot; unique_id=&quot;10030&quot;&gt;&lt;property id=&quot;20148&quot; value=&quot;5&quot;/&gt;&lt;property id=&quot;20300&quot; value=&quot;Slide 28 - &amp;quot;Four Beliefs that result in students perseverance&amp;quot;&quot;/&gt;&lt;property id=&quot;20307&quot; value=&quot;283&quot;/&gt;&lt;/object&gt;&lt;object type=&quot;3&quot; unique_id=&quot;10031&quot;&gt;&lt;property id=&quot;20148&quot; value=&quot;5&quot;/&gt;&lt;property id=&quot;20300&quot; value=&quot;Slide 29 - &amp;quot;It Takes a Village&amp;quot;&quot;/&gt;&lt;property id=&quot;20307&quot; value=&quot;284&quot;/&gt;&lt;/object&gt;&lt;object type=&quot;3&quot; unique_id=&quot;10032&quot;&gt;&lt;property id=&quot;20148&quot; value=&quot;5&quot;/&gt;&lt;property id=&quot;20300&quot; value=&quot;Slide 30 - &amp;quot;Team Talk: Review the “How”&amp;quot;&quot;/&gt;&lt;property id=&quot;20307&quot; value=&quot;285&quot;/&gt;&lt;/object&gt;&lt;object type=&quot;3&quot; unique_id=&quot;10033&quot;&gt;&lt;property id=&quot;20148&quot; value=&quot;5&quot;/&gt;&lt;property id=&quot;20300&quot; value=&quot;Slide 31 - &amp;quot;References/Resources&amp;quot;&quot;/&gt;&lt;property id=&quot;20307&quot; value=&quot;286&quot;/&gt;&lt;/object&gt;&lt;/object&gt;&lt;object type=&quot;8&quot; unique_id=&quot;10066&quot;&gt;&lt;/object&gt;&lt;/object&gt;&lt;/database&gt;"/>
  <p:tag name="ARTICULATE_SLIDE_COUNT" val="31"/>
  <p:tag name="MMPROD_NEXTUNIQUEID" val="10009"/>
  <p:tag name="ARTICULATE_PROJECT_OPEN" val="0"/>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3625</Words>
  <Application>Microsoft Office PowerPoint</Application>
  <PresentationFormat>On-screen Show (4:3)</PresentationFormat>
  <Paragraphs>289</Paragraphs>
  <Slides>31</Slides>
  <Notes>31</Notes>
  <HiddenSlides>6</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Calibri</vt:lpstr>
      <vt:lpstr>Verdana</vt:lpstr>
      <vt:lpstr>Roboto</vt:lpstr>
      <vt:lpstr>Arial</vt:lpstr>
      <vt:lpstr>Office Theme</vt:lpstr>
      <vt:lpstr>Module Introduction</vt:lpstr>
      <vt:lpstr>Hidden Slide #1</vt:lpstr>
      <vt:lpstr>Hidden Slide #2</vt:lpstr>
      <vt:lpstr>Hidden Slide #3</vt:lpstr>
      <vt:lpstr>Hidden Slide #4</vt:lpstr>
      <vt:lpstr>Hidden Slide #5</vt:lpstr>
      <vt:lpstr>Resilience</vt:lpstr>
      <vt:lpstr>What We Will Know and Do</vt:lpstr>
      <vt:lpstr>Resilience Defined</vt:lpstr>
      <vt:lpstr>Why Do We Need Resilience? </vt:lpstr>
      <vt:lpstr> Characteristics of Resilient People  </vt:lpstr>
      <vt:lpstr>A Lesson on Resilience</vt:lpstr>
      <vt:lpstr>Adversity</vt:lpstr>
      <vt:lpstr>Discussion</vt:lpstr>
      <vt:lpstr>Strategies for Fostering Resilience</vt:lpstr>
      <vt:lpstr> Activity: Everyday Strategies for Building Children’s Resilience </vt:lpstr>
      <vt:lpstr>The 7 Cs of Fostering Resilience </vt:lpstr>
      <vt:lpstr>Confidence &amp; Competence</vt:lpstr>
      <vt:lpstr>Change in Mindset</vt:lpstr>
      <vt:lpstr>Growth Mindset</vt:lpstr>
      <vt:lpstr>What Does this Change Look Like? </vt:lpstr>
      <vt:lpstr>High School Example of Behavior Specific Praise</vt:lpstr>
      <vt:lpstr>Connection</vt:lpstr>
      <vt:lpstr>Character &amp; Contribution</vt:lpstr>
      <vt:lpstr>Empathy </vt:lpstr>
      <vt:lpstr>Coping &amp; Control</vt:lpstr>
      <vt:lpstr>Research on Mindfulness</vt:lpstr>
      <vt:lpstr>Four Beliefs that result in students perseverance</vt:lpstr>
      <vt:lpstr>It Takes a Village</vt:lpstr>
      <vt:lpstr>Team Talk: Review the “How”</vt:lpstr>
      <vt:lpstr>References/Resources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Introduction</dc:title>
  <dc:creator>Jacklyn N Lewis</dc:creator>
  <cp:lastModifiedBy>J Shelton</cp:lastModifiedBy>
  <cp:revision>2</cp:revision>
  <dcterms:created xsi:type="dcterms:W3CDTF">2017-04-18T16:38:12Z</dcterms:created>
  <dcterms:modified xsi:type="dcterms:W3CDTF">2021-09-11T13:59:11Z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A5E0EB63-73F6-42D3-AE62-D20FF39BF8EC</vt:lpwstr>
  </property>
  <property fmtid="{D5CDD505-2E9C-101B-9397-08002B2CF9AE}" pid="3" name="ArticulatePath">
    <vt:lpwstr>Copy of Resilience (1)</vt:lpwstr>
  </property>
</Properties>
</file>