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HDqsoBC85K6NHOOOwErSbQdoR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5EB970-B093-4C87-BBDE-17F6B1FA3A99}">
  <a:tblStyle styleId="{A55EB970-B093-4C87-BBDE-17F6B1FA3A9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8EF"/>
          </a:solidFill>
        </a:fill>
      </a:tcStyle>
    </a:wholeTbl>
    <a:band1H>
      <a:tcTxStyle/>
      <a:tcStyle>
        <a:tcBdr/>
        <a:fill>
          <a:solidFill>
            <a:srgbClr val="DCF1DF"/>
          </a:solidFill>
        </a:fill>
      </a:tcStyle>
    </a:band1H>
    <a:band2H>
      <a:tcTxStyle/>
      <a:tcStyle>
        <a:tcBdr/>
      </a:tcStyle>
    </a:band2H>
    <a:band1V>
      <a:tcTxStyle/>
      <a:tcStyle>
        <a:tcBdr/>
        <a:fill>
          <a:solidFill>
            <a:srgbClr val="DCF1D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98" d="100"/>
          <a:sy n="98" d="100"/>
        </p:scale>
        <p:origin x="390" y="90"/>
      </p:cViewPr>
      <p:guideLst>
        <p:guide orient="horz" pos="2160"/>
        <p:guide pos="2880"/>
      </p:guideLst>
    </p:cSldViewPr>
  </p:slideViewPr>
  <p:outlineViewPr>
    <p:cViewPr>
      <p:scale>
        <a:sx n="33" d="100"/>
        <a:sy n="33" d="100"/>
      </p:scale>
      <p:origin x="0" y="-2592"/>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bis.org/Common/Cms/files/pbisresources/TeachingSocialEmotionalCompetenciesWithinAPBISFramework.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b110c79e4_0_3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7b110c79e4_0_3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7b110c79e4_0_3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237354e3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11237354e3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When we are talking about trauma sensitive practices this can require a shift in mindset for many. Let’s review a traditional mindset compared to a trauma sensitive mindset. Where do you think your division or school is? Where are you as an individual? What would it take to allow continued learning and reflection? </a:t>
            </a:r>
            <a:endParaRPr>
              <a:latin typeface="Verdana"/>
              <a:ea typeface="Verdana"/>
              <a:cs typeface="Verdana"/>
              <a:sym typeface="Verdana"/>
            </a:endParaRPr>
          </a:p>
          <a:p>
            <a:pPr marL="457200" marR="0" lvl="0" indent="-228600" algn="l" rtl="0">
              <a:lnSpc>
                <a:spcPct val="100000"/>
              </a:lnSpc>
              <a:spcBef>
                <a:spcPts val="0"/>
              </a:spcBef>
              <a:spcAft>
                <a:spcPts val="0"/>
              </a:spcAft>
              <a:buSzPts val="1400"/>
              <a:buNone/>
            </a:pPr>
            <a:endParaRPr>
              <a:latin typeface="Verdana"/>
              <a:ea typeface="Verdana"/>
              <a:cs typeface="Verdana"/>
              <a:sym typeface="Verdana"/>
            </a:endParaRPr>
          </a:p>
          <a:p>
            <a:pPr marL="457200" marR="0" lvl="0" indent="-228600" algn="l" rtl="0">
              <a:lnSpc>
                <a:spcPct val="100000"/>
              </a:lnSpc>
              <a:spcBef>
                <a:spcPts val="0"/>
              </a:spcBef>
              <a:spcAft>
                <a:spcPts val="0"/>
              </a:spcAft>
              <a:buSzPts val="1400"/>
              <a:buNone/>
            </a:pPr>
            <a:endParaRPr>
              <a:latin typeface="Verdana"/>
              <a:ea typeface="Verdana"/>
              <a:cs typeface="Verdana"/>
              <a:sym typeface="Verdana"/>
            </a:endParaRPr>
          </a:p>
          <a:p>
            <a:pPr marL="0" marR="0" lvl="0" indent="0" algn="l" rtl="0">
              <a:lnSpc>
                <a:spcPct val="100000"/>
              </a:lnSpc>
              <a:spcBef>
                <a:spcPts val="0"/>
              </a:spcBef>
              <a:spcAft>
                <a:spcPts val="0"/>
              </a:spcAft>
              <a:buSzPts val="1400"/>
              <a:buNone/>
            </a:pPr>
            <a:r>
              <a:rPr lang="en-US" b="1">
                <a:latin typeface="Verdana"/>
                <a:ea typeface="Verdana"/>
                <a:cs typeface="Verdana"/>
                <a:sym typeface="Verdana"/>
              </a:rPr>
              <a:t>Resource</a:t>
            </a:r>
            <a:r>
              <a:rPr lang="en-US">
                <a:latin typeface="Verdana"/>
                <a:ea typeface="Verdana"/>
                <a:cs typeface="Verdana"/>
                <a:sym typeface="Verdana"/>
              </a:rPr>
              <a:t>: Colorado Department of Education</a:t>
            </a:r>
            <a:endParaRPr>
              <a:latin typeface="Verdana"/>
              <a:ea typeface="Verdana"/>
              <a:cs typeface="Verdana"/>
              <a:sym typeface="Verdana"/>
            </a:endParaRPr>
          </a:p>
          <a:p>
            <a:pPr marL="457200" marR="0" lvl="0" indent="-228600" algn="l" rtl="0">
              <a:lnSpc>
                <a:spcPct val="100000"/>
              </a:lnSpc>
              <a:spcBef>
                <a:spcPts val="0"/>
              </a:spcBef>
              <a:spcAft>
                <a:spcPts val="0"/>
              </a:spcAft>
              <a:buSzPts val="1400"/>
              <a:buNone/>
            </a:pPr>
            <a:endParaRPr>
              <a:latin typeface="Verdana"/>
              <a:ea typeface="Verdana"/>
              <a:cs typeface="Verdana"/>
              <a:sym typeface="Verdana"/>
            </a:endParaRPr>
          </a:p>
          <a:p>
            <a:pPr marL="457200" marR="0" lvl="0" indent="-228600" algn="l" rtl="0">
              <a:lnSpc>
                <a:spcPct val="100000"/>
              </a:lnSpc>
              <a:spcBef>
                <a:spcPts val="0"/>
              </a:spcBef>
              <a:spcAft>
                <a:spcPts val="0"/>
              </a:spcAft>
              <a:buSzPts val="1400"/>
              <a:buNone/>
            </a:pPr>
            <a:endParaRPr/>
          </a:p>
        </p:txBody>
      </p:sp>
      <p:sp>
        <p:nvSpPr>
          <p:cNvPr id="235" name="Google Shape;235;g11237354e3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b110c79e4_0_34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7b110c79e4_0_34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b="1">
                <a:latin typeface="Verdana"/>
                <a:ea typeface="Verdana"/>
                <a:cs typeface="Verdana"/>
                <a:sym typeface="Verdana"/>
              </a:rPr>
              <a:t>To Know: </a:t>
            </a:r>
            <a:r>
              <a:rPr lang="en-US">
                <a:latin typeface="Verdana"/>
                <a:ea typeface="Verdana"/>
                <a:cs typeface="Verdana"/>
                <a:sym typeface="Verdana"/>
              </a:rPr>
              <a:t>Move through the bullet points individually leading up to the fruition of student outcomes.</a:t>
            </a:r>
            <a:endParaRPr b="1">
              <a:latin typeface="Verdana"/>
              <a:ea typeface="Verdana"/>
              <a:cs typeface="Verdana"/>
              <a:sym typeface="Verdana"/>
            </a:endParaRPr>
          </a:p>
          <a:p>
            <a:pPr marL="0" lvl="0" indent="0" algn="l" rtl="0">
              <a:spcBef>
                <a:spcPts val="0"/>
              </a:spcBef>
              <a:spcAft>
                <a:spcPts val="0"/>
              </a:spcAft>
              <a:buSzPts val="1100"/>
              <a:buNone/>
            </a:pPr>
            <a:endParaRPr b="1">
              <a:latin typeface="Verdana"/>
              <a:ea typeface="Verdana"/>
              <a:cs typeface="Verdana"/>
              <a:sym typeface="Verdana"/>
            </a:endParaRPr>
          </a:p>
          <a:p>
            <a:pPr marL="0" lvl="0" indent="0" algn="l" rtl="0">
              <a:spcBef>
                <a:spcPts val="0"/>
              </a:spcBef>
              <a:spcAft>
                <a:spcPts val="0"/>
              </a:spcAft>
              <a:buSzPts val="1100"/>
              <a:buNone/>
            </a:pPr>
            <a:r>
              <a:rPr lang="en-US" b="1">
                <a:latin typeface="Verdana"/>
                <a:ea typeface="Verdana"/>
                <a:cs typeface="Verdana"/>
                <a:sym typeface="Verdana"/>
              </a:rPr>
              <a:t>To Say:</a:t>
            </a:r>
            <a:r>
              <a:rPr lang="en-US">
                <a:latin typeface="Verdana"/>
                <a:ea typeface="Verdana"/>
                <a:cs typeface="Verdana"/>
                <a:sym typeface="Verdana"/>
              </a:rPr>
              <a:t> When we use a Multi-Tiered Systems of Support framework we are providing that whole system support. These systems rely on evidence based practices that start with those universal schoolwide supports, known as Tier 1. These supports can serve as a preventive measure before students may need a more targeted or intensive support system (Tier 2 or Tier 3). We focus on the use of data to evaluate the impact and eliminate barriers. Ultimately, we want to create a school environment that addresses the needs of all students, staff, and families and that we are creating those systems to increase sustainability.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46" name="Google Shape;246;g7b110c79e4_0_34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b="1" dirty="0">
                <a:latin typeface="Verdana"/>
                <a:ea typeface="Verdana"/>
                <a:cs typeface="Verdana"/>
                <a:sym typeface="Verdana"/>
              </a:rPr>
              <a:t>To Say:</a:t>
            </a:r>
            <a:endParaRPr b="1"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dirty="0">
                <a:latin typeface="Verdana"/>
                <a:ea typeface="Verdana"/>
                <a:cs typeface="Verdana"/>
                <a:sym typeface="Verdana"/>
              </a:rPr>
              <a:t>When we think of implementing a practice in a school, we want to consider 4 key elements.</a:t>
            </a:r>
            <a:endParaRPr dirty="0">
              <a:latin typeface="Verdana"/>
              <a:ea typeface="Verdana"/>
              <a:cs typeface="Verdana"/>
              <a:sym typeface="Verdana"/>
            </a:endParaRPr>
          </a:p>
          <a:p>
            <a:pPr marL="0" lvl="0" indent="0" algn="l" rtl="0">
              <a:lnSpc>
                <a:spcPct val="115000"/>
              </a:lnSpc>
              <a:spcBef>
                <a:spcPts val="0"/>
              </a:spcBef>
              <a:spcAft>
                <a:spcPts val="0"/>
              </a:spcAft>
              <a:buSzPts val="1400"/>
              <a:buNone/>
            </a:pPr>
            <a:r>
              <a:rPr lang="en-US" dirty="0">
                <a:latin typeface="Verdana"/>
                <a:ea typeface="Verdana"/>
                <a:cs typeface="Verdana"/>
                <a:sym typeface="Verdana"/>
              </a:rPr>
              <a:t>Four key elements.</a:t>
            </a:r>
            <a:endParaRPr dirty="0">
              <a:latin typeface="Verdana"/>
              <a:ea typeface="Verdana"/>
              <a:cs typeface="Verdana"/>
              <a:sym typeface="Verdana"/>
            </a:endParaRPr>
          </a:p>
          <a:p>
            <a:pPr marL="0" lvl="0" indent="0" algn="l" rtl="0">
              <a:lnSpc>
                <a:spcPct val="115000"/>
              </a:lnSpc>
              <a:spcBef>
                <a:spcPts val="0"/>
              </a:spcBef>
              <a:spcAft>
                <a:spcPts val="0"/>
              </a:spcAft>
              <a:buSzPts val="1400"/>
              <a:buNone/>
            </a:pPr>
            <a:r>
              <a:rPr lang="en-US" dirty="0">
                <a:latin typeface="Verdana"/>
                <a:ea typeface="Verdana"/>
                <a:cs typeface="Verdana"/>
                <a:sym typeface="Verdana"/>
              </a:rPr>
              <a:t>1. Let’s start with outcomes. What do we want to achieve by using trauma-sensitive practices? </a:t>
            </a:r>
            <a:endParaRPr dirty="0">
              <a:latin typeface="Verdana"/>
              <a:ea typeface="Verdana"/>
              <a:cs typeface="Verdana"/>
              <a:sym typeface="Verdana"/>
            </a:endParaRPr>
          </a:p>
          <a:p>
            <a:pPr marL="0" lvl="0" indent="0" algn="l" rtl="0">
              <a:lnSpc>
                <a:spcPct val="115000"/>
              </a:lnSpc>
              <a:spcBef>
                <a:spcPts val="0"/>
              </a:spcBef>
              <a:spcAft>
                <a:spcPts val="0"/>
              </a:spcAft>
              <a:buSzPts val="1400"/>
              <a:buNone/>
            </a:pPr>
            <a:r>
              <a:rPr lang="en-US" dirty="0">
                <a:latin typeface="Verdana"/>
                <a:ea typeface="Verdana"/>
                <a:cs typeface="Verdana"/>
                <a:sym typeface="Verdana"/>
              </a:rPr>
              <a:t>2. Then we have Data. What Data will we use to inform that outcome? </a:t>
            </a:r>
            <a:endParaRPr dirty="0">
              <a:latin typeface="Verdana"/>
              <a:ea typeface="Verdana"/>
              <a:cs typeface="Verdana"/>
              <a:sym typeface="Verdana"/>
            </a:endParaRPr>
          </a:p>
          <a:p>
            <a:pPr marL="0" lvl="0" indent="0" algn="l" rtl="0">
              <a:lnSpc>
                <a:spcPct val="115000"/>
              </a:lnSpc>
              <a:spcBef>
                <a:spcPts val="0"/>
              </a:spcBef>
              <a:spcAft>
                <a:spcPts val="0"/>
              </a:spcAft>
              <a:buSzPts val="1400"/>
              <a:buNone/>
            </a:pPr>
            <a:r>
              <a:rPr lang="en-US" dirty="0">
                <a:latin typeface="Verdana"/>
                <a:ea typeface="Verdana"/>
                <a:cs typeface="Verdana"/>
                <a:sym typeface="Verdana"/>
              </a:rPr>
              <a:t>3. Then practices…what practices</a:t>
            </a:r>
            <a:endParaRPr dirty="0">
              <a:latin typeface="Verdana"/>
              <a:ea typeface="Verdana"/>
              <a:cs typeface="Verdana"/>
              <a:sym typeface="Verdana"/>
            </a:endParaRPr>
          </a:p>
          <a:p>
            <a:pPr marL="0" lvl="0" indent="0" algn="l" rtl="0">
              <a:lnSpc>
                <a:spcPct val="115000"/>
              </a:lnSpc>
              <a:spcBef>
                <a:spcPts val="0"/>
              </a:spcBef>
              <a:spcAft>
                <a:spcPts val="0"/>
              </a:spcAft>
              <a:buSzPts val="1400"/>
              <a:buNone/>
            </a:pPr>
            <a:r>
              <a:rPr lang="en-US" dirty="0">
                <a:latin typeface="Verdana"/>
                <a:ea typeface="Verdana"/>
                <a:cs typeface="Verdana"/>
                <a:sym typeface="Verdana"/>
              </a:rPr>
              <a:t>will we put in place that are evidence-based and that we can commit to doing</a:t>
            </a:r>
            <a:endParaRPr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dirty="0">
                <a:latin typeface="Verdana"/>
                <a:ea typeface="Verdana"/>
                <a:cs typeface="Verdana"/>
                <a:sym typeface="Verdana"/>
              </a:rPr>
              <a:t>with fidelity?</a:t>
            </a:r>
            <a:endParaRPr dirty="0">
              <a:latin typeface="Verdana"/>
              <a:ea typeface="Verdana"/>
              <a:cs typeface="Verdana"/>
              <a:sym typeface="Verdana"/>
            </a:endParaRPr>
          </a:p>
          <a:p>
            <a:pPr marL="0" lvl="0" indent="0" algn="l" rtl="0">
              <a:lnSpc>
                <a:spcPct val="115000"/>
              </a:lnSpc>
              <a:spcBef>
                <a:spcPts val="0"/>
              </a:spcBef>
              <a:spcAft>
                <a:spcPts val="0"/>
              </a:spcAft>
              <a:buSzPts val="1400"/>
              <a:buNone/>
            </a:pPr>
            <a:r>
              <a:rPr lang="en-US" dirty="0">
                <a:latin typeface="Verdana"/>
                <a:ea typeface="Verdana"/>
                <a:cs typeface="Verdana"/>
                <a:sym typeface="Verdana"/>
              </a:rPr>
              <a:t>4. Then…what systems will we put in place to support our staff in implementing trauma sensitive practices?</a:t>
            </a:r>
            <a:endParaRPr dirty="0">
              <a:latin typeface="Verdana"/>
              <a:ea typeface="Verdana"/>
              <a:cs typeface="Verdana"/>
              <a:sym typeface="Verdana"/>
            </a:endParaRPr>
          </a:p>
          <a:p>
            <a:pPr marL="0" lvl="0" indent="0" algn="l" rtl="0">
              <a:lnSpc>
                <a:spcPct val="115000"/>
              </a:lnSpc>
              <a:spcBef>
                <a:spcPts val="0"/>
              </a:spcBef>
              <a:spcAft>
                <a:spcPts val="0"/>
              </a:spcAft>
              <a:buSzPts val="1400"/>
              <a:buNone/>
            </a:pPr>
            <a:endParaRPr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dirty="0">
                <a:latin typeface="Verdana"/>
                <a:ea typeface="Verdana"/>
                <a:cs typeface="Verdana"/>
                <a:sym typeface="Verdana"/>
              </a:rPr>
              <a:t>This is how you get sustainability. This is MTSS.</a:t>
            </a:r>
            <a:endParaRPr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dirty="0">
                <a:latin typeface="Verdana"/>
                <a:ea typeface="Verdana"/>
                <a:cs typeface="Verdana"/>
                <a:sym typeface="Verdana"/>
              </a:rPr>
              <a:t>Reference</a:t>
            </a:r>
            <a:r>
              <a:rPr lang="en-US" dirty="0">
                <a:latin typeface="Verdana"/>
                <a:ea typeface="Verdana"/>
                <a:cs typeface="Verdana"/>
                <a:sym typeface="Verdana"/>
              </a:rPr>
              <a:t>: </a:t>
            </a:r>
            <a:r>
              <a:rPr lang="en-US" sz="970" u="sng" dirty="0">
                <a:solidFill>
                  <a:schemeClr val="hlink"/>
                </a:solidFill>
                <a:latin typeface="Verdana"/>
                <a:ea typeface="Verdana"/>
                <a:cs typeface="Verdana"/>
                <a:sym typeface="Verdana"/>
                <a:hlinkClick r:id="rId3"/>
              </a:rPr>
              <a:t>https://www.pbis.org/Common/Cms/files/pbisresources/TeachingSocialEmotionalCompetenciesWithinAPBISFramework.pdf</a:t>
            </a:r>
            <a:r>
              <a:rPr lang="en-US" sz="970" dirty="0">
                <a:solidFill>
                  <a:srgbClr val="000000"/>
                </a:solidFill>
                <a:latin typeface="Verdana"/>
                <a:ea typeface="Verdana"/>
                <a:cs typeface="Verdana"/>
                <a:sym typeface="Verdana"/>
              </a:rPr>
              <a:t> </a:t>
            </a:r>
            <a:endParaRPr sz="970" dirty="0">
              <a:solidFill>
                <a:srgbClr val="000000"/>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dirty="0">
              <a:latin typeface="Verdana"/>
              <a:ea typeface="Verdana"/>
              <a:cs typeface="Verdana"/>
              <a:sym typeface="Verdana"/>
            </a:endParaRPr>
          </a:p>
          <a:p>
            <a:pPr marL="0" lvl="0" indent="0" algn="l" rtl="0">
              <a:lnSpc>
                <a:spcPct val="100000"/>
              </a:lnSpc>
              <a:spcBef>
                <a:spcPts val="0"/>
              </a:spcBef>
              <a:spcAft>
                <a:spcPts val="0"/>
              </a:spcAft>
              <a:buSzPts val="1400"/>
              <a:buNone/>
            </a:pPr>
            <a:endParaRPr dirty="0">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Implementation Logic model is an integration of the following key implementation .</a:t>
            </a:r>
            <a:endParaRPr>
              <a:latin typeface="Verdana"/>
              <a:ea typeface="Verdana"/>
              <a:cs typeface="Verdana"/>
              <a:sym typeface="Verdana"/>
            </a:endParaRPr>
          </a:p>
          <a:p>
            <a:pPr marL="228600" lvl="0" indent="0" algn="l" rtl="0">
              <a:lnSpc>
                <a:spcPct val="100000"/>
              </a:lnSpc>
              <a:spcBef>
                <a:spcPts val="0"/>
              </a:spcBef>
              <a:spcAft>
                <a:spcPts val="0"/>
              </a:spcAft>
              <a:buSzPts val="1400"/>
              <a:buNone/>
            </a:pPr>
            <a:endParaRPr>
              <a:latin typeface="Verdana"/>
              <a:ea typeface="Verdana"/>
              <a:cs typeface="Verdana"/>
              <a:sym typeface="Verdana"/>
            </a:endParaRPr>
          </a:p>
          <a:p>
            <a:pPr marL="457200" lvl="0" indent="-215900" algn="l" rtl="0">
              <a:lnSpc>
                <a:spcPct val="100000"/>
              </a:lnSpc>
              <a:spcBef>
                <a:spcPts val="0"/>
              </a:spcBef>
              <a:spcAft>
                <a:spcPts val="0"/>
              </a:spcAft>
              <a:buSzPts val="1200"/>
              <a:buFont typeface="Verdana"/>
              <a:buAutoNum type="arabicPeriod"/>
            </a:pPr>
            <a:r>
              <a:rPr lang="en-US">
                <a:latin typeface="Verdana"/>
                <a:ea typeface="Verdana"/>
                <a:cs typeface="Verdana"/>
                <a:sym typeface="Verdana"/>
              </a:rPr>
              <a:t>Supporting staff development. Staff must be trained with a baseline understanding of trauma and its’ impact on students and staff. Staff development includes ongoing learning and coaching in trauma-informed practices to support implementation across academics, assessment, behavioral supports, and family, caregiver, and community partnerships. Additionally, staff need to receive ongoing professional learning in evidence-based practices that are essential in supporting students including problem solving, cognitive skills, emotional regulation, and social emotional learning. Staff are taught student triggers and how to avoid them, including recognizing verbal and nonverbal early warning signs of student escalation. Skills and strategies to de-escalate and defuse situations is equally emphasized and explicitly trained. Self-care is an essential component of staff development to prevent and mitigate vicarious trauma and compassion fatigue. Staff development is utilized to teach and encourage staff to participate in self-care activities in their work and personal lives. </a:t>
            </a:r>
            <a:endParaRPr>
              <a:latin typeface="Verdana"/>
              <a:ea typeface="Verdana"/>
              <a:cs typeface="Verdana"/>
              <a:sym typeface="Verdana"/>
            </a:endParaRPr>
          </a:p>
          <a:p>
            <a:pPr marL="457200" lvl="0" indent="-215900" algn="l" rtl="0">
              <a:lnSpc>
                <a:spcPct val="100000"/>
              </a:lnSpc>
              <a:spcBef>
                <a:spcPts val="0"/>
              </a:spcBef>
              <a:spcAft>
                <a:spcPts val="0"/>
              </a:spcAft>
              <a:buSzPts val="1200"/>
              <a:buFont typeface="Verdana"/>
              <a:buAutoNum type="arabicPeriod"/>
            </a:pPr>
            <a:r>
              <a:rPr lang="en-US">
                <a:latin typeface="Verdana"/>
                <a:ea typeface="Verdana"/>
                <a:cs typeface="Verdana"/>
                <a:sym typeface="Verdana"/>
              </a:rPr>
              <a:t>Creating a safe and supportive environment. All adults must be responsible for creating and maintaining a physically, socially, and emotionally safe learning environment. This includes training and expertise in culturally responsive practices to learn and value the cultural history of students and their families. All crisis prevention and intervention practices integrate trauma-informed strategies and practices. Belonging and safety is a priority. Building relationships among staff and students is the foundation of this environment. All interactions between students and adults are healing and build resilience skills in the students. Attention is given more as a means to build relationships than to correct unwanted behavior. A ratio of 5 positive interactions to reinforce prosocial behavior to every 1 interaction aimed at decreasing undesired behavior will assist in supporting connectedness, build relationships, and promote the feeling of mastery. </a:t>
            </a:r>
            <a:endParaRPr>
              <a:latin typeface="Verdana"/>
              <a:ea typeface="Verdana"/>
              <a:cs typeface="Verdana"/>
              <a:sym typeface="Verdana"/>
            </a:endParaRPr>
          </a:p>
          <a:p>
            <a:pPr marL="457200" lvl="0" indent="-215900" algn="l" rtl="0">
              <a:lnSpc>
                <a:spcPct val="100000"/>
              </a:lnSpc>
              <a:spcBef>
                <a:spcPts val="0"/>
              </a:spcBef>
              <a:spcAft>
                <a:spcPts val="0"/>
              </a:spcAft>
              <a:buSzPts val="1200"/>
              <a:buFont typeface="Verdana"/>
              <a:buAutoNum type="arabicPeriod"/>
            </a:pPr>
            <a:r>
              <a:rPr lang="en-US">
                <a:latin typeface="Verdana"/>
                <a:ea typeface="Verdana"/>
                <a:cs typeface="Verdana"/>
                <a:sym typeface="Verdana"/>
              </a:rPr>
              <a:t>Assessing Need and Providing Appropriate Supports. This requires that all school-based screening and assessments consider potential impact of trauma and plans consider ways to address trauma. A variety of academic, behavioral, and social emotional assessment methods are used to allow students to demonstrate knowledge and skill. It also requires a mechanism to measure and progress monitor a school’s ongoing implementation of trauma-informed approaches. </a:t>
            </a:r>
            <a:endParaRPr>
              <a:latin typeface="Verdana"/>
              <a:ea typeface="Verdana"/>
              <a:cs typeface="Verdana"/>
              <a:sym typeface="Verdana"/>
            </a:endParaRPr>
          </a:p>
          <a:p>
            <a:pPr marL="457200" lvl="0" indent="-215900" algn="l" rtl="0">
              <a:lnSpc>
                <a:spcPct val="100000"/>
              </a:lnSpc>
              <a:spcBef>
                <a:spcPts val="0"/>
              </a:spcBef>
              <a:spcAft>
                <a:spcPts val="0"/>
              </a:spcAft>
              <a:buSzPts val="1200"/>
              <a:buFont typeface="Verdana"/>
              <a:buAutoNum type="arabicPeriod"/>
            </a:pPr>
            <a:r>
              <a:rPr lang="en-US">
                <a:latin typeface="Verdana"/>
                <a:ea typeface="Verdana"/>
                <a:cs typeface="Verdana"/>
                <a:sym typeface="Verdana"/>
              </a:rPr>
              <a:t>Building Strong Social and Emotional Skills. School must integrate universal strategies to model, teach, and practice self-regulation, self-awareness, social awareness, relationship skills, and responsible decision making. Explicit emphasis is paid to problem-solving and emotional and physiological regulation. Students are taught how to identify and process their emotions. </a:t>
            </a:r>
            <a:endParaRPr>
              <a:latin typeface="Verdana"/>
              <a:ea typeface="Verdana"/>
              <a:cs typeface="Verdana"/>
              <a:sym typeface="Verdana"/>
            </a:endParaRPr>
          </a:p>
          <a:p>
            <a:pPr marL="457200" lvl="0" indent="-215900" algn="l" rtl="0">
              <a:lnSpc>
                <a:spcPct val="100000"/>
              </a:lnSpc>
              <a:spcBef>
                <a:spcPts val="0"/>
              </a:spcBef>
              <a:spcAft>
                <a:spcPts val="0"/>
              </a:spcAft>
              <a:buSzPts val="1200"/>
              <a:buFont typeface="Verdana"/>
              <a:buAutoNum type="arabicPeriod"/>
            </a:pPr>
            <a:r>
              <a:rPr lang="en-US">
                <a:latin typeface="Verdana"/>
                <a:ea typeface="Verdana"/>
                <a:cs typeface="Verdana"/>
                <a:sym typeface="Verdana"/>
              </a:rPr>
              <a:t>Collaborate with Students and Families Students, families, and caregivers are given a voice to express their concerns. The school environment and practices within it is built on students’ strengths. The school builds trusting relationships with families and caregivers. Families and caregivers are encouraged to take a leadership role in the community. Family and caregiver voice is integral in developing school policies and procedures. </a:t>
            </a:r>
            <a:endParaRPr>
              <a:latin typeface="Verdana"/>
              <a:ea typeface="Verdana"/>
              <a:cs typeface="Verdana"/>
              <a:sym typeface="Verdana"/>
            </a:endParaRPr>
          </a:p>
          <a:p>
            <a:pPr marL="457200" lvl="0" indent="-215900" algn="l" rtl="0">
              <a:lnSpc>
                <a:spcPct val="100000"/>
              </a:lnSpc>
              <a:spcBef>
                <a:spcPts val="0"/>
              </a:spcBef>
              <a:spcAft>
                <a:spcPts val="0"/>
              </a:spcAft>
              <a:buSzPts val="1200"/>
              <a:buFont typeface="Verdana"/>
              <a:buAutoNum type="arabicPeriod"/>
            </a:pPr>
            <a:r>
              <a:rPr lang="en-US">
                <a:latin typeface="Verdana"/>
                <a:ea typeface="Verdana"/>
                <a:cs typeface="Verdana"/>
                <a:sym typeface="Verdana"/>
              </a:rPr>
              <a:t>Policies and Procedures Existing policies and procedures are reviewed regularly against trauma-informed core beliefs, principles, and values and modifications are made when inconsistencies arise to ensure full alignment. Discipline, communication, and safety procedures reflect an understanding of trauma and are consistent with beliefs, principles, and values. Policies and procedures at the local school level are presented to the school board to educate the board on trauma and its impacts in order to modify school board policies as needed. </a:t>
            </a:r>
            <a:endParaRPr>
              <a:latin typeface="Verdana"/>
              <a:ea typeface="Verdana"/>
              <a:cs typeface="Verdana"/>
              <a:sym typeface="Verdana"/>
            </a:endParaRPr>
          </a:p>
          <a:p>
            <a:pPr marL="22860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228600" lvl="0" indent="0" algn="l" rtl="0">
              <a:lnSpc>
                <a:spcPct val="100000"/>
              </a:lnSpc>
              <a:spcBef>
                <a:spcPts val="0"/>
              </a:spcBef>
              <a:spcAft>
                <a:spcPts val="0"/>
              </a:spcAft>
              <a:buSzPts val="1400"/>
              <a:buNone/>
            </a:pPr>
            <a:endParaRPr/>
          </a:p>
        </p:txBody>
      </p:sp>
      <p:sp>
        <p:nvSpPr>
          <p:cNvPr id="275" name="Google Shape;27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000"/>
              <a:buFont typeface="Arial"/>
              <a:buNone/>
            </a:pPr>
            <a:r>
              <a:rPr lang="en-US" b="1">
                <a:latin typeface="Verdana"/>
                <a:ea typeface="Verdana"/>
                <a:cs typeface="Verdana"/>
                <a:sym typeface="Verdana"/>
              </a:rPr>
              <a:t>To Say: </a:t>
            </a:r>
            <a:r>
              <a:rPr lang="en-US">
                <a:latin typeface="Verdana"/>
                <a:ea typeface="Verdana"/>
                <a:cs typeface="Verdana"/>
                <a:sym typeface="Verdana"/>
              </a:rPr>
              <a:t>How do we make meaningful integration happen? Implementation Science.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We want to start with effective practices. That refers to what is being implemented.  What is the evidence for the effectiveness? Who is it for? </a:t>
            </a:r>
            <a:r>
              <a:rPr lang="en-US" b="1">
                <a:latin typeface="Verdana"/>
                <a:ea typeface="Verdana"/>
                <a:cs typeface="Verdana"/>
                <a:sym typeface="Verdana"/>
              </a:rPr>
              <a:t>(This is your DATA piece) </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Effective Implementation is about moving interventions into practice and requires the interaction, collaboration, and participation of stakeholders at multiple levels of an organization or system of care </a:t>
            </a:r>
            <a:r>
              <a:rPr lang="en-US" b="1">
                <a:latin typeface="Verdana"/>
                <a:ea typeface="Verdana"/>
                <a:cs typeface="Verdana"/>
                <a:sym typeface="Verdana"/>
              </a:rPr>
              <a:t>(This is a balance of your SYSTEMS and PRACTICES pieces)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0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000"/>
              <a:buFont typeface="Arial"/>
              <a:buNone/>
            </a:pPr>
            <a:r>
              <a:rPr lang="en-US">
                <a:latin typeface="Verdana"/>
                <a:ea typeface="Verdana"/>
                <a:cs typeface="Verdana"/>
                <a:sym typeface="Verdana"/>
              </a:rPr>
              <a:t>So going back to our “Formula for Success”, where do aspects of the Implementation Framework fit in?</a:t>
            </a:r>
            <a:endParaRPr b="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lvl="0" indent="0" algn="l" rtl="0">
              <a:lnSpc>
                <a:spcPct val="90000"/>
              </a:lnSpc>
              <a:spcBef>
                <a:spcPts val="0"/>
              </a:spcBef>
              <a:spcAft>
                <a:spcPts val="0"/>
              </a:spcAft>
              <a:buClr>
                <a:schemeClr val="dk1"/>
              </a:buClr>
              <a:buSzPts val="2800"/>
              <a:buNone/>
            </a:pPr>
            <a:r>
              <a:rPr lang="en-US">
                <a:latin typeface="Verdana"/>
                <a:ea typeface="Verdana"/>
                <a:cs typeface="Verdana"/>
                <a:sym typeface="Verdana"/>
              </a:rPr>
              <a:t>Does this not sound like our way of work!!!</a:t>
            </a:r>
            <a:endParaRPr>
              <a:latin typeface="Verdana"/>
              <a:ea typeface="Verdana"/>
              <a:cs typeface="Verdana"/>
              <a:sym typeface="Verdana"/>
            </a:endParaRPr>
          </a:p>
          <a:p>
            <a:pPr marL="0" lvl="0" indent="0" algn="l" rtl="0">
              <a:lnSpc>
                <a:spcPct val="90000"/>
              </a:lnSpc>
              <a:spcBef>
                <a:spcPts val="0"/>
              </a:spcBef>
              <a:spcAft>
                <a:spcPts val="0"/>
              </a:spcAft>
              <a:buClr>
                <a:schemeClr val="dk1"/>
              </a:buClr>
              <a:buSzPts val="2800"/>
              <a:buNone/>
            </a:pPr>
            <a:endParaRPr>
              <a:latin typeface="Verdana"/>
              <a:ea typeface="Verdana"/>
              <a:cs typeface="Verdana"/>
              <a:sym typeface="Verdana"/>
            </a:endParaRPr>
          </a:p>
          <a:p>
            <a:pPr marL="457200" lvl="0" indent="-304800" algn="l" rtl="0">
              <a:lnSpc>
                <a:spcPct val="115000"/>
              </a:lnSpc>
              <a:spcBef>
                <a:spcPts val="800"/>
              </a:spcBef>
              <a:spcAft>
                <a:spcPts val="0"/>
              </a:spcAft>
              <a:buClr>
                <a:schemeClr val="dk1"/>
              </a:buClr>
              <a:buSzPts val="1200"/>
              <a:buFont typeface="Verdana"/>
              <a:buAutoNum type="arabicPeriod"/>
            </a:pPr>
            <a:r>
              <a:rPr lang="en-US">
                <a:latin typeface="Verdana"/>
                <a:ea typeface="Verdana"/>
                <a:cs typeface="Verdana"/>
                <a:sym typeface="Verdana"/>
              </a:rPr>
              <a:t>Fidelity - What are you currently doing with fidelity at Tier 1? What are the decision rules around assessing the effectiveness? </a:t>
            </a:r>
            <a:endParaRPr>
              <a:latin typeface="Verdana"/>
              <a:ea typeface="Verdana"/>
              <a:cs typeface="Verdana"/>
              <a:sym typeface="Verdana"/>
            </a:endParaRPr>
          </a:p>
          <a:p>
            <a:pPr marL="457200" lvl="0" indent="-304800" algn="l" rtl="0">
              <a:lnSpc>
                <a:spcPct val="115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How effective are your teaming structures? Do they include people on the team that have experience in mental health? Does your team have a structure in which they review attendance, mental health, academics and discipline data for trends and action plan around that?  </a:t>
            </a:r>
            <a:endParaRPr>
              <a:latin typeface="Verdana"/>
              <a:ea typeface="Verdana"/>
              <a:cs typeface="Verdana"/>
              <a:sym typeface="Verdana"/>
            </a:endParaRPr>
          </a:p>
          <a:p>
            <a:pPr marL="457200" lvl="0" indent="-304800" algn="l" rtl="0">
              <a:lnSpc>
                <a:spcPct val="115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What is the valued outcome for this initiative? For example - improved social emotional competence for all students? </a:t>
            </a:r>
            <a:endParaRPr>
              <a:latin typeface="Verdana"/>
              <a:ea typeface="Verdana"/>
              <a:cs typeface="Verdana"/>
              <a:sym typeface="Verdana"/>
            </a:endParaRPr>
          </a:p>
          <a:p>
            <a:pPr marL="457200" lvl="0" indent="-304800" algn="l" rtl="0">
              <a:lnSpc>
                <a:spcPct val="115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Consider expansion or repurposing of existing efforts. We know we do this through resource mapping. We also need to identify core system features (alignment). </a:t>
            </a:r>
            <a:endParaRPr>
              <a:latin typeface="Verdana"/>
              <a:ea typeface="Verdana"/>
              <a:cs typeface="Verdana"/>
              <a:sym typeface="Verdana"/>
            </a:endParaRPr>
          </a:p>
          <a:p>
            <a:pPr marL="457200" lvl="0" indent="-304800" algn="l" rtl="0">
              <a:lnSpc>
                <a:spcPct val="100000"/>
              </a:lnSpc>
              <a:spcBef>
                <a:spcPts val="360"/>
              </a:spcBef>
              <a:spcAft>
                <a:spcPts val="0"/>
              </a:spcAft>
              <a:buClr>
                <a:schemeClr val="dk1"/>
              </a:buClr>
              <a:buSzPts val="1200"/>
              <a:buFont typeface="Verdana"/>
              <a:buAutoNum type="arabicPeriod"/>
            </a:pPr>
            <a:r>
              <a:rPr lang="en-US">
                <a:latin typeface="Verdana"/>
                <a:ea typeface="Verdana"/>
                <a:cs typeface="Verdana"/>
                <a:sym typeface="Verdana"/>
              </a:rPr>
              <a:t>If the team determines that a new, evidence based intervention is needed, do they have an established process for selection?  - </a:t>
            </a:r>
            <a:r>
              <a:rPr lang="en-US" b="1">
                <a:latin typeface="Verdana"/>
                <a:ea typeface="Verdana"/>
                <a:cs typeface="Verdana"/>
                <a:sym typeface="Verdana"/>
              </a:rPr>
              <a:t>Have your divisions and schools used a formal process to determine evidence based practices and if they can be implemented effectively? Annotate X for no and check for yes. </a:t>
            </a:r>
            <a:endParaRPr>
              <a:latin typeface="Verdana"/>
              <a:ea typeface="Verdana"/>
              <a:cs typeface="Verdana"/>
              <a:sym typeface="Verdana"/>
            </a:endParaRPr>
          </a:p>
          <a:p>
            <a:pPr marL="457200" lvl="0" indent="-304800" algn="l" rtl="0">
              <a:lnSpc>
                <a:spcPct val="100000"/>
              </a:lnSpc>
              <a:spcBef>
                <a:spcPts val="360"/>
              </a:spcBef>
              <a:spcAft>
                <a:spcPts val="0"/>
              </a:spcAft>
              <a:buClr>
                <a:schemeClr val="dk1"/>
              </a:buClr>
              <a:buSzPts val="1200"/>
              <a:buFont typeface="Verdana"/>
              <a:buAutoNum type="arabicPeriod"/>
            </a:pPr>
            <a:r>
              <a:rPr lang="en-US">
                <a:latin typeface="Verdana"/>
                <a:ea typeface="Verdana"/>
                <a:cs typeface="Verdana"/>
                <a:sym typeface="Verdana"/>
              </a:rPr>
              <a:t>Data - evidence of need, data informed decision making</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Adapted from 2012 Dean Fixen and Karen Blasé,</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National Implementation Research Network</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82" name="Google Shape;28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b110c79e4_0_14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7b110c79e4_0_145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Know</a:t>
            </a:r>
            <a:r>
              <a:rPr lang="en-US">
                <a:latin typeface="Verdana"/>
                <a:ea typeface="Verdana"/>
                <a:cs typeface="Verdana"/>
                <a:sym typeface="Verdana"/>
              </a:rPr>
              <a:t>: The videos walk through each of the stages for deeper learning.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Say/To Do: </a:t>
            </a:r>
            <a:r>
              <a:rPr lang="en-US">
                <a:latin typeface="Verdana"/>
                <a:ea typeface="Verdana"/>
                <a:cs typeface="Verdana"/>
                <a:sym typeface="Verdana"/>
              </a:rPr>
              <a:t>Continuous improvement and implementation is a journey and takes time and effort. When implemented in phases it enables schools to be able to identify and meet all students needs. Key to the learning process is a Stage Based Approach. In a Stage Based Approach, there are four stages. </a:t>
            </a:r>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In the Exploration stage, diverse teams define the innovation. May ask yourself similar questions to the following…</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What is the need/problem?</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Does the organization agree to the desired outcome?</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What evidence-based practices or systems are currently available to address the need/problem?</a:t>
            </a:r>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In the Installation stage, diverse teams develop training, coaching, and data systems. May ask yourself similar questions to the following…</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Is a leadership team or structure in place to guide coordinated implementation?</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Does the organization have a plan for continuous professional development?</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Is a data system in place for monitoring of progress and fidelity?</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Are materials in place to support implementation?</a:t>
            </a:r>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In the Initial Implementation stage, teachers and school staff provide support to use the innovation. May ask yourself similar questions to the following…</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Do size and place of initial implementation support successful implementation?</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Are data systems in place to monitor benefit and satisfaction of stakeholders?</a:t>
            </a:r>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In the Full Implementation stage, 80% of the district is using the innovation and successfully improving outcomes. </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Has fidelity of implementation been demonstrated by majority of implementers across settings?</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Does leadership team provide continuous implementation support and guidance?</a:t>
            </a:r>
            <a:endParaRPr/>
          </a:p>
          <a:p>
            <a:pPr marL="171450" lvl="0" indent="-171450" algn="l" rtl="0">
              <a:lnSpc>
                <a:spcPct val="100000"/>
              </a:lnSpc>
              <a:spcBef>
                <a:spcPts val="0"/>
              </a:spcBef>
              <a:spcAft>
                <a:spcPts val="0"/>
              </a:spcAft>
              <a:buSzPts val="1400"/>
              <a:buFont typeface="Arial"/>
              <a:buChar char="•"/>
            </a:pPr>
            <a:r>
              <a:rPr lang="en-US">
                <a:latin typeface="Verdana"/>
                <a:ea typeface="Verdana"/>
                <a:cs typeface="Verdana"/>
                <a:sym typeface="Verdana"/>
              </a:rPr>
              <a:t>Has the implementation been identified as an institutionalized component of the organization’s daily operation?</a:t>
            </a:r>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Data use for continuous improvement occurs across all of the stages, and sometimes a decision may be made to return to a previous stage, based upon the data available.</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95" name="Google Shape;295;g7b110c79e4_0_14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Know</a:t>
            </a:r>
            <a:r>
              <a:rPr lang="en-US">
                <a:latin typeface="Verdana"/>
                <a:ea typeface="Verdana"/>
                <a:cs typeface="Verdana"/>
                <a:sym typeface="Verdana"/>
              </a:rPr>
              <a:t>: We talk about Exploration in Module 1 - Becoming a Trauma Sensitive School. In this module we will focus on Installation and Implementation. We have phases we go through for implementation (SEL, trauma, academic). Everything we do follows the same way of work.</a:t>
            </a: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a:latin typeface="Verdana"/>
                <a:ea typeface="Verdana"/>
                <a:cs typeface="Verdana"/>
                <a:sym typeface="Verdana"/>
              </a:rPr>
              <a:t>Emphasize the connection to the Data, Systems, Practices model so that participants can see that as they are working within each stage, they are addressing multiple components of the Implementation Logic model concurrently.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Say: </a:t>
            </a:r>
            <a:r>
              <a:rPr lang="en-US">
                <a:latin typeface="Verdana"/>
                <a:ea typeface="Verdana"/>
                <a:cs typeface="Verdana"/>
                <a:sym typeface="Verdana"/>
              </a:rPr>
              <a:t>This is an illustration of what the stages of implementation can look like when building a trauma sensitive school. Everything we do follows the same way of work whether it be social emotional learning, restorative practices, or literacy. </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b="1">
              <a:latin typeface="Verdana"/>
              <a:ea typeface="Verdana"/>
              <a:cs typeface="Verdana"/>
              <a:sym typeface="Verdana"/>
            </a:endParaRPr>
          </a:p>
          <a:p>
            <a:pPr marL="0" marR="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Colorado Department of Education</a:t>
            </a:r>
            <a:endParaRPr>
              <a:latin typeface="Verdana"/>
              <a:ea typeface="Verdana"/>
              <a:cs typeface="Verdana"/>
              <a:sym typeface="Verdana"/>
            </a:endParaRPr>
          </a:p>
        </p:txBody>
      </p:sp>
      <p:sp>
        <p:nvSpPr>
          <p:cNvPr id="302" name="Google Shape;30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Say:</a:t>
            </a:r>
            <a:r>
              <a:rPr lang="en-US">
                <a:latin typeface="Verdana"/>
                <a:ea typeface="Verdana"/>
                <a:cs typeface="Verdana"/>
                <a:sym typeface="Verdana"/>
              </a:rPr>
              <a:t> Teams should engage in extensive exploration with the goal of determining which practice it the best fit. This is the phase that we often do not spend enough time in. What we typically do is identify a need or practice and we jump to solution finding. Our goal is to make the best match between what we say our needs are and what it is we need the practice to do for us. We also want to make sure that the practices are feasible and doable.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Do:</a:t>
            </a:r>
            <a:r>
              <a:rPr lang="en-US">
                <a:latin typeface="Verdana"/>
                <a:ea typeface="Verdana"/>
                <a:cs typeface="Verdana"/>
                <a:sym typeface="Verdana"/>
              </a:rPr>
              <a:t> Discuss the questions on the slide. </a:t>
            </a:r>
            <a:endParaRPr>
              <a:latin typeface="Verdana"/>
              <a:ea typeface="Verdana"/>
              <a:cs typeface="Verdana"/>
              <a:sym typeface="Verdana"/>
            </a:endParaRPr>
          </a:p>
        </p:txBody>
      </p:sp>
      <p:sp>
        <p:nvSpPr>
          <p:cNvPr id="309" name="Google Shape;30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b110c79e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Know</a:t>
            </a:r>
            <a:r>
              <a:rPr lang="en-US">
                <a:latin typeface="Verdana"/>
                <a:ea typeface="Verdana"/>
                <a:cs typeface="Verdana"/>
                <a:sym typeface="Verdana"/>
              </a:rPr>
              <a:t>: Discussing the teaming structures and ensuring that you have an established team process in place is a crucial place to begin the work at the division or school level. Do division and school-based teams include an individual who has knowledge, expertise, and the ability to provide coaching/support about impact of trauma?</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rgbClr val="000000"/>
              </a:buClr>
              <a:buSzPts val="1200"/>
              <a:buFont typeface="Arial"/>
              <a:buNone/>
            </a:pPr>
            <a:r>
              <a:rPr lang="en-US" b="1">
                <a:latin typeface="Verdana"/>
                <a:ea typeface="Verdana"/>
                <a:cs typeface="Verdana"/>
                <a:sym typeface="Verdana"/>
              </a:rPr>
              <a:t>To Say/To Do: </a:t>
            </a:r>
            <a:endParaRPr/>
          </a:p>
          <a:p>
            <a:pPr marL="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Can a team be repurposed</a:t>
            </a:r>
            <a:r>
              <a:rPr lang="en-US" b="1">
                <a:latin typeface="Verdana"/>
                <a:ea typeface="Verdana"/>
                <a:cs typeface="Verdana"/>
                <a:sym typeface="Verdana"/>
              </a:rPr>
              <a:t> </a:t>
            </a:r>
            <a:r>
              <a:rPr lang="en-US" b="0">
                <a:latin typeface="Verdana"/>
                <a:ea typeface="Verdana"/>
                <a:cs typeface="Verdana"/>
                <a:sym typeface="Verdana"/>
              </a:rPr>
              <a:t>or built upon? </a:t>
            </a:r>
            <a:endParaRPr/>
          </a:p>
          <a:p>
            <a:pPr marL="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Do our teams represent our school faculty/staff (departments/grade levels, specialists, </a:t>
            </a:r>
            <a:endParaRPr/>
          </a:p>
          <a:p>
            <a:pPr marL="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How are we seeking input from multiple sources (students, families, stakeholders, etc.?)  </a:t>
            </a:r>
            <a:endParaRPr/>
          </a:p>
          <a:p>
            <a:pPr marL="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Why is it important to include additional perspectives in a teams?  </a:t>
            </a:r>
            <a:r>
              <a:rPr lang="en-US" b="1">
                <a:latin typeface="Verdana"/>
                <a:ea typeface="Verdana"/>
                <a:cs typeface="Verdana"/>
                <a:sym typeface="Verdana"/>
              </a:rPr>
              <a:t>Allow participants to answer in the chat or verbally.</a:t>
            </a:r>
            <a:endParaRPr b="1">
              <a:latin typeface="Verdana"/>
              <a:ea typeface="Verdana"/>
              <a:cs typeface="Verdana"/>
              <a:sym typeface="Verdana"/>
            </a:endParaRPr>
          </a:p>
          <a:p>
            <a:pPr marL="0" lvl="0" indent="0" algn="l" rtl="0">
              <a:lnSpc>
                <a:spcPct val="115000"/>
              </a:lnSpc>
              <a:spcBef>
                <a:spcPts val="0"/>
              </a:spcBef>
              <a:spcAft>
                <a:spcPts val="0"/>
              </a:spcAft>
              <a:buClr>
                <a:srgbClr val="000000"/>
              </a:buClr>
              <a:buSzPts val="12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Any team is going to be limited by the lived experiences of its members.  The makeup of the team could lead to possible blind spots in identifying data concerns, causes and solutions.  It is not practical to include </a:t>
            </a:r>
            <a:r>
              <a:rPr lang="en-US" b="1" u="sng">
                <a:latin typeface="Verdana"/>
                <a:ea typeface="Verdana"/>
                <a:cs typeface="Verdana"/>
                <a:sym typeface="Verdana"/>
              </a:rPr>
              <a:t>everyone</a:t>
            </a:r>
            <a:r>
              <a:rPr lang="en-US">
                <a:latin typeface="Verdana"/>
                <a:ea typeface="Verdana"/>
                <a:cs typeface="Verdana"/>
                <a:sym typeface="Verdana"/>
              </a:rPr>
              <a:t> in every meeting and decision, but teams should have a plan for regularly seeking input from students, families and other community stakeholders.</a:t>
            </a:r>
            <a:endParaRPr/>
          </a:p>
          <a:p>
            <a:pPr marL="0" lvl="0" indent="0" algn="l" rtl="0">
              <a:lnSpc>
                <a:spcPct val="115000"/>
              </a:lnSpc>
              <a:spcBef>
                <a:spcPts val="0"/>
              </a:spcBef>
              <a:spcAft>
                <a:spcPts val="0"/>
              </a:spcAft>
              <a:buClr>
                <a:srgbClr val="000000"/>
              </a:buClr>
              <a:buSzPts val="12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rgbClr val="000000"/>
              </a:buClr>
              <a:buSzPts val="1200"/>
              <a:buFont typeface="Arial"/>
              <a:buNone/>
            </a:pPr>
            <a:r>
              <a:rPr lang="en-US">
                <a:latin typeface="Verdana"/>
                <a:ea typeface="Verdana"/>
                <a:cs typeface="Verdana"/>
                <a:sym typeface="Verdana"/>
              </a:rPr>
              <a:t>Crucial for the team to come together with an understanding that there are common values, common language, and common experiences (meaning what we expect to experience together, not expected to have previous experiences that are similar). </a:t>
            </a:r>
            <a:endParaRPr>
              <a:latin typeface="Verdana"/>
              <a:ea typeface="Verdana"/>
              <a:cs typeface="Verdana"/>
              <a:sym typeface="Verdana"/>
            </a:endParaRPr>
          </a:p>
          <a:p>
            <a:pPr marL="0" lvl="0" indent="0" algn="l" rtl="0">
              <a:lnSpc>
                <a:spcPct val="115000"/>
              </a:lnSpc>
              <a:spcBef>
                <a:spcPts val="0"/>
              </a:spcBef>
              <a:spcAft>
                <a:spcPts val="0"/>
              </a:spcAft>
              <a:buClr>
                <a:srgbClr val="000000"/>
              </a:buClr>
              <a:buSzPts val="1200"/>
              <a:buFont typeface="Arial"/>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b="1">
              <a:solidFill>
                <a:srgbClr val="333333"/>
              </a:solidFill>
              <a:highlight>
                <a:srgbClr val="FF0000"/>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b="1">
              <a:solidFill>
                <a:srgbClr val="333333"/>
              </a:solidFill>
              <a:highlight>
                <a:srgbClr val="FF0000"/>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7" name="Google Shape;317;g7b110c79e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b110c79e4_0_3460:notes"/>
          <p:cNvSpPr>
            <a:spLocks noGrp="1" noRot="1" noChangeAspect="1"/>
          </p:cNvSpPr>
          <p:nvPr>
            <p:ph type="sldImg" idx="2"/>
          </p:nvPr>
        </p:nvSpPr>
        <p:spPr>
          <a:xfrm>
            <a:off x="-392113" y="892175"/>
            <a:ext cx="5951538" cy="4462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g7b110c79e4_0_34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a:latin typeface="Verdana"/>
                <a:ea typeface="Verdana"/>
                <a:cs typeface="Verdana"/>
                <a:sym typeface="Verdana"/>
              </a:rPr>
              <a:t>To Say: </a:t>
            </a:r>
            <a:r>
              <a:rPr lang="en-US">
                <a:latin typeface="Verdana"/>
                <a:ea typeface="Verdana"/>
                <a:cs typeface="Verdana"/>
                <a:sym typeface="Verdana"/>
              </a:rPr>
              <a:t>The purpose of the team (division or school) is to make sure the program components are identified and operationalize. How does this program or practice push or pull on the existing work? How are we communicating the plan out? Another important role of this team is to build commitment and champion the initiative. </a:t>
            </a:r>
            <a:endParaRPr>
              <a:latin typeface="Verdana"/>
              <a:ea typeface="Verdana"/>
              <a:cs typeface="Verdana"/>
              <a:sym typeface="Verdana"/>
            </a:endParaRPr>
          </a:p>
          <a:p>
            <a:pPr marL="0" lvl="0" indent="0" algn="l" rtl="0">
              <a:lnSpc>
                <a:spcPct val="115000"/>
              </a:lnSpc>
              <a:spcBef>
                <a:spcPts val="0"/>
              </a:spcBef>
              <a:spcAft>
                <a:spcPts val="0"/>
              </a:spcAft>
              <a:buNone/>
            </a:pPr>
            <a:endParaRPr>
              <a:latin typeface="Verdana"/>
              <a:ea typeface="Verdana"/>
              <a:cs typeface="Verdana"/>
              <a:sym typeface="Verdana"/>
            </a:endParaRPr>
          </a:p>
          <a:p>
            <a:pPr marL="0" lvl="0" indent="0" algn="l" rtl="0">
              <a:lnSpc>
                <a:spcPct val="100000"/>
              </a:lnSpc>
              <a:spcBef>
                <a:spcPts val="0"/>
              </a:spcBef>
              <a:spcAft>
                <a:spcPts val="0"/>
              </a:spcAft>
              <a:buNone/>
            </a:pPr>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31" name="Google Shape;331;g7b110c79e4_0_346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b110c79e4_0_3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7b110c79e4_0_3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section of Learning Module 5 is designed to be completed in 1 hour. </a:t>
            </a:r>
            <a:endParaRPr>
              <a:latin typeface="Verdana"/>
              <a:ea typeface="Verdana"/>
              <a:cs typeface="Verdana"/>
              <a:sym typeface="Verdana"/>
            </a:endParaRPr>
          </a:p>
        </p:txBody>
      </p:sp>
      <p:sp>
        <p:nvSpPr>
          <p:cNvPr id="171" name="Google Shape;171;g7b110c79e4_0_3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In just a moment, we will ask you to consider resource mapping your tiered systems of support. First, we wanted to share an example of what that might look like. You’ll notice behavioral, academic, and social-emotional wellbeing supports are all a part of their tiered system that supports an effective learning environment.</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Do</a:t>
            </a:r>
            <a:r>
              <a:rPr lang="en-US">
                <a:latin typeface="Verdana"/>
                <a:ea typeface="Verdana"/>
                <a:cs typeface="Verdana"/>
                <a:sym typeface="Verdana"/>
              </a:rPr>
              <a:t>: This is a great place for the team to look at the </a:t>
            </a:r>
            <a:r>
              <a:rPr lang="en-US" b="1">
                <a:latin typeface="Verdana"/>
                <a:ea typeface="Verdana"/>
                <a:cs typeface="Verdana"/>
                <a:sym typeface="Verdana"/>
              </a:rPr>
              <a:t>Resource Map</a:t>
            </a:r>
            <a:r>
              <a:rPr lang="en-US">
                <a:latin typeface="Verdana"/>
                <a:ea typeface="Verdana"/>
                <a:cs typeface="Verdana"/>
                <a:sym typeface="Verdana"/>
              </a:rPr>
              <a:t> or </a:t>
            </a:r>
            <a:r>
              <a:rPr lang="en-US" b="1">
                <a:latin typeface="Verdana"/>
                <a:ea typeface="Verdana"/>
                <a:cs typeface="Verdana"/>
                <a:sym typeface="Verdana"/>
              </a:rPr>
              <a:t>Initiative Map</a:t>
            </a:r>
            <a:r>
              <a:rPr lang="en-US">
                <a:latin typeface="Verdana"/>
                <a:ea typeface="Verdana"/>
                <a:cs typeface="Verdana"/>
                <a:sym typeface="Verdana"/>
              </a:rPr>
              <a:t> under handouts in this module (website - Module 5). Have the team look at what are we already doing around trauma sensitive practices, how well they are being implemented, and fidelity measures.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References</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Adapted from Chesterfield County Public Schools</a:t>
            </a:r>
            <a:endParaRPr>
              <a:latin typeface="Verdana"/>
              <a:ea typeface="Verdana"/>
              <a:cs typeface="Verdana"/>
              <a:sym typeface="Verdana"/>
            </a:endParaRPr>
          </a:p>
        </p:txBody>
      </p:sp>
      <p:sp>
        <p:nvSpPr>
          <p:cNvPr id="348" name="Google Shape;34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237354e3d_1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237354e3d_1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Say: </a:t>
            </a:r>
            <a:r>
              <a:rPr lang="en-US">
                <a:latin typeface="Verdana"/>
                <a:ea typeface="Verdana"/>
                <a:cs typeface="Verdana"/>
                <a:sym typeface="Verdana"/>
              </a:rPr>
              <a:t>If we resource map and still find that we need an evidence based practice, we want to use a selection tool to help guide us.</a:t>
            </a:r>
            <a:r>
              <a:rPr lang="en-US" b="1">
                <a:latin typeface="Verdana"/>
                <a:ea typeface="Verdana"/>
                <a:cs typeface="Verdana"/>
                <a:sym typeface="Verdana"/>
              </a:rPr>
              <a:t> </a:t>
            </a:r>
            <a:r>
              <a:rPr lang="en-US">
                <a:latin typeface="Verdana"/>
                <a:ea typeface="Verdana"/>
                <a:cs typeface="Verdana"/>
                <a:sym typeface="Verdana"/>
              </a:rPr>
              <a:t>In this module we talk about 2 tools, the Hexagon Tool from the National Implementation Research Network (NIRN) and the VTSS Evidence Based Selection Tool. The Hexagon Tool looks at six factors, three of which are related to the implementing site and the other three to the intervention. The tool looks at is this what we need, do we have the capacity to do this, and can we implement this well. The VTSS Evidence Based Selection Tool combines questions from the Hexagon Tool and other resources. The VTSS toll also utilizes a separate page to evaluate practices.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p:txBody>
      </p:sp>
      <p:sp>
        <p:nvSpPr>
          <p:cNvPr id="355" name="Google Shape;355;g11237354e3d_1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Do:</a:t>
            </a:r>
            <a:r>
              <a:rPr lang="en-US">
                <a:latin typeface="Verdana"/>
                <a:ea typeface="Verdana"/>
                <a:cs typeface="Verdana"/>
                <a:sym typeface="Verdana"/>
              </a:rPr>
              <a:t> As a team, use one of these tools to assess the need for trauma sensitive practices. The tools can be found on under Module 5 on the website.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362" name="Google Shape;36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Say:</a:t>
            </a:r>
            <a:r>
              <a:rPr lang="en-US">
                <a:latin typeface="Verdana"/>
                <a:ea typeface="Verdana"/>
                <a:cs typeface="Verdana"/>
                <a:sym typeface="Verdana"/>
              </a:rPr>
              <a:t> When the decision is made to move forward on the program or practice then we move into installation. This is the stage in which we want to be intentional about planning and building the infrastructure. This is the stage where we are clearing defining what these practices are (what do they look like and sound like). The implementation/action plan should include the human resources and resources, fidelity, capacity, and outcome data, decision making processes, training, and equitable implementation. It is also important during this stage to develop the skills of the people who will be expected to implement and carry the practice out as intended.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None/>
            </a:pPr>
            <a:endParaRPr/>
          </a:p>
        </p:txBody>
      </p:sp>
      <p:sp>
        <p:nvSpPr>
          <p:cNvPr id="368" name="Google Shape;36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Say:</a:t>
            </a:r>
            <a:r>
              <a:rPr lang="en-US">
                <a:latin typeface="Verdana"/>
                <a:ea typeface="Verdana"/>
                <a:cs typeface="Verdana"/>
                <a:sym typeface="Verdana"/>
              </a:rPr>
              <a:t> Who gets to tell the data story? What does that look like?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Having an established process for discussing data is crucial.  When the team starts with data, the process is more effective when you plan out the conversation.  As you know by now, practices are what is implemented to support the students (interventions, instruction, etc.) and systems are what is implemented to support the staff (processes, trainings, procedures, etc.).  The data will look differently depending on whether the team is discussing the practices or systems. This graphic illustrates how to begin the data conversation and provides examples of types of data to consider if you are working in the data, systems, or practices.  It is imperative to gather multiple sources of measurement to expand upon the initial universal data.  This aids the team in having a deeper understanding of the issues in order to create more concise precision statements to build action steps around.</a:t>
            </a:r>
            <a:endParaRPr>
              <a:latin typeface="Verdana"/>
              <a:ea typeface="Verdana"/>
              <a:cs typeface="Verdana"/>
              <a:sym typeface="Verdana"/>
            </a:endParaRPr>
          </a:p>
        </p:txBody>
      </p:sp>
      <p:sp>
        <p:nvSpPr>
          <p:cNvPr id="376" name="Google Shape;3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b110c79e4_0_33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200"/>
              <a:buFont typeface="Arial"/>
              <a:buNone/>
            </a:pPr>
            <a:r>
              <a:rPr lang="en-US" b="1">
                <a:latin typeface="Verdana"/>
                <a:ea typeface="Verdana"/>
                <a:cs typeface="Verdana"/>
                <a:sym typeface="Verdana"/>
              </a:rPr>
              <a:t>To Know: </a:t>
            </a:r>
            <a:r>
              <a:rPr lang="en-US">
                <a:latin typeface="Verdana"/>
                <a:ea typeface="Verdana"/>
                <a:cs typeface="Verdana"/>
                <a:sym typeface="Verdana"/>
              </a:rPr>
              <a:t>Examples of data that schools often use. </a:t>
            </a:r>
            <a:endParaRPr i="1">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Arial"/>
              <a:buNone/>
            </a:pPr>
            <a:endParaRPr i="1">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Arial"/>
              <a:buNone/>
            </a:pPr>
            <a:r>
              <a:rPr lang="en-US" b="1">
                <a:latin typeface="Verdana"/>
                <a:ea typeface="Verdana"/>
                <a:cs typeface="Verdana"/>
                <a:sym typeface="Verdana"/>
              </a:rPr>
              <a:t>To Say: </a:t>
            </a:r>
            <a:r>
              <a:rPr lang="en-US">
                <a:solidFill>
                  <a:srgbClr val="000000"/>
                </a:solidFill>
                <a:highlight>
                  <a:srgbClr val="FFFFFF"/>
                </a:highlight>
                <a:latin typeface="Verdana"/>
                <a:ea typeface="Verdana"/>
                <a:cs typeface="Verdana"/>
                <a:sym typeface="Verdana"/>
              </a:rPr>
              <a:t>By using a system with a mix of data, divisions are able to apply the information for instructional, curricular, resource allocation and planning decisions.</a:t>
            </a:r>
            <a:endParaRPr>
              <a:solidFill>
                <a:srgbClr val="000000"/>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solidFill>
                <a:srgbClr val="98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p>
        </p:txBody>
      </p:sp>
      <p:sp>
        <p:nvSpPr>
          <p:cNvPr id="382" name="Google Shape;382;g7b110c79e4_0_3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b110c79e4_0_33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200"/>
              <a:buFont typeface="Arial"/>
              <a:buNone/>
            </a:pPr>
            <a:r>
              <a:rPr lang="en-US" b="1">
                <a:latin typeface="Verdana"/>
                <a:ea typeface="Verdana"/>
                <a:cs typeface="Verdana"/>
                <a:sym typeface="Verdana"/>
              </a:rPr>
              <a:t>To Know: </a:t>
            </a:r>
            <a:r>
              <a:rPr lang="en-US">
                <a:latin typeface="Verdana"/>
                <a:ea typeface="Verdana"/>
                <a:cs typeface="Verdana"/>
                <a:sym typeface="Verdana"/>
              </a:rPr>
              <a:t>Examples of expanded data</a:t>
            </a:r>
            <a:endParaRPr i="1">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Arial"/>
              <a:buNone/>
            </a:pPr>
            <a:endParaRPr i="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p>
        </p:txBody>
      </p:sp>
      <p:sp>
        <p:nvSpPr>
          <p:cNvPr id="391" name="Google Shape;391;g7b110c79e4_0_33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b110c79e4_0_33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200"/>
              <a:buFont typeface="Arial"/>
              <a:buNone/>
            </a:pPr>
            <a:r>
              <a:rPr lang="en-US" b="1">
                <a:latin typeface="Verdana"/>
                <a:ea typeface="Verdana"/>
                <a:cs typeface="Verdana"/>
                <a:sym typeface="Verdana"/>
              </a:rPr>
              <a:t>To Know: </a:t>
            </a:r>
            <a:r>
              <a:rPr lang="en-US">
                <a:latin typeface="Verdana"/>
                <a:ea typeface="Verdana"/>
                <a:cs typeface="Verdana"/>
                <a:sym typeface="Verdana"/>
              </a:rPr>
              <a:t>Examples of expanded data.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Arial"/>
              <a:buNone/>
            </a:pPr>
            <a:r>
              <a:rPr lang="en-US" b="1">
                <a:latin typeface="Verdana"/>
                <a:ea typeface="Verdana"/>
                <a:cs typeface="Verdana"/>
                <a:sym typeface="Verdana"/>
              </a:rPr>
              <a:t>To Do</a:t>
            </a:r>
            <a:r>
              <a:rPr lang="en-US">
                <a:latin typeface="Verdana"/>
                <a:ea typeface="Verdana"/>
                <a:cs typeface="Verdana"/>
                <a:sym typeface="Verdana"/>
              </a:rPr>
              <a:t>: Have teams identify what types of expanded data they review regularly.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p>
        </p:txBody>
      </p:sp>
      <p:sp>
        <p:nvSpPr>
          <p:cNvPr id="400" name="Google Shape;400;g7b110c79e4_0_33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b110c79e4_0_34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7b110c79e4_0_34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One of the ways in which we build capacity is by providing high quality professional learning and development.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Professional development should be determined by where they need is to support staff as they work with students.  That need can be determined as you analyze the baseline or screening data (Data circle), resource mapping or student outcome data (Practices circle), or measurement of fidelity of implementation (Systems circle).  What you are purposefully working through as a team are the following steps </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AutoNum type="arabicParenR"/>
            </a:pPr>
            <a:r>
              <a:rPr lang="en-US">
                <a:latin typeface="Verdana"/>
                <a:ea typeface="Verdana"/>
                <a:cs typeface="Verdana"/>
                <a:sym typeface="Verdana"/>
              </a:rPr>
              <a:t>Establishing the needs (through data talks)</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AutoNum type="arabicParenR"/>
            </a:pPr>
            <a:r>
              <a:rPr lang="en-US">
                <a:latin typeface="Verdana"/>
                <a:ea typeface="Verdana"/>
                <a:cs typeface="Verdana"/>
                <a:sym typeface="Verdana"/>
              </a:rPr>
              <a:t>Resource mapping practices (measuring effectiveness)</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AutoNum type="arabicParenR"/>
            </a:pPr>
            <a:r>
              <a:rPr lang="en-US">
                <a:latin typeface="Verdana"/>
                <a:ea typeface="Verdana"/>
                <a:cs typeface="Verdana"/>
                <a:sym typeface="Verdana"/>
              </a:rPr>
              <a:t>Overlapping the needs and resource mapping to see if the resources are addressing the needs identified</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AutoNum type="arabicParenR"/>
            </a:pPr>
            <a:r>
              <a:rPr lang="en-US">
                <a:latin typeface="Verdana"/>
                <a:ea typeface="Verdana"/>
                <a:cs typeface="Verdana"/>
                <a:sym typeface="Verdana"/>
              </a:rPr>
              <a:t>Identify supports staff require in order to enhance current practices or new practices to begin developing the professional development plan.  The triangulation of data provided and analyzed in the first 3 steps is important to be certain that your professional development plan is appropriate to the needs of the school/division.</a:t>
            </a:r>
            <a:endParaRPr>
              <a:latin typeface="Verdana"/>
              <a:ea typeface="Verdana"/>
              <a:cs typeface="Verdana"/>
              <a:sym typeface="Verdana"/>
            </a:endParaRPr>
          </a:p>
        </p:txBody>
      </p:sp>
      <p:sp>
        <p:nvSpPr>
          <p:cNvPr id="410" name="Google Shape;410;g7b110c79e4_0_34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1237354e3d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1237354e3d_1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latin typeface="Verdana"/>
                <a:ea typeface="Verdana"/>
                <a:cs typeface="Verdana"/>
                <a:sym typeface="Verdana"/>
              </a:rPr>
              <a:t>To Say</a:t>
            </a:r>
            <a:r>
              <a:rPr lang="en-US">
                <a:latin typeface="Verdana"/>
                <a:ea typeface="Verdana"/>
                <a:cs typeface="Verdana"/>
                <a:sym typeface="Verdana"/>
              </a:rPr>
              <a:t>: We want to look at who is it that we want to implement this practice first as we move into implementation. This small group will be our first implementers. This helps us to work out the implementation kinks in a much smaller way. </a:t>
            </a:r>
            <a:endParaRPr/>
          </a:p>
        </p:txBody>
      </p:sp>
      <p:sp>
        <p:nvSpPr>
          <p:cNvPr id="431" name="Google Shape;431;g11237354e3d_1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b110c79e4_0_3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7b110c79e4_0_3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Module 5 in-person training should take about 1 hours in its entirety.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presentation provides the basics of implementation science.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the basics of implementation of a trauma sensitive school. </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1 hours for the entire module.</a:t>
            </a:r>
            <a:endParaRPr>
              <a:latin typeface="Verdana"/>
              <a:ea typeface="Verdana"/>
              <a:cs typeface="Verdana"/>
              <a:sym typeface="Verdana"/>
            </a:endParaRPr>
          </a:p>
          <a:p>
            <a:pPr marL="0" lvl="0" indent="0" algn="l" rtl="0">
              <a:lnSpc>
                <a:spcPct val="80000"/>
              </a:lnSpc>
              <a:spcBef>
                <a:spcPts val="200"/>
              </a:spcBef>
              <a:spcAft>
                <a:spcPts val="0"/>
              </a:spcAft>
              <a:buSzPts val="1400"/>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178" name="Google Shape;178;g7b110c79e4_0_3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1237354e3d_1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Say:</a:t>
            </a:r>
            <a:r>
              <a:rPr lang="en-US">
                <a:latin typeface="Verdana"/>
                <a:ea typeface="Verdana"/>
                <a:cs typeface="Verdana"/>
                <a:sym typeface="Verdana"/>
              </a:rPr>
              <a:t> When we talk about initial implementation we are talking about trying out the new skills and practices so that we can get better at implementing them. How are we integrating trauma sensitive practices into MTSS? In this stage, our team is meeting monthly to see how implementation is going. We are looking at our data and gathering feedback to see where we can improve. We want to look at how we are embedding strategies into ongoing coaching and how we gather data on what this looks like.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Do</a:t>
            </a:r>
            <a:r>
              <a:rPr lang="en-US">
                <a:latin typeface="Verdana"/>
                <a:ea typeface="Verdana"/>
                <a:cs typeface="Verdana"/>
                <a:sym typeface="Verdana"/>
              </a:rPr>
              <a:t>: Have participants view Module 5D video  - https://vtss-ric.vcu.edu/trauma-learning-modules/</a:t>
            </a:r>
            <a:endParaRPr>
              <a:latin typeface="Verdana"/>
              <a:ea typeface="Verdana"/>
              <a:cs typeface="Verdana"/>
              <a:sym typeface="Verdana"/>
            </a:endParaRPr>
          </a:p>
        </p:txBody>
      </p:sp>
      <p:sp>
        <p:nvSpPr>
          <p:cNvPr id="438" name="Google Shape;438;g11237354e3d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15e1620150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Say:</a:t>
            </a:r>
            <a:r>
              <a:rPr lang="en-US">
                <a:latin typeface="Verdana"/>
                <a:ea typeface="Verdana"/>
                <a:cs typeface="Verdana"/>
                <a:sym typeface="Verdana"/>
              </a:rPr>
              <a:t> Full implementation is where we are looking at integration and fluency being built amongst everybody in the school. We are refining practices, building capacity, and showing proficiency.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Do</a:t>
            </a:r>
            <a:r>
              <a:rPr lang="en-US">
                <a:latin typeface="Verdana"/>
                <a:ea typeface="Verdana"/>
                <a:cs typeface="Verdana"/>
                <a:sym typeface="Verdana"/>
              </a:rPr>
              <a:t>: Have participants view Module 5E video  - https://vtss-ric.vcu.edu/trauma-learning-modules/</a:t>
            </a:r>
            <a:endParaRPr>
              <a:latin typeface="Verdana"/>
              <a:ea typeface="Verdana"/>
              <a:cs typeface="Verdana"/>
              <a:sym typeface="Verdana"/>
            </a:endParaRPr>
          </a:p>
        </p:txBody>
      </p:sp>
      <p:sp>
        <p:nvSpPr>
          <p:cNvPr id="446" name="Google Shape;446;g115e1620150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7b110c79e4_0_38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7b110c79e4_0_38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rgbClr val="000000"/>
                </a:solidFill>
                <a:latin typeface="Verdana"/>
                <a:ea typeface="Verdana"/>
                <a:cs typeface="Verdana"/>
                <a:sym typeface="Verdana"/>
              </a:rPr>
              <a:t>To Say</a:t>
            </a:r>
            <a:r>
              <a:rPr lang="en-US">
                <a:solidFill>
                  <a:srgbClr val="000000"/>
                </a:solidFill>
                <a:latin typeface="Verdana"/>
                <a:ea typeface="Verdana"/>
                <a:cs typeface="Verdana"/>
                <a:sym typeface="Verdana"/>
              </a:rPr>
              <a:t>: At all stages of implementation, we are collaborating with students and families.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r" rtl="0">
              <a:lnSpc>
                <a:spcPct val="100000"/>
              </a:lnSpc>
              <a:spcBef>
                <a:spcPts val="0"/>
              </a:spcBef>
              <a:spcAft>
                <a:spcPts val="0"/>
              </a:spcAft>
              <a:buSzPts val="1400"/>
              <a:buNone/>
            </a:pPr>
            <a:endParaRPr>
              <a:latin typeface="Verdana"/>
              <a:ea typeface="Verdana"/>
              <a:cs typeface="Verdana"/>
              <a:sym typeface="Verdana"/>
            </a:endParaRPr>
          </a:p>
        </p:txBody>
      </p:sp>
      <p:sp>
        <p:nvSpPr>
          <p:cNvPr id="455" name="Google Shape;455;g7b110c79e4_0_38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b110c79e4_0_3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7b110c79e4_0_3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85" name="Google Shape;185;g7b110c79e4_0_3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b110c79e4_0_3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7b110c79e4_0_3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192" name="Google Shape;192;g7b110c79e4_0_3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b110c79e4_0_3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7b110c79e4_0_3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Verdana"/>
                <a:ea typeface="Verdana"/>
                <a:cs typeface="Verdana"/>
                <a:sym typeface="Verdana"/>
              </a:rPr>
              <a:t>To Know</a:t>
            </a:r>
            <a:endParaRPr b="1" dirty="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dirty="0"/>
          </a:p>
        </p:txBody>
      </p:sp>
      <p:sp>
        <p:nvSpPr>
          <p:cNvPr id="199" name="Google Shape;199;g7b110c79e4_0_3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shares key information on implementation and systems of a trauma sensitive school.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“Implementation and Systems”. Let’s get started!</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05" name="Google Shape;20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SzPts val="1100"/>
              <a:buNone/>
            </a:pPr>
            <a:r>
              <a:rPr lang="en-US">
                <a:latin typeface="Verdana"/>
                <a:ea typeface="Verdana"/>
                <a:cs typeface="Verdana"/>
                <a:sym typeface="Verdana"/>
              </a:rPr>
              <a:t>During this module we will be gaining a deeper understanding of the best practices for of implementing a trauma sensitive school. </a:t>
            </a:r>
            <a:endParaRPr/>
          </a:p>
        </p:txBody>
      </p:sp>
      <p:sp>
        <p:nvSpPr>
          <p:cNvPr id="211" name="Google Shape;2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b110c79e4_0_8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7b110c79e4_0_89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Say/To Do: This is a good group activity: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Think about your work with divisions and schools around </a:t>
            </a:r>
            <a:r>
              <a:rPr lang="en-US" b="1">
                <a:latin typeface="Verdana"/>
                <a:ea typeface="Verdana"/>
                <a:cs typeface="Verdana"/>
                <a:sym typeface="Verdana"/>
              </a:rPr>
              <a:t>implementing</a:t>
            </a:r>
            <a:r>
              <a:rPr lang="en-US">
                <a:latin typeface="Verdana"/>
                <a:ea typeface="Verdana"/>
                <a:cs typeface="Verdana"/>
                <a:sym typeface="Verdana"/>
              </a:rPr>
              <a:t> practices for example: Restorative Practices, Positive Behavior Intervention Supports, Social Emotional Learning, or Reading Intervention.</a:t>
            </a: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360"/>
              </a:spcBef>
              <a:spcAft>
                <a:spcPts val="0"/>
              </a:spcAft>
              <a:buClr>
                <a:schemeClr val="dk1"/>
              </a:buClr>
              <a:buSzPts val="1400"/>
              <a:buFont typeface="Arial"/>
              <a:buNone/>
            </a:pPr>
            <a:r>
              <a:rPr lang="en-US">
                <a:latin typeface="Verdana"/>
                <a:ea typeface="Verdana"/>
                <a:cs typeface="Verdana"/>
                <a:sym typeface="Verdana"/>
              </a:rPr>
              <a:t>Which picture is the best metaphor for YOUR experience? Why?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8" name="Google Shape;218;g7b110c79e4_0_8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9"/>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2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4"/>
        <p:cNvGrpSpPr/>
        <p:nvPr/>
      </p:nvGrpSpPr>
      <p:grpSpPr>
        <a:xfrm>
          <a:off x="0" y="0"/>
          <a:ext cx="0" cy="0"/>
          <a:chOff x="0" y="0"/>
          <a:chExt cx="0" cy="0"/>
        </a:xfrm>
      </p:grpSpPr>
      <p:sp>
        <p:nvSpPr>
          <p:cNvPr id="85" name="Google Shape;85;p28"/>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7" name="Google Shape;8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2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91"/>
        <p:cNvGrpSpPr/>
        <p:nvPr/>
      </p:nvGrpSpPr>
      <p:grpSpPr>
        <a:xfrm>
          <a:off x="0" y="0"/>
          <a:ext cx="0" cy="0"/>
          <a:chOff x="0" y="0"/>
          <a:chExt cx="0" cy="0"/>
        </a:xfrm>
      </p:grpSpPr>
      <p:sp>
        <p:nvSpPr>
          <p:cNvPr id="92" name="Google Shape;92;p3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4" name="Google Shape;9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3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98" name="Google Shape;98;p3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3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2" name="Google Shape;102;p3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3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7" name="Google Shape;107;p3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1" name="Google Shape;11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3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5" name="Google Shape;115;p3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16" name="Google Shape;116;p3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7"/>
        <p:cNvGrpSpPr/>
        <p:nvPr/>
      </p:nvGrpSpPr>
      <p:grpSpPr>
        <a:xfrm>
          <a:off x="0" y="0"/>
          <a:ext cx="0" cy="0"/>
          <a:chOff x="0" y="0"/>
          <a:chExt cx="0" cy="0"/>
        </a:xfrm>
      </p:grpSpPr>
      <p:sp>
        <p:nvSpPr>
          <p:cNvPr id="118" name="Google Shape;118;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0" name="Google Shape;12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3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4" name="Google Shape;124;p3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25" name="Google Shape;125;p3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6"/>
        <p:cNvGrpSpPr/>
        <p:nvPr/>
      </p:nvGrpSpPr>
      <p:grpSpPr>
        <a:xfrm>
          <a:off x="0" y="0"/>
          <a:ext cx="0" cy="0"/>
          <a:chOff x="0" y="0"/>
          <a:chExt cx="0" cy="0"/>
        </a:xfrm>
      </p:grpSpPr>
      <p:sp>
        <p:nvSpPr>
          <p:cNvPr id="127" name="Google Shape;12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4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1"/>
        <p:cNvGrpSpPr/>
        <p:nvPr/>
      </p:nvGrpSpPr>
      <p:grpSpPr>
        <a:xfrm>
          <a:off x="0" y="0"/>
          <a:ext cx="0" cy="0"/>
          <a:chOff x="0" y="0"/>
          <a:chExt cx="0" cy="0"/>
        </a:xfrm>
      </p:grpSpPr>
      <p:sp>
        <p:nvSpPr>
          <p:cNvPr id="132" name="Google Shape;132;p4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4" name="Google Shape;134;p4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5" name="Google Shape;13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4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9" name="Google Shape;139;p4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43" name="Google Shape;143;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4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7" name="Google Shape;147;p4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48" name="Google Shape;148;p4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49"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49"/>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SzPts val="4000"/>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SzPts val="3200"/>
              <a:buNone/>
              <a:defRPr>
                <a:solidFill>
                  <a:srgbClr val="888888"/>
                </a:solidFill>
              </a:defRPr>
            </a:lvl1pPr>
            <a:lvl2pPr lvl="1" algn="ctr">
              <a:lnSpc>
                <a:spcPct val="100000"/>
              </a:lnSpc>
              <a:spcBef>
                <a:spcPts val="560"/>
              </a:spcBef>
              <a:spcAft>
                <a:spcPts val="0"/>
              </a:spcAft>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SzPts val="2000"/>
              <a:buNone/>
              <a:defRPr>
                <a:solidFill>
                  <a:srgbClr val="888888"/>
                </a:solidFill>
              </a:defRPr>
            </a:lvl6pPr>
            <a:lvl7pPr lvl="6" algn="ctr">
              <a:lnSpc>
                <a:spcPct val="100000"/>
              </a:lnSpc>
              <a:spcBef>
                <a:spcPts val="400"/>
              </a:spcBef>
              <a:spcAft>
                <a:spcPts val="0"/>
              </a:spcAft>
              <a:buSzPts val="2000"/>
              <a:buNone/>
              <a:defRPr>
                <a:solidFill>
                  <a:srgbClr val="888888"/>
                </a:solidFill>
              </a:defRPr>
            </a:lvl7pPr>
            <a:lvl8pPr lvl="7" algn="ctr">
              <a:lnSpc>
                <a:spcPct val="100000"/>
              </a:lnSpc>
              <a:spcBef>
                <a:spcPts val="400"/>
              </a:spcBef>
              <a:spcAft>
                <a:spcPts val="0"/>
              </a:spcAft>
              <a:buSzPts val="2000"/>
              <a:buNone/>
              <a:defRPr>
                <a:solidFill>
                  <a:srgbClr val="888888"/>
                </a:solidFill>
              </a:defRPr>
            </a:lvl8pPr>
            <a:lvl9pPr lvl="8" algn="ctr">
              <a:lnSpc>
                <a:spcPct val="100000"/>
              </a:lnSpc>
              <a:spcBef>
                <a:spcPts val="400"/>
              </a:spcBef>
              <a:spcAft>
                <a:spcPts val="0"/>
              </a:spcAft>
              <a:buSzPts val="2000"/>
              <a:buNone/>
              <a:defRPr>
                <a:solidFill>
                  <a:srgbClr val="888888"/>
                </a:solidFill>
              </a:defRPr>
            </a:lvl9pPr>
          </a:lstStyle>
          <a:p>
            <a:endParaRPr/>
          </a:p>
        </p:txBody>
      </p:sp>
      <p:sp>
        <p:nvSpPr>
          <p:cNvPr id="26" name="Google Shape;2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49"/>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0"/>
        <p:cNvGrpSpPr/>
        <p:nvPr/>
      </p:nvGrpSpPr>
      <p:grpSpPr>
        <a:xfrm>
          <a:off x="0" y="0"/>
          <a:ext cx="0" cy="0"/>
          <a:chOff x="0" y="0"/>
          <a:chExt cx="0" cy="0"/>
        </a:xfrm>
      </p:grpSpPr>
      <p:sp>
        <p:nvSpPr>
          <p:cNvPr id="31" name="Google Shape;3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3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3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0" name="Google Shape;50;p3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51" name="Google Shape;51;p3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2"/>
        <p:cNvGrpSpPr/>
        <p:nvPr/>
      </p:nvGrpSpPr>
      <p:grpSpPr>
        <a:xfrm>
          <a:off x="0" y="0"/>
          <a:ext cx="0" cy="0"/>
          <a:chOff x="0" y="0"/>
          <a:chExt cx="0" cy="0"/>
        </a:xfrm>
      </p:grpSpPr>
      <p:pic>
        <p:nvPicPr>
          <p:cNvPr id="53" name="Google Shape;53;p2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54" name="Google Shape;54;p24"/>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6" name="Google Shape;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2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0"/>
        <p:cNvGrpSpPr/>
        <p:nvPr/>
      </p:nvGrpSpPr>
      <p:grpSpPr>
        <a:xfrm>
          <a:off x="0" y="0"/>
          <a:ext cx="0" cy="0"/>
          <a:chOff x="0" y="0"/>
          <a:chExt cx="0" cy="0"/>
        </a:xfrm>
      </p:grpSpPr>
      <p:pic>
        <p:nvPicPr>
          <p:cNvPr id="61" name="Google Shape;61;p2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62" name="Google Shape;62;p2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4" name="Google Shape;6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2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8"/>
        <p:cNvGrpSpPr/>
        <p:nvPr/>
      </p:nvGrpSpPr>
      <p:grpSpPr>
        <a:xfrm>
          <a:off x="0" y="0"/>
          <a:ext cx="0" cy="0"/>
          <a:chOff x="0" y="0"/>
          <a:chExt cx="0" cy="0"/>
        </a:xfrm>
      </p:grpSpPr>
      <p:pic>
        <p:nvPicPr>
          <p:cNvPr id="69" name="Google Shape;69;p2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0" name="Google Shape;70;p2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2" name="Google Shape;7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2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6"/>
        <p:cNvGrpSpPr/>
        <p:nvPr/>
      </p:nvGrpSpPr>
      <p:grpSpPr>
        <a:xfrm>
          <a:off x="0" y="0"/>
          <a:ext cx="0" cy="0"/>
          <a:chOff x="0" y="0"/>
          <a:chExt cx="0" cy="0"/>
        </a:xfrm>
      </p:grpSpPr>
      <p:pic>
        <p:nvPicPr>
          <p:cNvPr id="77" name="Google Shape;77;p2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78" name="Google Shape;78;p27"/>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0" name="Google Shape;8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2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65"/>
        <p:cNvGrpSpPr/>
        <p:nvPr/>
      </p:nvGrpSpPr>
      <p:grpSpPr>
        <a:xfrm>
          <a:off x="0" y="0"/>
          <a:ext cx="0" cy="0"/>
          <a:chOff x="0" y="0"/>
          <a:chExt cx="0" cy="0"/>
        </a:xfrm>
      </p:grpSpPr>
      <p:sp>
        <p:nvSpPr>
          <p:cNvPr id="167" name="Google Shape;167;g7b110c79e4_0_3116">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Module Introduction</a:t>
            </a:r>
            <a:endParaRPr dirty="0">
              <a:solidFill>
                <a:srgbClr val="000000"/>
              </a:solidFill>
            </a:endParaRPr>
          </a:p>
        </p:txBody>
      </p:sp>
      <p:sp>
        <p:nvSpPr>
          <p:cNvPr id="166" name="Google Shape;166;g7b110c79e4_0_3116">
            <a:extLst>
              <a:ext uri="{C183D7F6-B498-43B3-948B-1728B52AA6E4}">
                <adec:decorative xmlns:adec="http://schemas.microsoft.com/office/drawing/2017/decorative" val="0"/>
              </a:ext>
            </a:extLst>
          </p:cNvPr>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600">
                <a:solidFill>
                  <a:srgbClr val="000000"/>
                </a:solidFill>
                <a:highlight>
                  <a:srgbClr val="FFFFFF"/>
                </a:highlight>
              </a:rPr>
              <a:t>Welcome to our on-line trauma learning modules for Virginia Tiered Systems of Supports. We believe that becoming a Trauma-Sensitive School is a journey. Throughout this journey will provide you tools to develop the systems to gain knowledge, to build practices, and to have the skills to support a Trauma-Sensitive School. Your  professional journey includes engaging and practical learning modules. Within the learning modules you will interact with content that is focused on developing a Trauma Sensitive School. Supplemental activities, resources, and an action planner are included to help guide your implementation. Videos from experts and division staff implementers are also included with each module to enrich your experience.</a:t>
            </a:r>
            <a:endParaRPr sz="1600">
              <a:solidFill>
                <a:srgbClr val="000000"/>
              </a:solidFill>
              <a:highlight>
                <a:srgbClr val="FFFFFF"/>
              </a:highlight>
            </a:endParaRPr>
          </a:p>
          <a:p>
            <a:pPr marL="0" lvl="0" indent="0" algn="l" rtl="0">
              <a:lnSpc>
                <a:spcPct val="100000"/>
              </a:lnSpc>
              <a:spcBef>
                <a:spcPts val="360"/>
              </a:spcBef>
              <a:spcAft>
                <a:spcPts val="0"/>
              </a:spcAft>
              <a:buSzPts val="1800"/>
              <a:buNone/>
            </a:pPr>
            <a:r>
              <a:rPr lang="en-US" sz="1600">
                <a:solidFill>
                  <a:srgbClr val="000000"/>
                </a:solidFill>
                <a:highlight>
                  <a:srgbClr val="FFFFFF"/>
                </a:highlight>
              </a:rPr>
              <a:t>Finally, our six modules are focused on the following topics: Module 1: Introduction to Trauma and Becoming a Trauma-Sensitive School; Module 2: Families and Communities as Partners; Module 3: How Trauma Impacts Learning; Module 4: Strategies and Classroom Practices (academic, social emotional learning, trauma-sensitive environments, regulation, cognitive problem solving, relationships, school wide discipline, self care); Module 5: Implementation and Systems; Module 6: Resilience. </a:t>
            </a:r>
            <a:endParaRPr sz="16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37" name="Google Shape;237;g11237354e3d_0_0"/>
          <p:cNvSpPr txBox="1">
            <a:spLocks noGrp="1"/>
          </p:cNvSpPr>
          <p:nvPr>
            <p:ph type="title"/>
          </p:nvPr>
        </p:nvSpPr>
        <p:spPr>
          <a:xfrm>
            <a:off x="457200" y="274638"/>
            <a:ext cx="8229600" cy="1143000"/>
          </a:xfrm>
          <a:prstGeom prst="rect">
            <a:avLst/>
          </a:prstGeom>
          <a:solidFill>
            <a:srgbClr val="A9DCF2">
              <a:alpha val="67060"/>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05775"/>
              </a:buClr>
              <a:buSzPct val="100000"/>
              <a:buFont typeface="Verdana"/>
              <a:buNone/>
            </a:pPr>
            <a:r>
              <a:rPr lang="en-US" dirty="0">
                <a:solidFill>
                  <a:schemeClr val="dk1"/>
                </a:solidFill>
              </a:rPr>
              <a:t>Traditional vs</a:t>
            </a:r>
            <a:r>
              <a:rPr lang="en-US" dirty="0"/>
              <a:t> </a:t>
            </a:r>
            <a:r>
              <a:rPr lang="en-US" dirty="0">
                <a:solidFill>
                  <a:schemeClr val="dk1"/>
                </a:solidFill>
              </a:rPr>
              <a:t>Trauma Sensitive Mindset</a:t>
            </a:r>
            <a:endParaRPr dirty="0">
              <a:solidFill>
                <a:schemeClr val="dk1"/>
              </a:solidFill>
            </a:endParaRPr>
          </a:p>
        </p:txBody>
      </p:sp>
      <p:sp>
        <p:nvSpPr>
          <p:cNvPr id="238" name="Google Shape;238;g11237354e3d_0_0"/>
          <p:cNvSpPr txBox="1">
            <a:spLocks noGrp="1"/>
          </p:cNvSpPr>
          <p:nvPr>
            <p:ph type="body" idx="1"/>
          </p:nvPr>
        </p:nvSpPr>
        <p:spPr>
          <a:xfrm>
            <a:off x="914400" y="1524000"/>
            <a:ext cx="3582900" cy="651000"/>
          </a:xfrm>
          <a:prstGeom prst="rect">
            <a:avLst/>
          </a:prstGeom>
        </p:spPr>
        <p:txBody>
          <a:bodyPr spcFirstLastPara="1" wrap="square" lIns="91425" tIns="45700" rIns="91425" bIns="45700" anchor="b" anchorCtr="0">
            <a:noAutofit/>
          </a:bodyPr>
          <a:lstStyle/>
          <a:p>
            <a:pPr marL="0" lvl="0" indent="0" algn="l" rtl="0">
              <a:spcBef>
                <a:spcPts val="420"/>
              </a:spcBef>
              <a:spcAft>
                <a:spcPts val="0"/>
              </a:spcAft>
              <a:buNone/>
            </a:pPr>
            <a:r>
              <a:rPr lang="en-US"/>
              <a:t>Traditional				</a:t>
            </a:r>
            <a:endParaRPr/>
          </a:p>
        </p:txBody>
      </p:sp>
      <p:sp>
        <p:nvSpPr>
          <p:cNvPr id="239" name="Google Shape;239;g11237354e3d_0_0"/>
          <p:cNvSpPr txBox="1">
            <a:spLocks noGrp="1"/>
          </p:cNvSpPr>
          <p:nvPr>
            <p:ph type="body" idx="2"/>
          </p:nvPr>
        </p:nvSpPr>
        <p:spPr>
          <a:xfrm>
            <a:off x="162700" y="2174875"/>
            <a:ext cx="4334700" cy="4570500"/>
          </a:xfrm>
          <a:prstGeom prst="rect">
            <a:avLst/>
          </a:prstGeom>
        </p:spPr>
        <p:txBody>
          <a:bodyPr spcFirstLastPara="1" wrap="square" lIns="91425" tIns="45700" rIns="91425" bIns="45700" anchor="t" anchorCtr="0">
            <a:normAutofit fontScale="85000" lnSpcReduction="20000"/>
          </a:bodyPr>
          <a:lstStyle/>
          <a:p>
            <a:pPr marL="457200" lvl="0" indent="-358140" algn="l" rtl="0">
              <a:spcBef>
                <a:spcPts val="480"/>
              </a:spcBef>
              <a:spcAft>
                <a:spcPts val="0"/>
              </a:spcAft>
              <a:buSzPct val="100000"/>
              <a:buChar char="●"/>
            </a:pPr>
            <a:r>
              <a:rPr lang="en-US"/>
              <a:t>Student’s challenging behaviors are a result of individual deficits (e.g., what's wrong with you?)</a:t>
            </a:r>
            <a:endParaRPr/>
          </a:p>
          <a:p>
            <a:pPr marL="457200" lvl="0" indent="-358140" algn="l" rtl="0">
              <a:spcBef>
                <a:spcPts val="0"/>
              </a:spcBef>
              <a:spcAft>
                <a:spcPts val="0"/>
              </a:spcAft>
              <a:buSzPct val="100000"/>
              <a:buChar char="●"/>
            </a:pPr>
            <a:r>
              <a:rPr lang="en-US"/>
              <a:t>Understands difficult student behaviors as purposeful and personal. </a:t>
            </a:r>
            <a:endParaRPr/>
          </a:p>
          <a:p>
            <a:pPr marL="457200" lvl="0" indent="-358140" algn="l" rtl="0">
              <a:spcBef>
                <a:spcPts val="0"/>
              </a:spcBef>
              <a:spcAft>
                <a:spcPts val="0"/>
              </a:spcAft>
              <a:buSzPct val="100000"/>
              <a:buChar char="●"/>
            </a:pPr>
            <a:r>
              <a:rPr lang="en-US"/>
              <a:t>Focuses on changing the individual to “fix” the problem. </a:t>
            </a:r>
            <a:endParaRPr/>
          </a:p>
          <a:p>
            <a:pPr marL="457200" lvl="0" indent="-358140" algn="l" rtl="0">
              <a:spcBef>
                <a:spcPts val="0"/>
              </a:spcBef>
              <a:spcAft>
                <a:spcPts val="0"/>
              </a:spcAft>
              <a:buSzPct val="100000"/>
              <a:buChar char="●"/>
            </a:pPr>
            <a:r>
              <a:rPr lang="en-US"/>
              <a:t>Adults need to uphold authority and control with students and families. </a:t>
            </a:r>
            <a:endParaRPr/>
          </a:p>
          <a:p>
            <a:pPr marL="457200" lvl="0" indent="-358140" algn="l" rtl="0">
              <a:spcBef>
                <a:spcPts val="0"/>
              </a:spcBef>
              <a:spcAft>
                <a:spcPts val="0"/>
              </a:spcAft>
              <a:buSzPct val="100000"/>
              <a:buChar char="●"/>
            </a:pPr>
            <a:r>
              <a:rPr lang="en-US"/>
              <a:t>Punitive discipline works. </a:t>
            </a:r>
            <a:endParaRPr/>
          </a:p>
          <a:p>
            <a:pPr marL="457200" lvl="0" indent="-358140" algn="l" rtl="0">
              <a:spcBef>
                <a:spcPts val="0"/>
              </a:spcBef>
              <a:spcAft>
                <a:spcPts val="0"/>
              </a:spcAft>
              <a:buSzPct val="100000"/>
              <a:buChar char="●"/>
            </a:pPr>
            <a:r>
              <a:rPr lang="en-US"/>
              <a:t>Support for students exposed to trauma is provided by counseling professionals. </a:t>
            </a:r>
            <a:endParaRPr/>
          </a:p>
        </p:txBody>
      </p:sp>
      <p:sp>
        <p:nvSpPr>
          <p:cNvPr id="240" name="Google Shape;240;g11237354e3d_0_0"/>
          <p:cNvSpPr txBox="1">
            <a:spLocks noGrp="1"/>
          </p:cNvSpPr>
          <p:nvPr>
            <p:ph type="body" idx="3"/>
          </p:nvPr>
        </p:nvSpPr>
        <p:spPr>
          <a:xfrm>
            <a:off x="5105400" y="1535113"/>
            <a:ext cx="3581400" cy="639900"/>
          </a:xfrm>
          <a:prstGeom prst="rect">
            <a:avLst/>
          </a:prstGeom>
        </p:spPr>
        <p:txBody>
          <a:bodyPr spcFirstLastPara="1" wrap="square" lIns="91425" tIns="45700" rIns="91425" bIns="45700" anchor="b" anchorCtr="0">
            <a:normAutofit/>
          </a:bodyPr>
          <a:lstStyle/>
          <a:p>
            <a:pPr marL="0" lvl="0" indent="0" algn="l" rtl="0">
              <a:spcBef>
                <a:spcPts val="420"/>
              </a:spcBef>
              <a:spcAft>
                <a:spcPts val="0"/>
              </a:spcAft>
              <a:buNone/>
            </a:pPr>
            <a:r>
              <a:rPr lang="en-US"/>
              <a:t>Trauma Sensitive</a:t>
            </a:r>
            <a:endParaRPr/>
          </a:p>
        </p:txBody>
      </p:sp>
      <p:sp>
        <p:nvSpPr>
          <p:cNvPr id="241" name="Google Shape;241;g11237354e3d_0_0"/>
          <p:cNvSpPr txBox="1">
            <a:spLocks noGrp="1"/>
          </p:cNvSpPr>
          <p:nvPr>
            <p:ph type="body" idx="4"/>
          </p:nvPr>
        </p:nvSpPr>
        <p:spPr>
          <a:xfrm>
            <a:off x="4352100" y="2174875"/>
            <a:ext cx="4695900" cy="4683000"/>
          </a:xfrm>
          <a:prstGeom prst="rect">
            <a:avLst/>
          </a:prstGeom>
        </p:spPr>
        <p:txBody>
          <a:bodyPr spcFirstLastPara="1" wrap="square" lIns="91425" tIns="45700" rIns="91425" bIns="45700" anchor="t" anchorCtr="0">
            <a:normAutofit fontScale="70000" lnSpcReduction="20000"/>
          </a:bodyPr>
          <a:lstStyle/>
          <a:p>
            <a:pPr marL="457200" lvl="0" indent="-335280" algn="l" rtl="0">
              <a:spcBef>
                <a:spcPts val="480"/>
              </a:spcBef>
              <a:spcAft>
                <a:spcPts val="0"/>
              </a:spcAft>
              <a:buSzPct val="100000"/>
              <a:buChar char="●"/>
            </a:pPr>
            <a:r>
              <a:rPr lang="en-US"/>
              <a:t>Students challenging behaviors may be ways of coping with traumatic experience(s). </a:t>
            </a:r>
            <a:endParaRPr/>
          </a:p>
          <a:p>
            <a:pPr marL="457200" lvl="0" indent="-335280" algn="l" rtl="0">
              <a:spcBef>
                <a:spcPts val="0"/>
              </a:spcBef>
              <a:spcAft>
                <a:spcPts val="0"/>
              </a:spcAft>
              <a:buSzPct val="100000"/>
              <a:buChar char="●"/>
            </a:pPr>
            <a:r>
              <a:rPr lang="en-US"/>
              <a:t>Understands difficult student behaviors may be automatic responses to stress. </a:t>
            </a:r>
            <a:endParaRPr/>
          </a:p>
          <a:p>
            <a:pPr marL="457200" lvl="0" indent="-335280" algn="l" rtl="0">
              <a:spcBef>
                <a:spcPts val="0"/>
              </a:spcBef>
              <a:spcAft>
                <a:spcPts val="0"/>
              </a:spcAft>
              <a:buSzPct val="100000"/>
              <a:buChar char="●"/>
            </a:pPr>
            <a:r>
              <a:rPr lang="en-US"/>
              <a:t>Focuses on changing the environment. </a:t>
            </a:r>
            <a:endParaRPr/>
          </a:p>
          <a:p>
            <a:pPr marL="457200" lvl="0" indent="-335280" algn="l" rtl="0">
              <a:spcBef>
                <a:spcPts val="0"/>
              </a:spcBef>
              <a:spcAft>
                <a:spcPts val="0"/>
              </a:spcAft>
              <a:buSzPct val="100000"/>
              <a:buChar char="●"/>
            </a:pPr>
            <a:r>
              <a:rPr lang="en-US"/>
              <a:t>Adults need to offer flexibility and choice to students and families. </a:t>
            </a:r>
            <a:endParaRPr/>
          </a:p>
          <a:p>
            <a:pPr marL="457200" lvl="0" indent="-335280" algn="l" rtl="0">
              <a:spcBef>
                <a:spcPts val="0"/>
              </a:spcBef>
              <a:spcAft>
                <a:spcPts val="0"/>
              </a:spcAft>
              <a:buSzPct val="100000"/>
              <a:buChar char="●"/>
            </a:pPr>
            <a:r>
              <a:rPr lang="en-US"/>
              <a:t>Positive discipline that is instructional and focuses on teaching and reinforcing prosocial replacement behaviors works. </a:t>
            </a:r>
            <a:endParaRPr/>
          </a:p>
          <a:p>
            <a:pPr marL="457200" lvl="0" indent="-335280" algn="l" rtl="0">
              <a:spcBef>
                <a:spcPts val="0"/>
              </a:spcBef>
              <a:spcAft>
                <a:spcPts val="0"/>
              </a:spcAft>
              <a:buSzPct val="100000"/>
              <a:buChar char="●"/>
            </a:pPr>
            <a:r>
              <a:rPr lang="en-US"/>
              <a:t>Support for students exposed to trauma is the shared responsibility of all staff. </a:t>
            </a:r>
            <a:endParaRPr/>
          </a:p>
          <a:p>
            <a:pPr marL="457200" lvl="0" indent="-335280" algn="l" rtl="0">
              <a:spcBef>
                <a:spcPts val="0"/>
              </a:spcBef>
              <a:spcAft>
                <a:spcPts val="0"/>
              </a:spcAft>
              <a:buSzPct val="100000"/>
              <a:buChar char="●"/>
            </a:pPr>
            <a:r>
              <a:rPr lang="en-US"/>
              <a:t>Restorative practices. </a:t>
            </a:r>
            <a:endParaRPr/>
          </a:p>
        </p:txBody>
      </p:sp>
      <p:sp>
        <p:nvSpPr>
          <p:cNvPr id="242" name="Google Shape;242;g11237354e3d_0_0"/>
          <p:cNvSpPr txBox="1"/>
          <p:nvPr/>
        </p:nvSpPr>
        <p:spPr>
          <a:xfrm>
            <a:off x="3741875" y="6532625"/>
            <a:ext cx="720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Verdana"/>
                <a:ea typeface="Verdana"/>
                <a:cs typeface="Verdana"/>
                <a:sym typeface="Verdana"/>
              </a:rPr>
              <a:t>*Adapted from the Colorado Department of Education</a:t>
            </a:r>
            <a:endParaRPr>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g7b110c79e4_0_343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90"/>
              <a:buNone/>
            </a:pPr>
            <a:r>
              <a:rPr lang="en-US" sz="3000" dirty="0">
                <a:solidFill>
                  <a:schemeClr val="dk1"/>
                </a:solidFill>
              </a:rPr>
              <a:t>Why Use an MTSS Framework for Implementing Trauma Sensitive Practices?</a:t>
            </a:r>
            <a:endParaRPr sz="3000" dirty="0">
              <a:solidFill>
                <a:schemeClr val="dk1"/>
              </a:solidFill>
            </a:endParaRPr>
          </a:p>
        </p:txBody>
      </p:sp>
      <p:sp>
        <p:nvSpPr>
          <p:cNvPr id="251" name="Google Shape;251;g7b110c79e4_0_3438" descr="Circle" title="Circle"/>
          <p:cNvSpPr/>
          <p:nvPr/>
        </p:nvSpPr>
        <p:spPr>
          <a:xfrm>
            <a:off x="1085903" y="2781806"/>
            <a:ext cx="1158300" cy="11430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7b110c79e4_0_3438" title="Circle"/>
          <p:cNvSpPr/>
          <p:nvPr/>
        </p:nvSpPr>
        <p:spPr>
          <a:xfrm>
            <a:off x="1992298" y="2724419"/>
            <a:ext cx="1158300" cy="1143000"/>
          </a:xfrm>
          <a:prstGeom prst="ellipse">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7b110c79e4_0_3438" descr="Circles connecting" title="Graphic"/>
          <p:cNvSpPr/>
          <p:nvPr/>
        </p:nvSpPr>
        <p:spPr>
          <a:xfrm>
            <a:off x="795689" y="2236566"/>
            <a:ext cx="2704500" cy="2680500"/>
          </a:xfrm>
          <a:prstGeom prst="ellipse">
            <a:avLst/>
          </a:prstGeom>
          <a:noFill/>
          <a:ln w="1143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sp>
        <p:nvSpPr>
          <p:cNvPr id="253" name="Google Shape;253;g7b110c79e4_0_3438" descr="Circle" title="Circle"/>
          <p:cNvSpPr/>
          <p:nvPr/>
        </p:nvSpPr>
        <p:spPr>
          <a:xfrm>
            <a:off x="1430104" y="3353306"/>
            <a:ext cx="1232100" cy="1143000"/>
          </a:xfrm>
          <a:prstGeom prst="ellipse">
            <a:avLst/>
          </a:prstGeom>
          <a:noFill/>
          <a:ln w="7620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256" name="Google Shape;256;g7b110c79e4_0_3438"/>
          <p:cNvSpPr/>
          <p:nvPr/>
        </p:nvSpPr>
        <p:spPr>
          <a:xfrm flipH="1">
            <a:off x="283862" y="2070092"/>
            <a:ext cx="906395" cy="55846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rgbClr val="D9EAD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000" b="1" i="0" u="none" strike="noStrike" cap="none">
                <a:solidFill>
                  <a:srgbClr val="000000"/>
                </a:solidFill>
                <a:latin typeface="Verdana"/>
                <a:ea typeface="Verdana"/>
                <a:cs typeface="Verdana"/>
                <a:sym typeface="Verdana"/>
              </a:rPr>
              <a:t>SYSTEMS</a:t>
            </a:r>
            <a:endParaRPr sz="1000" b="0" i="0" u="none" strike="noStrike" cap="none">
              <a:solidFill>
                <a:srgbClr val="000000"/>
              </a:solidFill>
              <a:latin typeface="Verdana"/>
              <a:ea typeface="Verdana"/>
              <a:cs typeface="Verdana"/>
              <a:sym typeface="Verdana"/>
            </a:endParaRPr>
          </a:p>
        </p:txBody>
      </p:sp>
      <p:sp>
        <p:nvSpPr>
          <p:cNvPr id="254" name="Google Shape;254;g7b110c79e4_0_3438"/>
          <p:cNvSpPr/>
          <p:nvPr/>
        </p:nvSpPr>
        <p:spPr>
          <a:xfrm>
            <a:off x="2862711" y="1928405"/>
            <a:ext cx="987068" cy="60940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rgbClr val="FCE5CD"/>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000" b="1" i="0" u="none" strike="noStrike" cap="none">
                <a:solidFill>
                  <a:srgbClr val="000000"/>
                </a:solidFill>
                <a:latin typeface="Verdana"/>
                <a:ea typeface="Verdana"/>
                <a:cs typeface="Verdana"/>
                <a:sym typeface="Verdana"/>
              </a:rPr>
              <a:t>DATA</a:t>
            </a:r>
            <a:endParaRPr sz="1000" b="1" i="0" u="none" strike="noStrike" cap="none">
              <a:solidFill>
                <a:srgbClr val="000000"/>
              </a:solidFill>
              <a:latin typeface="Verdana"/>
              <a:ea typeface="Verdana"/>
              <a:cs typeface="Verdana"/>
              <a:sym typeface="Verdana"/>
            </a:endParaRPr>
          </a:p>
        </p:txBody>
      </p:sp>
      <p:sp>
        <p:nvSpPr>
          <p:cNvPr id="255" name="Google Shape;255;g7b110c79e4_0_3438">
            <a:extLst>
              <a:ext uri="{C183D7F6-B498-43B3-948B-1728B52AA6E4}">
                <adec:decorative xmlns:adec="http://schemas.microsoft.com/office/drawing/2017/decorative" val="0"/>
              </a:ext>
            </a:extLst>
          </p:cNvPr>
          <p:cNvSpPr/>
          <p:nvPr/>
        </p:nvSpPr>
        <p:spPr>
          <a:xfrm>
            <a:off x="2713219" y="4666916"/>
            <a:ext cx="1373686" cy="50029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85164"/>
                </a:moveTo>
                <a:lnTo>
                  <a:pt x="-33551" y="-35903"/>
                </a:lnTo>
              </a:path>
            </a:pathLst>
          </a:custGeom>
          <a:solidFill>
            <a:srgbClr val="C9DAF8"/>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000" b="1" i="0" u="none" strike="noStrike" cap="none">
                <a:solidFill>
                  <a:srgbClr val="000000"/>
                </a:solidFill>
                <a:latin typeface="Verdana"/>
                <a:ea typeface="Verdana"/>
                <a:cs typeface="Verdana"/>
                <a:sym typeface="Verdana"/>
              </a:rPr>
              <a:t>PRACTICES</a:t>
            </a:r>
            <a:endParaRPr sz="1000" b="1" i="0" u="none" strike="noStrike" cap="none">
              <a:solidFill>
                <a:srgbClr val="000000"/>
              </a:solidFill>
              <a:latin typeface="Verdana"/>
              <a:ea typeface="Verdana"/>
              <a:cs typeface="Verdana"/>
              <a:sym typeface="Verdana"/>
            </a:endParaRPr>
          </a:p>
        </p:txBody>
      </p:sp>
      <p:sp>
        <p:nvSpPr>
          <p:cNvPr id="257" name="Google Shape;257;g7b110c79e4_0_3438"/>
          <p:cNvSpPr/>
          <p:nvPr/>
        </p:nvSpPr>
        <p:spPr>
          <a:xfrm flipH="1">
            <a:off x="283862" y="5596226"/>
            <a:ext cx="2468706" cy="55846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9178" y="-23431"/>
                </a:moveTo>
                <a:lnTo>
                  <a:pt x="49904" y="-145687"/>
                </a:lnTo>
              </a:path>
            </a:pathLst>
          </a:custGeom>
          <a:solidFill>
            <a:srgbClr val="99CCFF"/>
          </a:solidFill>
          <a:ln w="381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Verdana"/>
                <a:ea typeface="Verdana"/>
                <a:cs typeface="Verdana"/>
                <a:sym typeface="Verdana"/>
              </a:rPr>
              <a:t>STUDENT OUTCOMES</a:t>
            </a:r>
            <a:endParaRPr sz="1400" b="0" i="0" u="none" strike="noStrike" cap="none">
              <a:solidFill>
                <a:srgbClr val="000000"/>
              </a:solidFill>
              <a:latin typeface="Verdana"/>
              <a:ea typeface="Verdana"/>
              <a:cs typeface="Verdana"/>
              <a:sym typeface="Verdana"/>
            </a:endParaRPr>
          </a:p>
        </p:txBody>
      </p:sp>
      <p:sp>
        <p:nvSpPr>
          <p:cNvPr id="248" name="Google Shape;248;g7b110c79e4_0_3438">
            <a:extLst>
              <a:ext uri="{C183D7F6-B498-43B3-948B-1728B52AA6E4}">
                <adec:decorative xmlns:adec="http://schemas.microsoft.com/office/drawing/2017/decorative" val="0"/>
              </a:ext>
            </a:extLst>
          </p:cNvPr>
          <p:cNvSpPr txBox="1">
            <a:spLocks noGrp="1"/>
          </p:cNvSpPr>
          <p:nvPr>
            <p:ph type="body" idx="1"/>
          </p:nvPr>
        </p:nvSpPr>
        <p:spPr>
          <a:xfrm>
            <a:off x="4134171" y="1765508"/>
            <a:ext cx="4848122" cy="3326984"/>
          </a:xfrm>
          <a:prstGeom prst="rect">
            <a:avLst/>
          </a:prstGeom>
          <a:noFill/>
          <a:ln>
            <a:noFill/>
          </a:ln>
        </p:spPr>
        <p:txBody>
          <a:bodyPr spcFirstLastPara="1" wrap="square" lIns="91425" tIns="45700" rIns="91425" bIns="45700" anchor="t" anchorCtr="0">
            <a:normAutofit/>
          </a:bodyPr>
          <a:lstStyle/>
          <a:p>
            <a:pPr marL="457200" lvl="0" indent="-387350" algn="l" rtl="0">
              <a:lnSpc>
                <a:spcPct val="100000"/>
              </a:lnSpc>
              <a:spcBef>
                <a:spcPts val="360"/>
              </a:spcBef>
              <a:spcAft>
                <a:spcPts val="0"/>
              </a:spcAft>
              <a:buSzPts val="2500"/>
              <a:buFont typeface="Verdana"/>
              <a:buChar char="•"/>
            </a:pPr>
            <a:r>
              <a:rPr lang="en-US" sz="2400"/>
              <a:t>Provides whole system response/prevention</a:t>
            </a:r>
            <a:endParaRPr sz="2400"/>
          </a:p>
          <a:p>
            <a:pPr marL="457200" lvl="0" indent="-387350" algn="l" rtl="0">
              <a:lnSpc>
                <a:spcPct val="100000"/>
              </a:lnSpc>
              <a:spcBef>
                <a:spcPts val="0"/>
              </a:spcBef>
              <a:spcAft>
                <a:spcPts val="0"/>
              </a:spcAft>
              <a:buSzPts val="2500"/>
              <a:buFont typeface="Verdana"/>
              <a:buChar char="•"/>
            </a:pPr>
            <a:r>
              <a:rPr lang="en-US" sz="2400"/>
              <a:t>Provides instructional framework</a:t>
            </a:r>
            <a:endParaRPr sz="2400"/>
          </a:p>
          <a:p>
            <a:pPr marL="457200" lvl="0" indent="-387350" algn="l" rtl="0">
              <a:lnSpc>
                <a:spcPct val="100000"/>
              </a:lnSpc>
              <a:spcBef>
                <a:spcPts val="0"/>
              </a:spcBef>
              <a:spcAft>
                <a:spcPts val="0"/>
              </a:spcAft>
              <a:buSzPts val="2500"/>
              <a:buFont typeface="Verdana"/>
              <a:buChar char="•"/>
            </a:pPr>
            <a:r>
              <a:rPr lang="en-US" sz="2400"/>
              <a:t>Focuses on the use of data to evaluate impact</a:t>
            </a:r>
            <a:endParaRPr sz="2400"/>
          </a:p>
          <a:p>
            <a:pPr marL="457200" lvl="0" indent="-387350" algn="l" rtl="0">
              <a:lnSpc>
                <a:spcPct val="100000"/>
              </a:lnSpc>
              <a:spcBef>
                <a:spcPts val="0"/>
              </a:spcBef>
              <a:spcAft>
                <a:spcPts val="0"/>
              </a:spcAft>
              <a:buSzPts val="2500"/>
              <a:buFont typeface="Verdana"/>
              <a:buChar char="•"/>
            </a:pPr>
            <a:r>
              <a:rPr lang="en-US" sz="2400"/>
              <a:t>Increases sustainability</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
          <p:cNvSpPr txBox="1">
            <a:spLocks noGrp="1"/>
          </p:cNvSpPr>
          <p:nvPr>
            <p:ph type="title"/>
          </p:nvPr>
        </p:nvSpPr>
        <p:spPr>
          <a:xfrm>
            <a:off x="228600" y="228600"/>
            <a:ext cx="86868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Implementation Logic</a:t>
            </a:r>
            <a:endParaRPr dirty="0">
              <a:solidFill>
                <a:srgbClr val="000000"/>
              </a:solidFill>
            </a:endParaRPr>
          </a:p>
        </p:txBody>
      </p:sp>
      <p:sp>
        <p:nvSpPr>
          <p:cNvPr id="263" name="Google Shape;263;p5" descr="Picture of circles connecting to show data, systems, and practices" title="Graphic"/>
          <p:cNvSpPr/>
          <p:nvPr/>
        </p:nvSpPr>
        <p:spPr>
          <a:xfrm>
            <a:off x="3127550" y="2367194"/>
            <a:ext cx="2704500" cy="2680500"/>
          </a:xfrm>
          <a:prstGeom prst="ellipse">
            <a:avLst/>
          </a:prstGeom>
          <a:noFill/>
          <a:ln w="1143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sp>
        <p:nvSpPr>
          <p:cNvPr id="264" name="Google Shape;264;p5" title="Circle"/>
          <p:cNvSpPr/>
          <p:nvPr/>
        </p:nvSpPr>
        <p:spPr>
          <a:xfrm>
            <a:off x="3425341" y="2888684"/>
            <a:ext cx="1158300" cy="11430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5"/>
          <p:cNvSpPr txBox="1"/>
          <p:nvPr/>
        </p:nvSpPr>
        <p:spPr>
          <a:xfrm>
            <a:off x="169175" y="1397006"/>
            <a:ext cx="8686800" cy="41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Verdana"/>
                <a:ea typeface="Verdana"/>
                <a:cs typeface="Verdana"/>
                <a:sym typeface="Verdana"/>
              </a:rPr>
              <a:t>Implement behavior, academic and social emotional supports through a single team.</a:t>
            </a:r>
            <a:endParaRPr sz="2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accent3"/>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accent3"/>
              </a:solidFill>
              <a:latin typeface="Verdana"/>
              <a:ea typeface="Verdana"/>
              <a:cs typeface="Verdana"/>
              <a:sym typeface="Verdana"/>
            </a:endParaRPr>
          </a:p>
        </p:txBody>
      </p:sp>
      <p:sp>
        <p:nvSpPr>
          <p:cNvPr id="266" name="Google Shape;266;p5"/>
          <p:cNvSpPr/>
          <p:nvPr/>
        </p:nvSpPr>
        <p:spPr>
          <a:xfrm>
            <a:off x="5440543" y="2444044"/>
            <a:ext cx="3415432" cy="2680500"/>
          </a:xfrm>
          <a:prstGeom prst="leftArrowCallout">
            <a:avLst>
              <a:gd name="adj1" fmla="val 46858"/>
              <a:gd name="adj2" fmla="val 23138"/>
              <a:gd name="adj3" fmla="val 39278"/>
              <a:gd name="adj4" fmla="val 71613"/>
            </a:avLst>
          </a:prstGeom>
          <a:solidFill>
            <a:srgbClr val="FCE5CD"/>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a:solidFill>
                  <a:srgbClr val="000000"/>
                </a:solidFill>
                <a:latin typeface="Verdana"/>
                <a:ea typeface="Verdana"/>
                <a:cs typeface="Verdana"/>
                <a:sym typeface="Verdana"/>
              </a:rPr>
              <a:t>DATA</a:t>
            </a:r>
            <a:endParaRPr sz="20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Verdana"/>
                <a:ea typeface="Verdana"/>
                <a:cs typeface="Verdana"/>
                <a:sym typeface="Verdana"/>
              </a:rPr>
              <a:t>Expand the data that teams use to identify which skills to teach</a:t>
            </a:r>
            <a:endParaRPr sz="2000" b="0" i="0" u="none" strike="noStrike" cap="none">
              <a:solidFill>
                <a:srgbClr val="000000"/>
              </a:solidFill>
              <a:latin typeface="Verdana"/>
              <a:ea typeface="Verdana"/>
              <a:cs typeface="Verdana"/>
              <a:sym typeface="Verdana"/>
            </a:endParaRPr>
          </a:p>
        </p:txBody>
      </p:sp>
      <p:sp>
        <p:nvSpPr>
          <p:cNvPr id="267" name="Google Shape;267;p5"/>
          <p:cNvSpPr/>
          <p:nvPr/>
        </p:nvSpPr>
        <p:spPr>
          <a:xfrm>
            <a:off x="1489025" y="4704406"/>
            <a:ext cx="5922900" cy="1672200"/>
          </a:xfrm>
          <a:prstGeom prst="upArrowCallout">
            <a:avLst>
              <a:gd name="adj1" fmla="val 51608"/>
              <a:gd name="adj2" fmla="val 25804"/>
              <a:gd name="adj3" fmla="val 33004"/>
              <a:gd name="adj4" fmla="val 66996"/>
            </a:avLst>
          </a:prstGeom>
          <a:solidFill>
            <a:srgbClr val="C9DAF8"/>
          </a:solidFill>
          <a:ln w="76200" cap="flat" cmpd="sng">
            <a:solidFill>
              <a:srgbClr val="0033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a:solidFill>
                  <a:srgbClr val="000000"/>
                </a:solidFill>
                <a:latin typeface="Verdana"/>
                <a:ea typeface="Verdana"/>
                <a:cs typeface="Verdana"/>
                <a:sym typeface="Verdana"/>
              </a:rPr>
              <a:t>PRACTICES</a:t>
            </a:r>
            <a:endParaRPr sz="20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Verdana"/>
                <a:ea typeface="Verdana"/>
                <a:cs typeface="Verdana"/>
                <a:sym typeface="Verdana"/>
              </a:rPr>
              <a:t>Teach SEL Competencies using VTSS Instructional Systems</a:t>
            </a:r>
            <a:endParaRPr sz="2000" b="0" i="0" u="none" strike="noStrike" cap="none">
              <a:solidFill>
                <a:srgbClr val="000000"/>
              </a:solidFill>
              <a:latin typeface="Verdana"/>
              <a:ea typeface="Verdana"/>
              <a:cs typeface="Verdana"/>
              <a:sym typeface="Verdana"/>
            </a:endParaRPr>
          </a:p>
        </p:txBody>
      </p:sp>
      <p:sp>
        <p:nvSpPr>
          <p:cNvPr id="268" name="Google Shape;268;p5"/>
          <p:cNvSpPr/>
          <p:nvPr/>
        </p:nvSpPr>
        <p:spPr>
          <a:xfrm>
            <a:off x="348425" y="2457869"/>
            <a:ext cx="3126410" cy="2680500"/>
          </a:xfrm>
          <a:prstGeom prst="rightArrowCallout">
            <a:avLst>
              <a:gd name="adj1" fmla="val 48740"/>
              <a:gd name="adj2" fmla="val 24117"/>
              <a:gd name="adj3" fmla="val 28554"/>
              <a:gd name="adj4" fmla="val 76825"/>
            </a:avLst>
          </a:prstGeom>
          <a:solidFill>
            <a:srgbClr val="D9EAD3"/>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a:solidFill>
                  <a:srgbClr val="000000"/>
                </a:solidFill>
                <a:latin typeface="Verdana"/>
                <a:ea typeface="Verdana"/>
                <a:cs typeface="Verdana"/>
                <a:sym typeface="Verdana"/>
              </a:rPr>
              <a:t>SYSTEMS</a:t>
            </a:r>
            <a:endParaRPr sz="20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Verdana"/>
                <a:ea typeface="Verdana"/>
                <a:cs typeface="Verdana"/>
                <a:sym typeface="Verdana"/>
              </a:rPr>
              <a:t>Promote adult wellness by creating a nurturing environment</a:t>
            </a:r>
            <a:endParaRPr sz="2000" b="0" i="0" u="none" strike="noStrike" cap="none">
              <a:solidFill>
                <a:srgbClr val="000000"/>
              </a:solidFill>
              <a:latin typeface="Verdana"/>
              <a:ea typeface="Verdana"/>
              <a:cs typeface="Verdana"/>
              <a:sym typeface="Verdana"/>
            </a:endParaRPr>
          </a:p>
        </p:txBody>
      </p:sp>
      <p:sp>
        <p:nvSpPr>
          <p:cNvPr id="270" name="Google Shape;270;p5" title="circle"/>
          <p:cNvSpPr/>
          <p:nvPr/>
        </p:nvSpPr>
        <p:spPr>
          <a:xfrm>
            <a:off x="4331736" y="2857801"/>
            <a:ext cx="1158300" cy="1143000"/>
          </a:xfrm>
          <a:prstGeom prst="ellipse">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 title="Circle"/>
          <p:cNvSpPr/>
          <p:nvPr/>
        </p:nvSpPr>
        <p:spPr>
          <a:xfrm>
            <a:off x="3816849" y="3498597"/>
            <a:ext cx="1232100" cy="1143000"/>
          </a:xfrm>
          <a:prstGeom prst="ellipse">
            <a:avLst/>
          </a:prstGeom>
          <a:noFill/>
          <a:ln w="7620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a:spLocks noGrp="1"/>
          </p:cNvSpPr>
          <p:nvPr>
            <p:ph type="body" idx="1"/>
          </p:nvPr>
        </p:nvSpPr>
        <p:spPr>
          <a:xfrm>
            <a:off x="457201" y="1828801"/>
            <a:ext cx="8229600" cy="4572000"/>
          </a:xfrm>
          <a:prstGeom prst="rect">
            <a:avLst/>
          </a:prstGeom>
          <a:noFill/>
          <a:ln>
            <a:noFill/>
          </a:ln>
        </p:spPr>
        <p:txBody>
          <a:bodyPr spcFirstLastPara="1" wrap="square" lIns="91425" tIns="45700" rIns="91425" bIns="45700" anchor="t" anchorCtr="0">
            <a:normAutofit fontScale="92500" lnSpcReduction="20000"/>
          </a:bodyPr>
          <a:lstStyle/>
          <a:p>
            <a:pPr marL="628650" lvl="0" indent="-565150" algn="l" rtl="0">
              <a:lnSpc>
                <a:spcPct val="100000"/>
              </a:lnSpc>
              <a:spcBef>
                <a:spcPts val="360"/>
              </a:spcBef>
              <a:spcAft>
                <a:spcPts val="0"/>
              </a:spcAft>
              <a:buSzPct val="87837"/>
              <a:buFont typeface="Verdana"/>
              <a:buAutoNum type="arabicPeriod"/>
            </a:pPr>
            <a:r>
              <a:rPr lang="en-US"/>
              <a:t>Supporting staff development</a:t>
            </a:r>
            <a:endParaRPr/>
          </a:p>
          <a:p>
            <a:pPr marL="628650" lvl="0" indent="-565150" algn="l" rtl="0">
              <a:lnSpc>
                <a:spcPct val="100000"/>
              </a:lnSpc>
              <a:spcBef>
                <a:spcPts val="1000"/>
              </a:spcBef>
              <a:spcAft>
                <a:spcPts val="0"/>
              </a:spcAft>
              <a:buSzPct val="87837"/>
              <a:buFont typeface="Verdana"/>
              <a:buAutoNum type="arabicPeriod"/>
            </a:pPr>
            <a:r>
              <a:rPr lang="en-US"/>
              <a:t>Create a safe and supportive environment</a:t>
            </a:r>
            <a:endParaRPr/>
          </a:p>
          <a:p>
            <a:pPr marL="628650" lvl="0" indent="-565150" algn="l" rtl="0">
              <a:lnSpc>
                <a:spcPct val="100000"/>
              </a:lnSpc>
              <a:spcBef>
                <a:spcPts val="1000"/>
              </a:spcBef>
              <a:spcAft>
                <a:spcPts val="0"/>
              </a:spcAft>
              <a:buSzPct val="87837"/>
              <a:buFont typeface="Verdana"/>
              <a:buAutoNum type="arabicPeriod"/>
            </a:pPr>
            <a:r>
              <a:rPr lang="en-US"/>
              <a:t>Assess needs and provide supports</a:t>
            </a:r>
            <a:endParaRPr/>
          </a:p>
          <a:p>
            <a:pPr marL="628650" lvl="0" indent="-565150" algn="l" rtl="0">
              <a:lnSpc>
                <a:spcPct val="100000"/>
              </a:lnSpc>
              <a:spcBef>
                <a:spcPts val="1000"/>
              </a:spcBef>
              <a:spcAft>
                <a:spcPts val="0"/>
              </a:spcAft>
              <a:buSzPct val="87837"/>
              <a:buFont typeface="Verdana"/>
              <a:buAutoNum type="arabicPeriod"/>
            </a:pPr>
            <a:r>
              <a:rPr lang="en-US"/>
              <a:t>Building strong social and emotional skills</a:t>
            </a:r>
            <a:endParaRPr/>
          </a:p>
          <a:p>
            <a:pPr marL="628650" lvl="0" indent="-565150" algn="l" rtl="0">
              <a:lnSpc>
                <a:spcPct val="100000"/>
              </a:lnSpc>
              <a:spcBef>
                <a:spcPts val="1000"/>
              </a:spcBef>
              <a:spcAft>
                <a:spcPts val="0"/>
              </a:spcAft>
              <a:buSzPct val="87837"/>
              <a:buFont typeface="Verdana"/>
              <a:buAutoNum type="arabicPeriod"/>
            </a:pPr>
            <a:r>
              <a:rPr lang="en-US"/>
              <a:t>Collaboration with students and families</a:t>
            </a:r>
            <a:endParaRPr/>
          </a:p>
          <a:p>
            <a:pPr marL="628650" lvl="0" indent="-565150" algn="l" rtl="0">
              <a:lnSpc>
                <a:spcPct val="100000"/>
              </a:lnSpc>
              <a:spcBef>
                <a:spcPts val="1000"/>
              </a:spcBef>
              <a:spcAft>
                <a:spcPts val="1000"/>
              </a:spcAft>
              <a:buSzPct val="87837"/>
              <a:buFont typeface="Verdana"/>
              <a:buAutoNum type="arabicPeriod"/>
            </a:pPr>
            <a:r>
              <a:rPr lang="en-US"/>
              <a:t>Policies and procedures</a:t>
            </a:r>
            <a:endParaRPr/>
          </a:p>
        </p:txBody>
      </p:sp>
      <p:sp>
        <p:nvSpPr>
          <p:cNvPr id="278" name="Google Shape;278;p8"/>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05775"/>
              </a:buClr>
              <a:buSzPct val="111111"/>
              <a:buFont typeface="Verdana"/>
              <a:buNone/>
            </a:pPr>
            <a:r>
              <a:rPr lang="en-US" dirty="0">
                <a:solidFill>
                  <a:schemeClr val="dk1"/>
                </a:solidFill>
              </a:rPr>
              <a:t>Key Implementatio</a:t>
            </a:r>
            <a:r>
              <a:rPr lang="en-US" dirty="0"/>
              <a:t>n </a:t>
            </a:r>
            <a:r>
              <a:rPr lang="en-US" dirty="0">
                <a:solidFill>
                  <a:schemeClr val="dk1"/>
                </a:solidFill>
              </a:rPr>
              <a:t>Considerations</a:t>
            </a:r>
            <a:endParaRPr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dirty="0">
                <a:solidFill>
                  <a:schemeClr val="dk1"/>
                </a:solidFill>
              </a:rPr>
              <a:t>Meaningful Change</a:t>
            </a:r>
            <a:endParaRPr dirty="0">
              <a:solidFill>
                <a:schemeClr val="dk1"/>
              </a:solidFill>
            </a:endParaRPr>
          </a:p>
        </p:txBody>
      </p:sp>
      <p:sp>
        <p:nvSpPr>
          <p:cNvPr id="285" name="Google Shape;285;p1"/>
          <p:cNvSpPr txBox="1"/>
          <p:nvPr/>
        </p:nvSpPr>
        <p:spPr>
          <a:xfrm>
            <a:off x="519477" y="3638535"/>
            <a:ext cx="1887751"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Kids get help early…</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Actions based on outcomes (data!), not procedures</a:t>
            </a:r>
            <a:endParaRPr/>
          </a:p>
        </p:txBody>
      </p:sp>
      <p:sp>
        <p:nvSpPr>
          <p:cNvPr id="286" name="Google Shape;286;p1"/>
          <p:cNvSpPr txBox="1"/>
          <p:nvPr/>
        </p:nvSpPr>
        <p:spPr>
          <a:xfrm>
            <a:off x="6714553" y="3638535"/>
            <a:ext cx="2036924"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We organize our resources…</a:t>
            </a:r>
            <a:endParaRPr dirty="0"/>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Arial"/>
                <a:ea typeface="Arial"/>
                <a:cs typeface="Arial"/>
                <a:sym typeface="Arial"/>
              </a:rPr>
              <a:t>Resource Mapping, Gap Analysis, Teaming Structures</a:t>
            </a:r>
            <a:endParaRPr dirty="0"/>
          </a:p>
        </p:txBody>
      </p:sp>
      <p:sp>
        <p:nvSpPr>
          <p:cNvPr id="287" name="Google Shape;287;p1"/>
          <p:cNvSpPr txBox="1"/>
          <p:nvPr/>
        </p:nvSpPr>
        <p:spPr>
          <a:xfrm>
            <a:off x="2362783" y="3638534"/>
            <a:ext cx="2353812"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We provide supports to staff to do it right…</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Fidelity: Coaching and Training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88" name="Google Shape;288;p1" descr="Diagram&#10;&#10;Description automatically generated"/>
          <p:cNvPicPr preferRelativeResize="0"/>
          <p:nvPr/>
        </p:nvPicPr>
        <p:blipFill rotWithShape="1">
          <a:blip r:embed="rId3">
            <a:alphaModFix/>
          </a:blip>
          <a:srcRect/>
          <a:stretch/>
        </p:blipFill>
        <p:spPr>
          <a:xfrm>
            <a:off x="1173213" y="1481120"/>
            <a:ext cx="6812426" cy="1743318"/>
          </a:xfrm>
          <a:prstGeom prst="rect">
            <a:avLst/>
          </a:prstGeom>
          <a:noFill/>
          <a:ln>
            <a:noFill/>
          </a:ln>
        </p:spPr>
      </p:pic>
      <p:sp>
        <p:nvSpPr>
          <p:cNvPr id="289" name="Google Shape;289;p1"/>
          <p:cNvSpPr txBox="1"/>
          <p:nvPr/>
        </p:nvSpPr>
        <p:spPr>
          <a:xfrm>
            <a:off x="4596351" y="3638535"/>
            <a:ext cx="21651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And make sure they are successful…</a:t>
            </a:r>
            <a:endParaRPr dirty="0"/>
          </a:p>
          <a:p>
            <a:pPr marL="285750" marR="0" lvl="0" indent="-285750" algn="l" rtl="0">
              <a:lnSpc>
                <a:spcPct val="100000"/>
              </a:lnSpc>
              <a:spcBef>
                <a:spcPts val="0"/>
              </a:spcBef>
              <a:spcAft>
                <a:spcPts val="0"/>
              </a:spcAft>
              <a:buClr>
                <a:srgbClr val="000000"/>
              </a:buClr>
              <a:buSzPts val="1400"/>
              <a:buFont typeface="Arial"/>
              <a:buChar char="•"/>
            </a:pPr>
            <a:r>
              <a:rPr lang="en-US" dirty="0"/>
              <a:t>Ongoing</a:t>
            </a:r>
            <a:r>
              <a:rPr lang="en-US" sz="1400" b="0" i="0" u="none" strike="noStrike" cap="none" dirty="0">
                <a:solidFill>
                  <a:srgbClr val="000000"/>
                </a:solidFill>
                <a:latin typeface="Arial"/>
                <a:ea typeface="Arial"/>
                <a:cs typeface="Arial"/>
                <a:sym typeface="Arial"/>
              </a:rPr>
              <a:t> coaching and support</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Progress monitoring and performance feedback</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Problem-solving process</a:t>
            </a:r>
            <a:endParaRPr dirty="0"/>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Increasing levels of intensity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
                                        <p:tgtEl>
                                          <p:spTgt spid="286"/>
                                        </p:tgtEl>
                                      </p:cBhvr>
                                    </p:animEffect>
                                  </p:childTnLst>
                                </p:cTn>
                              </p:par>
                              <p:par>
                                <p:cTn id="8" presetID="10"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500"/>
                                        <p:tgtEl>
                                          <p:spTgt spid="289"/>
                                        </p:tgtEl>
                                      </p:cBhvr>
                                    </p:animEffect>
                                  </p:childTnLst>
                                </p:cTn>
                              </p:par>
                              <p:par>
                                <p:cTn id="11" presetID="10" presetClass="entr" presetSubtype="0" fill="hold" nodeType="withEffect">
                                  <p:stCondLst>
                                    <p:cond delay="0"/>
                                  </p:stCondLst>
                                  <p:childTnLst>
                                    <p:set>
                                      <p:cBhvr>
                                        <p:cTn id="12" dur="1" fill="hold">
                                          <p:stCondLst>
                                            <p:cond delay="0"/>
                                          </p:stCondLst>
                                        </p:cTn>
                                        <p:tgtEl>
                                          <p:spTgt spid="287"/>
                                        </p:tgtEl>
                                        <p:attrNameLst>
                                          <p:attrName>style.visibility</p:attrName>
                                        </p:attrNameLst>
                                      </p:cBhvr>
                                      <p:to>
                                        <p:strVal val="visible"/>
                                      </p:to>
                                    </p:set>
                                    <p:animEffect transition="in" filter="fade">
                                      <p:cBhvr>
                                        <p:cTn id="13" dur="500"/>
                                        <p:tgtEl>
                                          <p:spTgt spid="287"/>
                                        </p:tgtEl>
                                      </p:cBhvr>
                                    </p:animEffect>
                                  </p:childTnLst>
                                </p:cTn>
                              </p:par>
                              <p:par>
                                <p:cTn id="14" presetID="10" presetClass="entr" presetSubtype="0" fill="hold" nodeType="withEffect">
                                  <p:stCondLst>
                                    <p:cond delay="0"/>
                                  </p:stCondLst>
                                  <p:childTnLst>
                                    <p:set>
                                      <p:cBhvr>
                                        <p:cTn id="15" dur="1" fill="hold">
                                          <p:stCondLst>
                                            <p:cond delay="0"/>
                                          </p:stCondLst>
                                        </p:cTn>
                                        <p:tgtEl>
                                          <p:spTgt spid="285"/>
                                        </p:tgtEl>
                                        <p:attrNameLst>
                                          <p:attrName>style.visibility</p:attrName>
                                        </p:attrNameLst>
                                      </p:cBhvr>
                                      <p:to>
                                        <p:strVal val="visible"/>
                                      </p:to>
                                    </p:set>
                                    <p:animEffect transition="in" filter="fade">
                                      <p:cBhvr>
                                        <p:cTn id="16"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7b110c79e4_0_1458"/>
          <p:cNvSpPr txBox="1">
            <a:spLocks noGrp="1"/>
          </p:cNvSpPr>
          <p:nvPr>
            <p:ph type="title"/>
          </p:nvPr>
        </p:nvSpPr>
        <p:spPr>
          <a:xfrm>
            <a:off x="228600" y="228600"/>
            <a:ext cx="8686800" cy="1143000"/>
          </a:xfrm>
          <a:prstGeom prst="rect">
            <a:avLst/>
          </a:prstGeom>
          <a:solidFill>
            <a:srgbClr val="A9DCF2">
              <a:alpha val="66666"/>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dirty="0">
                <a:solidFill>
                  <a:srgbClr val="000000"/>
                </a:solidFill>
              </a:rPr>
              <a:t>Stages of Implementation </a:t>
            </a:r>
            <a:endParaRPr dirty="0">
              <a:solidFill>
                <a:srgbClr val="000000"/>
              </a:solidFill>
            </a:endParaRPr>
          </a:p>
        </p:txBody>
      </p:sp>
      <p:pic>
        <p:nvPicPr>
          <p:cNvPr id="298" name="Google Shape;298;g7b110c79e4_0_1458" descr="Four stages - excploration, installation, intial implementation and full implementation" title="Stages of Implementation"/>
          <p:cNvPicPr preferRelativeResize="0"/>
          <p:nvPr/>
        </p:nvPicPr>
        <p:blipFill rotWithShape="1">
          <a:blip r:embed="rId3">
            <a:alphaModFix/>
          </a:blip>
          <a:srcRect/>
          <a:stretch/>
        </p:blipFill>
        <p:spPr>
          <a:xfrm>
            <a:off x="497400" y="2189087"/>
            <a:ext cx="8417999" cy="2479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05775"/>
              </a:buClr>
              <a:buSzPct val="111111"/>
              <a:buFont typeface="Verdana"/>
              <a:buNone/>
            </a:pPr>
            <a:r>
              <a:rPr lang="en-US" dirty="0">
                <a:solidFill>
                  <a:schemeClr val="dk1"/>
                </a:solidFill>
              </a:rPr>
              <a:t>Stages of Building a Trauma Sensitive School</a:t>
            </a:r>
            <a:endParaRPr dirty="0">
              <a:solidFill>
                <a:schemeClr val="dk1"/>
              </a:solidFill>
            </a:endParaRPr>
          </a:p>
        </p:txBody>
      </p:sp>
      <p:sp>
        <p:nvSpPr>
          <p:cNvPr id="305" name="Google Shape;305;p4"/>
          <p:cNvSpPr txBox="1"/>
          <p:nvPr/>
        </p:nvSpPr>
        <p:spPr>
          <a:xfrm>
            <a:off x="333279" y="6407100"/>
            <a:ext cx="6160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Adapted </a:t>
            </a:r>
            <a:r>
              <a:rPr lang="en-US" sz="1400" b="0" i="0" u="none" strike="noStrike" cap="none">
                <a:solidFill>
                  <a:srgbClr val="000000"/>
                </a:solidFill>
                <a:latin typeface="Verdana"/>
                <a:ea typeface="Verdana"/>
                <a:cs typeface="Verdana"/>
                <a:sym typeface="Verdana"/>
              </a:rPr>
              <a:t>From the Colorado Department of Education</a:t>
            </a:r>
            <a:endParaRPr sz="1400" b="0" i="0" u="none" strike="noStrike" cap="none">
              <a:solidFill>
                <a:srgbClr val="000000"/>
              </a:solidFill>
              <a:latin typeface="Arial"/>
              <a:ea typeface="Arial"/>
              <a:cs typeface="Arial"/>
              <a:sym typeface="Arial"/>
            </a:endParaRPr>
          </a:p>
        </p:txBody>
      </p:sp>
      <p:graphicFrame>
        <p:nvGraphicFramePr>
          <p:cNvPr id="306" name="Google Shape;306;p4" title="Graph of trauma sensitive stages "/>
          <p:cNvGraphicFramePr/>
          <p:nvPr>
            <p:extLst>
              <p:ext uri="{D42A27DB-BD31-4B8C-83A1-F6EECF244321}">
                <p14:modId xmlns:p14="http://schemas.microsoft.com/office/powerpoint/2010/main" val="228286680"/>
              </p:ext>
            </p:extLst>
          </p:nvPr>
        </p:nvGraphicFramePr>
        <p:xfrm>
          <a:off x="228601" y="1346200"/>
          <a:ext cx="8686775" cy="4901750"/>
        </p:xfrm>
        <a:graphic>
          <a:graphicData uri="http://schemas.openxmlformats.org/drawingml/2006/table">
            <a:tbl>
              <a:tblPr firstRow="1" bandRow="1">
                <a:noFill/>
                <a:tableStyleId>{A55EB970-B093-4C87-BBDE-17F6B1FA3A99}</a:tableStyleId>
              </a:tblPr>
              <a:tblGrid>
                <a:gridCol w="1143000">
                  <a:extLst>
                    <a:ext uri="{9D8B030D-6E8A-4147-A177-3AD203B41FA5}">
                      <a16:colId xmlns:a16="http://schemas.microsoft.com/office/drawing/2014/main" val="20000"/>
                    </a:ext>
                  </a:extLst>
                </a:gridCol>
                <a:gridCol w="5062800">
                  <a:extLst>
                    <a:ext uri="{9D8B030D-6E8A-4147-A177-3AD203B41FA5}">
                      <a16:colId xmlns:a16="http://schemas.microsoft.com/office/drawing/2014/main" val="20001"/>
                    </a:ext>
                  </a:extLst>
                </a:gridCol>
                <a:gridCol w="886975">
                  <a:extLst>
                    <a:ext uri="{9D8B030D-6E8A-4147-A177-3AD203B41FA5}">
                      <a16:colId xmlns:a16="http://schemas.microsoft.com/office/drawing/2014/main" val="20002"/>
                    </a:ext>
                  </a:extLst>
                </a:gridCol>
                <a:gridCol w="809850">
                  <a:extLst>
                    <a:ext uri="{9D8B030D-6E8A-4147-A177-3AD203B41FA5}">
                      <a16:colId xmlns:a16="http://schemas.microsoft.com/office/drawing/2014/main" val="20003"/>
                    </a:ext>
                  </a:extLst>
                </a:gridCol>
                <a:gridCol w="784150">
                  <a:extLst>
                    <a:ext uri="{9D8B030D-6E8A-4147-A177-3AD203B41FA5}">
                      <a16:colId xmlns:a16="http://schemas.microsoft.com/office/drawing/2014/main" val="20004"/>
                    </a:ext>
                  </a:extLst>
                </a:gridCol>
              </a:tblGrid>
              <a:tr h="299100">
                <a:tc>
                  <a:txBody>
                    <a:bodyPr/>
                    <a:lstStyle/>
                    <a:p>
                      <a:pPr marL="0" marR="0" lvl="0" indent="0" algn="ctr" rtl="0">
                        <a:lnSpc>
                          <a:spcPct val="100000"/>
                        </a:lnSpc>
                        <a:spcBef>
                          <a:spcPts val="0"/>
                        </a:spcBef>
                        <a:spcAft>
                          <a:spcPts val="0"/>
                        </a:spcAft>
                        <a:buNone/>
                      </a:pPr>
                      <a:r>
                        <a:rPr lang="en-US" sz="1000" u="none" strike="noStrike" cap="none" dirty="0">
                          <a:solidFill>
                            <a:schemeClr val="tx1"/>
                          </a:solidFill>
                        </a:rPr>
                        <a:t>Stage</a:t>
                      </a:r>
                      <a:endParaRPr dirty="0">
                        <a:solidFill>
                          <a:schemeClr val="tx1"/>
                        </a:solidFill>
                      </a:endParaRPr>
                    </a:p>
                  </a:txBody>
                  <a:tcPr marL="91450" marR="91450" marT="45725" marB="45725">
                    <a:solidFill>
                      <a:srgbClr val="A5A5A5"/>
                    </a:solidFill>
                  </a:tcPr>
                </a:tc>
                <a:tc>
                  <a:txBody>
                    <a:bodyPr/>
                    <a:lstStyle/>
                    <a:p>
                      <a:pPr marL="0" marR="0" lvl="0" indent="0" algn="ctr" rtl="0">
                        <a:lnSpc>
                          <a:spcPct val="100000"/>
                        </a:lnSpc>
                        <a:spcBef>
                          <a:spcPts val="0"/>
                        </a:spcBef>
                        <a:spcAft>
                          <a:spcPts val="0"/>
                        </a:spcAft>
                        <a:buNone/>
                      </a:pPr>
                      <a:r>
                        <a:rPr lang="en-US" sz="1000" u="none" strike="noStrike" cap="none" dirty="0">
                          <a:solidFill>
                            <a:schemeClr val="tx1"/>
                          </a:solidFill>
                        </a:rPr>
                        <a:t>Description</a:t>
                      </a:r>
                      <a:endParaRPr dirty="0">
                        <a:solidFill>
                          <a:schemeClr val="tx1"/>
                        </a:solidFill>
                      </a:endParaRPr>
                    </a:p>
                  </a:txBody>
                  <a:tcPr marL="91450" marR="91450" marT="45725" marB="45725">
                    <a:solidFill>
                      <a:srgbClr val="A5A5A5"/>
                    </a:solidFill>
                  </a:tcPr>
                </a:tc>
                <a:tc>
                  <a:txBody>
                    <a:bodyPr/>
                    <a:lstStyle/>
                    <a:p>
                      <a:pPr marL="0" marR="0" lvl="0" indent="0" algn="ctr" rtl="0">
                        <a:lnSpc>
                          <a:spcPct val="100000"/>
                        </a:lnSpc>
                        <a:spcBef>
                          <a:spcPts val="0"/>
                        </a:spcBef>
                        <a:spcAft>
                          <a:spcPts val="0"/>
                        </a:spcAft>
                        <a:buNone/>
                      </a:pPr>
                      <a:r>
                        <a:rPr lang="en-US" sz="1000" u="none" strike="noStrike" cap="none" dirty="0"/>
                        <a:t>Data</a:t>
                      </a:r>
                      <a:endParaRPr dirty="0"/>
                    </a:p>
                  </a:txBody>
                  <a:tcPr marL="91450" marR="91450" marT="45725" marB="45725">
                    <a:solidFill>
                      <a:srgbClr val="FF9900"/>
                    </a:solidFill>
                  </a:tcPr>
                </a:tc>
                <a:tc>
                  <a:txBody>
                    <a:bodyPr/>
                    <a:lstStyle/>
                    <a:p>
                      <a:pPr marL="0" marR="0" lvl="0" indent="0" algn="ctr" rtl="0">
                        <a:lnSpc>
                          <a:spcPct val="100000"/>
                        </a:lnSpc>
                        <a:spcBef>
                          <a:spcPts val="0"/>
                        </a:spcBef>
                        <a:spcAft>
                          <a:spcPts val="0"/>
                        </a:spcAft>
                        <a:buNone/>
                      </a:pPr>
                      <a:r>
                        <a:rPr lang="en-US" sz="1000" u="none" strike="noStrike" cap="none" dirty="0"/>
                        <a:t>Systems</a:t>
                      </a:r>
                      <a:endParaRPr dirty="0"/>
                    </a:p>
                  </a:txBody>
                  <a:tcPr marL="91450" marR="91450" marT="45725" marB="45725">
                    <a:solidFill>
                      <a:schemeClr val="accent3"/>
                    </a:solidFill>
                  </a:tcPr>
                </a:tc>
                <a:tc>
                  <a:txBody>
                    <a:bodyPr/>
                    <a:lstStyle/>
                    <a:p>
                      <a:pPr marL="0" marR="0" lvl="0" indent="0" algn="ctr" rtl="0">
                        <a:lnSpc>
                          <a:spcPct val="100000"/>
                        </a:lnSpc>
                        <a:spcBef>
                          <a:spcPts val="0"/>
                        </a:spcBef>
                        <a:spcAft>
                          <a:spcPts val="0"/>
                        </a:spcAft>
                        <a:buNone/>
                      </a:pPr>
                      <a:r>
                        <a:rPr lang="en-US" sz="1000" u="none" strike="noStrike" cap="none" dirty="0"/>
                        <a:t>Practices</a:t>
                      </a:r>
                      <a:endParaRPr dirty="0"/>
                    </a:p>
                  </a:txBody>
                  <a:tcPr marL="91450" marR="91450" marT="45725" marB="45725">
                    <a:solidFill>
                      <a:srgbClr val="003399"/>
                    </a:solidFill>
                  </a:tcPr>
                </a:tc>
                <a:extLst>
                  <a:ext uri="{0D108BD9-81ED-4DB2-BD59-A6C34878D82A}">
                    <a16:rowId xmlns:a16="http://schemas.microsoft.com/office/drawing/2014/main" val="10000"/>
                  </a:ext>
                </a:extLst>
              </a:tr>
              <a:tr h="240900">
                <a:tc rowSpan="4">
                  <a:txBody>
                    <a:bodyPr/>
                    <a:lstStyle/>
                    <a:p>
                      <a:pPr marL="0" marR="0" lvl="0" indent="0" algn="ctr" rtl="0">
                        <a:lnSpc>
                          <a:spcPct val="100000"/>
                        </a:lnSpc>
                        <a:spcBef>
                          <a:spcPts val="0"/>
                        </a:spcBef>
                        <a:spcAft>
                          <a:spcPts val="0"/>
                        </a:spcAft>
                        <a:buNone/>
                      </a:pPr>
                      <a:r>
                        <a:rPr lang="en-US" sz="1000" b="1" u="none" strike="noStrike" cap="none"/>
                        <a:t>Exploration</a:t>
                      </a:r>
                      <a:endParaRPr/>
                    </a:p>
                  </a:txBody>
                  <a:tcPr marL="91450" marR="91450" marT="45725" marB="45725" anchor="ctr">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r>
                        <a:rPr lang="en-US" sz="1000" u="none" strike="noStrike" cap="none"/>
                        <a:t>Build knowledge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t>X</a:t>
                      </a:r>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2EDF9"/>
                    </a:solidFill>
                  </a:tcPr>
                </a:tc>
                <a:extLst>
                  <a:ext uri="{0D108BD9-81ED-4DB2-BD59-A6C34878D82A}">
                    <a16:rowId xmlns:a16="http://schemas.microsoft.com/office/drawing/2014/main" val="10001"/>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Assess readiness</a:t>
                      </a:r>
                      <a:endParaRPr/>
                    </a:p>
                  </a:txBody>
                  <a:tcPr marL="91450" marR="91450" marT="45725" marB="45725"/>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2EDF9"/>
                    </a:solidFill>
                  </a:tcPr>
                </a:tc>
                <a:extLst>
                  <a:ext uri="{0D108BD9-81ED-4DB2-BD59-A6C34878D82A}">
                    <a16:rowId xmlns:a16="http://schemas.microsoft.com/office/drawing/2014/main" val="10002"/>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Garner staff and community buy-in</a:t>
                      </a:r>
                      <a:endParaRPr/>
                    </a:p>
                  </a:txBody>
                  <a:tcPr marL="91450" marR="91450" marT="45725" marB="45725"/>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2EDF9"/>
                    </a:solidFill>
                  </a:tcPr>
                </a:tc>
                <a:extLst>
                  <a:ext uri="{0D108BD9-81ED-4DB2-BD59-A6C34878D82A}">
                    <a16:rowId xmlns:a16="http://schemas.microsoft.com/office/drawing/2014/main" val="10003"/>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Determine need</a:t>
                      </a:r>
                      <a:endParaRP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B w="12700" cap="flat" cmpd="sng">
                      <a:solidFill>
                        <a:schemeClr val="dk1"/>
                      </a:solidFill>
                      <a:prstDash val="solid"/>
                      <a:round/>
                      <a:headEnd type="none" w="sm" len="sm"/>
                      <a:tailEnd type="none" w="sm" len="sm"/>
                    </a:lnB>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B w="12700" cap="flat" cmpd="sng">
                      <a:solidFill>
                        <a:schemeClr val="dk1"/>
                      </a:solidFill>
                      <a:prstDash val="solid"/>
                      <a:round/>
                      <a:headEnd type="none" w="sm" len="sm"/>
                      <a:tailEnd type="none" w="sm" len="sm"/>
                    </a:lnB>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B w="12700" cap="flat" cmpd="sng">
                      <a:solidFill>
                        <a:schemeClr val="dk1"/>
                      </a:solidFill>
                      <a:prstDash val="solid"/>
                      <a:round/>
                      <a:headEnd type="none" w="sm" len="sm"/>
                      <a:tailEnd type="none" w="sm" len="sm"/>
                    </a:lnB>
                    <a:solidFill>
                      <a:srgbClr val="D2EDF9"/>
                    </a:solidFill>
                  </a:tcPr>
                </a:tc>
                <a:extLst>
                  <a:ext uri="{0D108BD9-81ED-4DB2-BD59-A6C34878D82A}">
                    <a16:rowId xmlns:a16="http://schemas.microsoft.com/office/drawing/2014/main" val="10004"/>
                  </a:ext>
                </a:extLst>
              </a:tr>
              <a:tr h="240900">
                <a:tc rowSpan="5">
                  <a:txBody>
                    <a:bodyPr/>
                    <a:lstStyle/>
                    <a:p>
                      <a:pPr marL="0" marR="0" lvl="0" indent="0" algn="ctr" rtl="0">
                        <a:lnSpc>
                          <a:spcPct val="100000"/>
                        </a:lnSpc>
                        <a:spcBef>
                          <a:spcPts val="0"/>
                        </a:spcBef>
                        <a:spcAft>
                          <a:spcPts val="0"/>
                        </a:spcAft>
                        <a:buNone/>
                      </a:pPr>
                      <a:r>
                        <a:rPr lang="en-US" sz="1000" b="1" u="none" strike="noStrike" cap="none"/>
                        <a:t>Installation</a:t>
                      </a:r>
                      <a:endParaRPr/>
                    </a:p>
                  </a:txBody>
                  <a:tcPr marL="91450" marR="91450" marT="45725" marB="45725" anchor="ctr">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r>
                        <a:rPr lang="en-US" sz="1000" u="none" strike="noStrike" cap="none"/>
                        <a:t>Establish infrastructure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F2F2F2"/>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T w="12700" cap="flat" cmpd="sng">
                      <a:solidFill>
                        <a:schemeClr val="dk1"/>
                      </a:solidFill>
                      <a:prstDash val="solid"/>
                      <a:round/>
                      <a:headEnd type="none" w="sm" len="sm"/>
                      <a:tailEnd type="none" w="sm" len="sm"/>
                    </a:lnT>
                    <a:solidFill>
                      <a:srgbClr val="D4F2D9"/>
                    </a:solidFill>
                  </a:tcPr>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lnT w="12700" cap="flat" cmpd="sng">
                      <a:solidFill>
                        <a:schemeClr val="dk1"/>
                      </a:solidFill>
                      <a:prstDash val="solid"/>
                      <a:round/>
                      <a:headEnd type="none" w="sm" len="sm"/>
                      <a:tailEnd type="none" w="sm" len="sm"/>
                    </a:lnT>
                    <a:solidFill>
                      <a:srgbClr val="D2EDF9"/>
                    </a:solidFill>
                  </a:tcPr>
                </a:tc>
                <a:extLst>
                  <a:ext uri="{0D108BD9-81ED-4DB2-BD59-A6C34878D82A}">
                    <a16:rowId xmlns:a16="http://schemas.microsoft.com/office/drawing/2014/main" val="10005"/>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Envision your trauma-informed approaches in school</a:t>
                      </a:r>
                      <a:endParaRPr/>
                    </a:p>
                  </a:txBody>
                  <a:tcPr marL="91450" marR="91450" marT="45725" marB="45725">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2EDF9"/>
                    </a:solidFill>
                  </a:tcPr>
                </a:tc>
                <a:extLst>
                  <a:ext uri="{0D108BD9-81ED-4DB2-BD59-A6C34878D82A}">
                    <a16:rowId xmlns:a16="http://schemas.microsoft.com/office/drawing/2014/main" val="10006"/>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Develop plan – identify framework and practices to organize your vision</a:t>
                      </a:r>
                      <a:endParaRPr/>
                    </a:p>
                  </a:txBody>
                  <a:tcPr marL="91450" marR="91450" marT="45725" marB="45725">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2EDF9"/>
                    </a:solidFill>
                  </a:tcPr>
                </a:tc>
                <a:extLst>
                  <a:ext uri="{0D108BD9-81ED-4DB2-BD59-A6C34878D82A}">
                    <a16:rowId xmlns:a16="http://schemas.microsoft.com/office/drawing/2014/main" val="10007"/>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Create team to lead implementation efforts</a:t>
                      </a:r>
                      <a:endParaRPr/>
                    </a:p>
                  </a:txBody>
                  <a:tcPr marL="91450" marR="91450" marT="45725" marB="45725">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solidFill>
                      <a:srgbClr val="D2EDF9"/>
                    </a:solidFill>
                  </a:tcPr>
                </a:tc>
                <a:extLst>
                  <a:ext uri="{0D108BD9-81ED-4DB2-BD59-A6C34878D82A}">
                    <a16:rowId xmlns:a16="http://schemas.microsoft.com/office/drawing/2014/main" val="10008"/>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Train team, staff, and community in trauma-</a:t>
                      </a:r>
                      <a:r>
                        <a:rPr lang="en-US" sz="1000"/>
                        <a:t>sensitive</a:t>
                      </a:r>
                      <a:r>
                        <a:rPr lang="en-US" sz="1000" u="none" strike="noStrike" cap="none"/>
                        <a:t> approaches</a:t>
                      </a:r>
                      <a:endParaRPr/>
                    </a:p>
                  </a:txBody>
                  <a:tcPr marL="91450" marR="91450" marT="45725" marB="45725">
                    <a:lnT w="12700" cap="flat" cmpd="sng">
                      <a:solidFill>
                        <a:srgbClr val="F2F2F2"/>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lnB w="12700" cap="flat" cmpd="sng">
                      <a:solidFill>
                        <a:schemeClr val="dk1"/>
                      </a:solidFill>
                      <a:prstDash val="solid"/>
                      <a:round/>
                      <a:headEnd type="none" w="sm" len="sm"/>
                      <a:tailEnd type="none" w="sm" len="sm"/>
                    </a:lnB>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B w="12700" cap="flat" cmpd="sng">
                      <a:solidFill>
                        <a:schemeClr val="dk1"/>
                      </a:solidFill>
                      <a:prstDash val="solid"/>
                      <a:round/>
                      <a:headEnd type="none" w="sm" len="sm"/>
                      <a:tailEnd type="none" w="sm" len="sm"/>
                    </a:lnB>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B w="12700" cap="flat" cmpd="sng">
                      <a:solidFill>
                        <a:schemeClr val="dk1"/>
                      </a:solidFill>
                      <a:prstDash val="solid"/>
                      <a:round/>
                      <a:headEnd type="none" w="sm" len="sm"/>
                      <a:tailEnd type="none" w="sm" len="sm"/>
                    </a:lnB>
                    <a:solidFill>
                      <a:srgbClr val="D2EDF9"/>
                    </a:solidFill>
                  </a:tcPr>
                </a:tc>
                <a:extLst>
                  <a:ext uri="{0D108BD9-81ED-4DB2-BD59-A6C34878D82A}">
                    <a16:rowId xmlns:a16="http://schemas.microsoft.com/office/drawing/2014/main" val="10009"/>
                  </a:ext>
                </a:extLst>
              </a:tr>
              <a:tr h="240900">
                <a:tc rowSpan="5">
                  <a:txBody>
                    <a:bodyPr/>
                    <a:lstStyle/>
                    <a:p>
                      <a:pPr marL="0" marR="0" lvl="0" indent="0" algn="ctr" rtl="0">
                        <a:lnSpc>
                          <a:spcPct val="100000"/>
                        </a:lnSpc>
                        <a:spcBef>
                          <a:spcPts val="0"/>
                        </a:spcBef>
                        <a:spcAft>
                          <a:spcPts val="0"/>
                        </a:spcAft>
                        <a:buNone/>
                      </a:pPr>
                      <a:r>
                        <a:rPr lang="en-US" sz="1000" b="1" u="none" strike="noStrike" cap="none"/>
                        <a:t>Initial Implementation</a:t>
                      </a:r>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r>
                        <a:rPr lang="en-US" sz="1000" u="none" strike="noStrike" cap="none"/>
                        <a:t>Begin implementation with </a:t>
                      </a:r>
                      <a:r>
                        <a:rPr lang="en-US" sz="1000"/>
                        <a:t>a just a few sites (schools)</a:t>
                      </a:r>
                      <a:endParaRPr/>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T w="12700" cap="flat" cmpd="sng">
                      <a:solidFill>
                        <a:schemeClr val="dk1"/>
                      </a:solidFill>
                      <a:prstDash val="solid"/>
                      <a:round/>
                      <a:headEnd type="none" w="sm" len="sm"/>
                      <a:tailEnd type="none" w="sm" len="sm"/>
                    </a:lnT>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dirty="0"/>
                        <a:t>X</a:t>
                      </a:r>
                      <a:endParaRPr dirty="0"/>
                    </a:p>
                  </a:txBody>
                  <a:tcPr marL="91450" marR="91450" marT="45725" marB="45725" anchor="ctr">
                    <a:lnT w="12700" cap="flat" cmpd="sng">
                      <a:solidFill>
                        <a:schemeClr val="dk1"/>
                      </a:solidFill>
                      <a:prstDash val="solid"/>
                      <a:round/>
                      <a:headEnd type="none" w="sm" len="sm"/>
                      <a:tailEnd type="none" w="sm" len="sm"/>
                    </a:lnT>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T w="12700" cap="flat" cmpd="sng">
                      <a:solidFill>
                        <a:schemeClr val="dk1"/>
                      </a:solidFill>
                      <a:prstDash val="solid"/>
                      <a:round/>
                      <a:headEnd type="none" w="sm" len="sm"/>
                      <a:tailEnd type="none" w="sm" len="sm"/>
                    </a:lnT>
                    <a:solidFill>
                      <a:srgbClr val="D2EDF9"/>
                    </a:solidFill>
                  </a:tcPr>
                </a:tc>
                <a:extLst>
                  <a:ext uri="{0D108BD9-81ED-4DB2-BD59-A6C34878D82A}">
                    <a16:rowId xmlns:a16="http://schemas.microsoft.com/office/drawing/2014/main" val="10010"/>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Work out Details</a:t>
                      </a:r>
                      <a:endParaRPr/>
                    </a:p>
                  </a:txBody>
                  <a:tcPr marL="91450" marR="91450" marT="45725" marB="45725"/>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2EDF9"/>
                    </a:solidFill>
                  </a:tcPr>
                </a:tc>
                <a:extLst>
                  <a:ext uri="{0D108BD9-81ED-4DB2-BD59-A6C34878D82A}">
                    <a16:rowId xmlns:a16="http://schemas.microsoft.com/office/drawing/2014/main" val="10011"/>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Learn and improve</a:t>
                      </a:r>
                      <a:endParaRPr/>
                    </a:p>
                  </a:txBody>
                  <a:tcPr marL="91450" marR="91450" marT="45725" marB="45725"/>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2EDF9"/>
                    </a:solidFill>
                  </a:tcPr>
                </a:tc>
                <a:extLst>
                  <a:ext uri="{0D108BD9-81ED-4DB2-BD59-A6C34878D82A}">
                    <a16:rowId xmlns:a16="http://schemas.microsoft.com/office/drawing/2014/main" val="10012"/>
                  </a:ext>
                </a:extLst>
              </a:tr>
              <a:tr h="39147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Align and integrate with other practices (e.g., PBIS, restorative practices, social emotional learning, emergency planning)</a:t>
                      </a:r>
                      <a:endParaRPr/>
                    </a:p>
                  </a:txBody>
                  <a:tcPr marL="91450" marR="91450" marT="45725" marB="45725"/>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2EDF9"/>
                    </a:solidFill>
                  </a:tcPr>
                </a:tc>
                <a:extLst>
                  <a:ext uri="{0D108BD9-81ED-4DB2-BD59-A6C34878D82A}">
                    <a16:rowId xmlns:a16="http://schemas.microsoft.com/office/drawing/2014/main" val="10013"/>
                  </a:ext>
                </a:extLst>
              </a:tr>
              <a:tr h="39147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Ensure implementation of strategies across academics, assessment, behavioral supports, educator capacity, and family, caregiver, and community partnerships</a:t>
                      </a:r>
                      <a:endParaRP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lnB w="12700" cap="flat" cmpd="sng">
                      <a:solidFill>
                        <a:schemeClr val="dk1"/>
                      </a:solidFill>
                      <a:prstDash val="solid"/>
                      <a:round/>
                      <a:headEnd type="none" w="sm" len="sm"/>
                      <a:tailEnd type="none" w="sm" len="sm"/>
                    </a:lnB>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B w="12700" cap="flat" cmpd="sng">
                      <a:solidFill>
                        <a:schemeClr val="dk1"/>
                      </a:solidFill>
                      <a:prstDash val="solid"/>
                      <a:round/>
                      <a:headEnd type="none" w="sm" len="sm"/>
                      <a:tailEnd type="none" w="sm" len="sm"/>
                    </a:lnB>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B w="12700" cap="flat" cmpd="sng">
                      <a:solidFill>
                        <a:schemeClr val="dk1"/>
                      </a:solidFill>
                      <a:prstDash val="solid"/>
                      <a:round/>
                      <a:headEnd type="none" w="sm" len="sm"/>
                      <a:tailEnd type="none" w="sm" len="sm"/>
                    </a:lnB>
                    <a:solidFill>
                      <a:srgbClr val="D2EDF9"/>
                    </a:solidFill>
                  </a:tcPr>
                </a:tc>
                <a:extLst>
                  <a:ext uri="{0D108BD9-81ED-4DB2-BD59-A6C34878D82A}">
                    <a16:rowId xmlns:a16="http://schemas.microsoft.com/office/drawing/2014/main" val="10014"/>
                  </a:ext>
                </a:extLst>
              </a:tr>
              <a:tr h="240900">
                <a:tc rowSpan="3">
                  <a:txBody>
                    <a:bodyPr/>
                    <a:lstStyle/>
                    <a:p>
                      <a:pPr marL="0" marR="0" lvl="0" indent="0" algn="ctr" rtl="0">
                        <a:lnSpc>
                          <a:spcPct val="100000"/>
                        </a:lnSpc>
                        <a:spcBef>
                          <a:spcPts val="0"/>
                        </a:spcBef>
                        <a:spcAft>
                          <a:spcPts val="0"/>
                        </a:spcAft>
                        <a:buNone/>
                      </a:pPr>
                      <a:r>
                        <a:rPr lang="en-US" sz="1000" b="1" u="none" strike="noStrike" cap="none"/>
                        <a:t>Full Implementation</a:t>
                      </a:r>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None/>
                      </a:pPr>
                      <a:r>
                        <a:rPr lang="en-US" sz="1000" u="none" strike="noStrike" cap="none"/>
                        <a:t>Evaluate impact</a:t>
                      </a:r>
                      <a:endParaRPr/>
                    </a:p>
                  </a:txBody>
                  <a:tcPr marL="91450" marR="91450" marT="45725" marB="45725">
                    <a:lnT w="12700" cap="flat" cmpd="sng">
                      <a:solidFill>
                        <a:schemeClr val="dk1"/>
                      </a:solidFill>
                      <a:prstDash val="solid"/>
                      <a:round/>
                      <a:headEnd type="none" w="sm" len="sm"/>
                      <a:tailEnd type="none" w="sm" len="sm"/>
                    </a:lnT>
                    <a:lnB w="12700" cap="flat" cmpd="sng">
                      <a:solidFill>
                        <a:srgbClr val="F2F2F2"/>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T w="12700" cap="flat" cmpd="sng">
                      <a:solidFill>
                        <a:schemeClr val="dk1"/>
                      </a:solidFill>
                      <a:prstDash val="solid"/>
                      <a:round/>
                      <a:headEnd type="none" w="sm" len="sm"/>
                      <a:tailEnd type="none" w="sm" len="sm"/>
                    </a:lnT>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T w="12700" cap="flat" cmpd="sng">
                      <a:solidFill>
                        <a:schemeClr val="dk1"/>
                      </a:solidFill>
                      <a:prstDash val="solid"/>
                      <a:round/>
                      <a:headEnd type="none" w="sm" len="sm"/>
                      <a:tailEnd type="none" w="sm" len="sm"/>
                    </a:lnT>
                    <a:solidFill>
                      <a:srgbClr val="D4F2D9"/>
                    </a:solidFill>
                  </a:tcPr>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lnT w="12700" cap="flat" cmpd="sng">
                      <a:solidFill>
                        <a:schemeClr val="dk1"/>
                      </a:solidFill>
                      <a:prstDash val="solid"/>
                      <a:round/>
                      <a:headEnd type="none" w="sm" len="sm"/>
                      <a:tailEnd type="none" w="sm" len="sm"/>
                    </a:lnT>
                    <a:solidFill>
                      <a:srgbClr val="D2EDF9"/>
                    </a:solidFill>
                  </a:tcPr>
                </a:tc>
                <a:extLst>
                  <a:ext uri="{0D108BD9-81ED-4DB2-BD59-A6C34878D82A}">
                    <a16:rowId xmlns:a16="http://schemas.microsoft.com/office/drawing/2014/main" val="10015"/>
                  </a:ext>
                </a:extLst>
              </a:tr>
              <a:tr h="39147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Adjust to changing needs of the school community based on student population and types of trauma experienced</a:t>
                      </a:r>
                      <a:endParaRPr/>
                    </a:p>
                  </a:txBody>
                  <a:tcPr marL="91450" marR="91450" marT="45725" marB="45725">
                    <a:lnT w="12700" cap="flat" cmpd="sng">
                      <a:solidFill>
                        <a:srgbClr val="F2F2F2"/>
                      </a:solidFill>
                      <a:prstDash val="solid"/>
                      <a:round/>
                      <a:headEnd type="none" w="sm" len="sm"/>
                      <a:tailEnd type="none" w="sm" len="sm"/>
                    </a:lnT>
                    <a:lnB w="12700" cap="flat" cmpd="sng">
                      <a:solidFill>
                        <a:srgbClr val="F2F2F2"/>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endParaRPr sz="1000" b="1" u="none" strike="noStrike" cap="none"/>
                    </a:p>
                  </a:txBody>
                  <a:tcPr marL="91450" marR="91450" marT="45725" marB="45725" anchor="ctr">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4F2D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solidFill>
                      <a:srgbClr val="D2EDF9"/>
                    </a:solidFill>
                  </a:tcPr>
                </a:tc>
                <a:extLst>
                  <a:ext uri="{0D108BD9-81ED-4DB2-BD59-A6C34878D82A}">
                    <a16:rowId xmlns:a16="http://schemas.microsoft.com/office/drawing/2014/main" val="10016"/>
                  </a:ext>
                </a:extLst>
              </a:tr>
              <a:tr h="24090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000" u="none" strike="noStrike" cap="none"/>
                        <a:t>Sustain systemic changes</a:t>
                      </a:r>
                      <a:endParaRPr/>
                    </a:p>
                  </a:txBody>
                  <a:tcPr marL="91450" marR="91450" marT="45725" marB="45725">
                    <a:lnT w="12700" cap="flat" cmpd="sng">
                      <a:solidFill>
                        <a:srgbClr val="F2F2F2"/>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B w="12700" cap="flat" cmpd="sng">
                      <a:solidFill>
                        <a:schemeClr val="dk1"/>
                      </a:solidFill>
                      <a:prstDash val="solid"/>
                      <a:round/>
                      <a:headEnd type="none" w="sm" len="sm"/>
                      <a:tailEnd type="none" w="sm" len="sm"/>
                    </a:lnB>
                    <a:solidFill>
                      <a:srgbClr val="FFCC99"/>
                    </a:solidFill>
                  </a:tcPr>
                </a:tc>
                <a:tc>
                  <a:txBody>
                    <a:bodyPr/>
                    <a:lstStyle/>
                    <a:p>
                      <a:pPr marL="0" marR="0" lvl="0" indent="0" algn="ctr" rtl="0">
                        <a:lnSpc>
                          <a:spcPct val="100000"/>
                        </a:lnSpc>
                        <a:spcBef>
                          <a:spcPts val="0"/>
                        </a:spcBef>
                        <a:spcAft>
                          <a:spcPts val="0"/>
                        </a:spcAft>
                        <a:buNone/>
                      </a:pPr>
                      <a:r>
                        <a:rPr lang="en-US" sz="1000" b="1" u="none" strike="noStrike" cap="none"/>
                        <a:t>X</a:t>
                      </a:r>
                      <a:endParaRPr/>
                    </a:p>
                  </a:txBody>
                  <a:tcPr marL="91450" marR="91450" marT="45725" marB="45725" anchor="ctr">
                    <a:lnB w="12700" cap="flat" cmpd="sng">
                      <a:solidFill>
                        <a:schemeClr val="dk1"/>
                      </a:solidFill>
                      <a:prstDash val="solid"/>
                      <a:round/>
                      <a:headEnd type="none" w="sm" len="sm"/>
                      <a:tailEnd type="none" w="sm" len="sm"/>
                    </a:lnB>
                    <a:solidFill>
                      <a:srgbClr val="D4F2D9"/>
                    </a:solidFill>
                  </a:tcPr>
                </a:tc>
                <a:tc>
                  <a:txBody>
                    <a:bodyPr/>
                    <a:lstStyle/>
                    <a:p>
                      <a:pPr marL="0" marR="0" lvl="0" indent="0" algn="ctr" rtl="0">
                        <a:lnSpc>
                          <a:spcPct val="100000"/>
                        </a:lnSpc>
                        <a:spcBef>
                          <a:spcPts val="0"/>
                        </a:spcBef>
                        <a:spcAft>
                          <a:spcPts val="0"/>
                        </a:spcAft>
                        <a:buNone/>
                      </a:pPr>
                      <a:endParaRPr sz="1000" b="1" u="none" strike="noStrike" cap="none" dirty="0"/>
                    </a:p>
                  </a:txBody>
                  <a:tcPr marL="91450" marR="91450" marT="45725" marB="45725" anchor="ctr">
                    <a:lnB w="12700" cap="flat" cmpd="sng">
                      <a:solidFill>
                        <a:schemeClr val="dk1"/>
                      </a:solidFill>
                      <a:prstDash val="solid"/>
                      <a:round/>
                      <a:headEnd type="none" w="sm" len="sm"/>
                      <a:tailEnd type="none" w="sm" len="sm"/>
                    </a:lnB>
                    <a:solidFill>
                      <a:srgbClr val="D2EDF9"/>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311" name="Google Shape;311;p9"/>
          <p:cNvSpPr txBox="1">
            <a:spLocks noGrp="1"/>
          </p:cNvSpPr>
          <p:nvPr>
            <p:ph type="body" idx="1"/>
          </p:nvPr>
        </p:nvSpPr>
        <p:spPr>
          <a:xfrm>
            <a:off x="228600" y="1657250"/>
            <a:ext cx="8781000" cy="46227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360"/>
              </a:spcBef>
              <a:spcAft>
                <a:spcPts val="0"/>
              </a:spcAft>
              <a:buClr>
                <a:schemeClr val="dk1"/>
              </a:buClr>
              <a:buSzPts val="2400"/>
              <a:buFont typeface="Verdana"/>
              <a:buChar char="•"/>
            </a:pPr>
            <a:r>
              <a:rPr lang="en-US"/>
              <a:t>How does a team explore? </a:t>
            </a:r>
            <a:endParaRPr/>
          </a:p>
          <a:p>
            <a:pPr marL="457200" lvl="0" indent="-381000" algn="l" rtl="0">
              <a:lnSpc>
                <a:spcPct val="100000"/>
              </a:lnSpc>
              <a:spcBef>
                <a:spcPts val="360"/>
              </a:spcBef>
              <a:spcAft>
                <a:spcPts val="0"/>
              </a:spcAft>
              <a:buClr>
                <a:schemeClr val="dk1"/>
              </a:buClr>
              <a:buSzPts val="2400"/>
              <a:buFont typeface="Verdana"/>
              <a:buChar char="•"/>
            </a:pPr>
            <a:r>
              <a:rPr lang="en-US"/>
              <a:t>What are some ways that a division is exploring what their knowledge and readiness is? </a:t>
            </a:r>
            <a:endParaRPr/>
          </a:p>
        </p:txBody>
      </p:sp>
      <p:sp>
        <p:nvSpPr>
          <p:cNvPr id="312" name="Google Shape;312;p9"/>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chemeClr val="dk1"/>
                </a:solidFill>
              </a:rPr>
              <a:t>Exploration</a:t>
            </a:r>
            <a:endParaRPr dirty="0">
              <a:solidFill>
                <a:schemeClr val="dk1"/>
              </a:solidFill>
            </a:endParaRPr>
          </a:p>
        </p:txBody>
      </p:sp>
      <p:pic>
        <p:nvPicPr>
          <p:cNvPr id="313" name="Google Shape;313;p9" descr="Focused on exploration" title="Stages of Implementation"/>
          <p:cNvPicPr preferRelativeResize="0"/>
          <p:nvPr/>
        </p:nvPicPr>
        <p:blipFill rotWithShape="1">
          <a:blip r:embed="rId3">
            <a:alphaModFix/>
          </a:blip>
          <a:srcRect/>
          <a:stretch/>
        </p:blipFill>
        <p:spPr>
          <a:xfrm>
            <a:off x="410100" y="4075362"/>
            <a:ext cx="8417999" cy="2479825"/>
          </a:xfrm>
          <a:prstGeom prst="rect">
            <a:avLst/>
          </a:prstGeom>
          <a:noFill/>
          <a:ln>
            <a:noFill/>
          </a:ln>
        </p:spPr>
      </p:pic>
      <p:sp>
        <p:nvSpPr>
          <p:cNvPr id="314" name="Google Shape;314;p9" title="arrow"/>
          <p:cNvSpPr/>
          <p:nvPr/>
        </p:nvSpPr>
        <p:spPr>
          <a:xfrm rot="2889539">
            <a:off x="254349" y="3987956"/>
            <a:ext cx="1293425" cy="646936"/>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18"/>
        <p:cNvGrpSpPr/>
        <p:nvPr/>
      </p:nvGrpSpPr>
      <p:grpSpPr>
        <a:xfrm>
          <a:off x="0" y="0"/>
          <a:ext cx="0" cy="0"/>
          <a:chOff x="0" y="0"/>
          <a:chExt cx="0" cy="0"/>
        </a:xfrm>
      </p:grpSpPr>
      <p:sp>
        <p:nvSpPr>
          <p:cNvPr id="319" name="Google Shape;319;g7b110c79e4_0_6"/>
          <p:cNvSpPr txBox="1">
            <a:spLocks noGrp="1"/>
          </p:cNvSpPr>
          <p:nvPr>
            <p:ph type="title"/>
          </p:nvPr>
        </p:nvSpPr>
        <p:spPr>
          <a:xfrm>
            <a:off x="457200" y="274638"/>
            <a:ext cx="8229600" cy="1132200"/>
          </a:xfrm>
          <a:prstGeom prst="rect">
            <a:avLst/>
          </a:prstGeom>
          <a:solidFill>
            <a:srgbClr val="A9DCF2">
              <a:alpha val="64705"/>
            </a:srgbClr>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0"/>
              <a:buFont typeface="Verdana"/>
              <a:buNone/>
            </a:pPr>
            <a:r>
              <a:rPr lang="en-US" dirty="0"/>
              <a:t>Integrated Team Process</a:t>
            </a:r>
            <a:endParaRPr sz="4000" b="0" i="0" u="none" strike="noStrike" cap="none" dirty="0">
              <a:solidFill>
                <a:schemeClr val="dk1"/>
              </a:solidFill>
              <a:latin typeface="Verdana"/>
              <a:ea typeface="Verdana"/>
              <a:cs typeface="Verdana"/>
              <a:sym typeface="Verdana"/>
            </a:endParaRPr>
          </a:p>
        </p:txBody>
      </p:sp>
      <p:pic>
        <p:nvPicPr>
          <p:cNvPr id="320" name="Google Shape;320;g7b110c79e4_0_6" descr="People around a table" title="Graphic"/>
          <p:cNvPicPr preferRelativeResize="0"/>
          <p:nvPr/>
        </p:nvPicPr>
        <p:blipFill rotWithShape="1">
          <a:blip r:embed="rId3">
            <a:alphaModFix/>
          </a:blip>
          <a:srcRect/>
          <a:stretch/>
        </p:blipFill>
        <p:spPr>
          <a:xfrm>
            <a:off x="1876625" y="1832002"/>
            <a:ext cx="5624300" cy="4465675"/>
          </a:xfrm>
          <a:prstGeom prst="rect">
            <a:avLst/>
          </a:prstGeom>
          <a:noFill/>
          <a:ln>
            <a:noFill/>
          </a:ln>
        </p:spPr>
      </p:pic>
      <p:sp>
        <p:nvSpPr>
          <p:cNvPr id="321" name="Google Shape;321;g7b110c79e4_0_6"/>
          <p:cNvSpPr txBox="1"/>
          <p:nvPr/>
        </p:nvSpPr>
        <p:spPr>
          <a:xfrm>
            <a:off x="2152875" y="1461225"/>
            <a:ext cx="1880100" cy="37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Verdana"/>
                <a:ea typeface="Verdana"/>
                <a:cs typeface="Verdana"/>
                <a:sym typeface="Verdana"/>
              </a:rPr>
              <a:t>Teacher</a:t>
            </a:r>
            <a:endParaRPr sz="1400" b="1" i="0" u="none" strike="noStrike" cap="none">
              <a:solidFill>
                <a:srgbClr val="000000"/>
              </a:solidFill>
              <a:latin typeface="Verdana"/>
              <a:ea typeface="Verdana"/>
              <a:cs typeface="Verdana"/>
              <a:sym typeface="Verdana"/>
            </a:endParaRPr>
          </a:p>
        </p:txBody>
      </p:sp>
      <p:sp>
        <p:nvSpPr>
          <p:cNvPr id="322" name="Google Shape;322;g7b110c79e4_0_6"/>
          <p:cNvSpPr txBox="1"/>
          <p:nvPr/>
        </p:nvSpPr>
        <p:spPr>
          <a:xfrm>
            <a:off x="4428900" y="1434025"/>
            <a:ext cx="1880100" cy="37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Verdana"/>
                <a:ea typeface="Verdana"/>
                <a:cs typeface="Verdana"/>
                <a:sym typeface="Verdana"/>
              </a:rPr>
              <a:t>Parent</a:t>
            </a:r>
            <a:endParaRPr sz="1400" b="1" i="0" u="none" strike="noStrike" cap="none">
              <a:solidFill>
                <a:srgbClr val="000000"/>
              </a:solidFill>
              <a:latin typeface="Verdana"/>
              <a:ea typeface="Verdana"/>
              <a:cs typeface="Verdana"/>
              <a:sym typeface="Verdana"/>
            </a:endParaRPr>
          </a:p>
        </p:txBody>
      </p:sp>
      <p:sp>
        <p:nvSpPr>
          <p:cNvPr id="323" name="Google Shape;323;g7b110c79e4_0_6"/>
          <p:cNvSpPr txBox="1"/>
          <p:nvPr/>
        </p:nvSpPr>
        <p:spPr>
          <a:xfrm>
            <a:off x="6091225" y="1907900"/>
            <a:ext cx="1880100" cy="37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Verdana"/>
                <a:ea typeface="Verdana"/>
                <a:cs typeface="Verdana"/>
                <a:sym typeface="Verdana"/>
              </a:rPr>
              <a:t>Student</a:t>
            </a:r>
            <a:endParaRPr sz="1400" b="1" i="0" u="none" strike="noStrike" cap="none">
              <a:solidFill>
                <a:srgbClr val="000000"/>
              </a:solidFill>
              <a:latin typeface="Verdana"/>
              <a:ea typeface="Verdana"/>
              <a:cs typeface="Verdana"/>
              <a:sym typeface="Verdana"/>
            </a:endParaRPr>
          </a:p>
        </p:txBody>
      </p:sp>
      <p:sp>
        <p:nvSpPr>
          <p:cNvPr id="324" name="Google Shape;324;g7b110c79e4_0_6"/>
          <p:cNvSpPr txBox="1"/>
          <p:nvPr/>
        </p:nvSpPr>
        <p:spPr>
          <a:xfrm>
            <a:off x="7169075" y="4719725"/>
            <a:ext cx="1880100" cy="37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Verdana"/>
                <a:ea typeface="Verdana"/>
                <a:cs typeface="Verdana"/>
                <a:sym typeface="Verdana"/>
              </a:rPr>
              <a:t>Administrator</a:t>
            </a:r>
            <a:endParaRPr sz="1400" b="1" i="0" u="none" strike="noStrike" cap="none">
              <a:solidFill>
                <a:srgbClr val="000000"/>
              </a:solidFill>
              <a:latin typeface="Verdana"/>
              <a:ea typeface="Verdana"/>
              <a:cs typeface="Verdana"/>
              <a:sym typeface="Verdana"/>
            </a:endParaRPr>
          </a:p>
        </p:txBody>
      </p:sp>
      <p:sp>
        <p:nvSpPr>
          <p:cNvPr id="325" name="Google Shape;325;g7b110c79e4_0_6"/>
          <p:cNvSpPr txBox="1"/>
          <p:nvPr/>
        </p:nvSpPr>
        <p:spPr>
          <a:xfrm>
            <a:off x="3200800" y="6324850"/>
            <a:ext cx="1880100" cy="37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Verdana"/>
                <a:ea typeface="Verdana"/>
                <a:cs typeface="Verdana"/>
                <a:sym typeface="Verdana"/>
              </a:rPr>
              <a:t>Counselor</a:t>
            </a:r>
            <a:endParaRPr sz="1400" b="1" i="0" u="none" strike="noStrike" cap="none">
              <a:solidFill>
                <a:srgbClr val="000000"/>
              </a:solidFill>
              <a:latin typeface="Verdana"/>
              <a:ea typeface="Verdana"/>
              <a:cs typeface="Verdana"/>
              <a:sym typeface="Verdana"/>
            </a:endParaRPr>
          </a:p>
        </p:txBody>
      </p:sp>
      <p:sp>
        <p:nvSpPr>
          <p:cNvPr id="326" name="Google Shape;326;g7b110c79e4_0_6"/>
          <p:cNvSpPr txBox="1"/>
          <p:nvPr/>
        </p:nvSpPr>
        <p:spPr>
          <a:xfrm>
            <a:off x="1395200" y="5550550"/>
            <a:ext cx="1880100" cy="37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Verdana"/>
                <a:ea typeface="Verdana"/>
                <a:cs typeface="Verdana"/>
                <a:sym typeface="Verdana"/>
              </a:rPr>
              <a:t>Staff</a:t>
            </a:r>
            <a:endParaRPr sz="1400" b="1" i="0" u="none" strike="noStrike" cap="none">
              <a:solidFill>
                <a:srgbClr val="000000"/>
              </a:solidFill>
              <a:latin typeface="Verdana"/>
              <a:ea typeface="Verdana"/>
              <a:cs typeface="Verdana"/>
              <a:sym typeface="Verdana"/>
            </a:endParaRPr>
          </a:p>
        </p:txBody>
      </p:sp>
      <p:sp>
        <p:nvSpPr>
          <p:cNvPr id="327" name="Google Shape;327;g7b110c79e4_0_6"/>
          <p:cNvSpPr txBox="1"/>
          <p:nvPr/>
        </p:nvSpPr>
        <p:spPr>
          <a:xfrm>
            <a:off x="193525" y="3101975"/>
            <a:ext cx="1880100" cy="37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Verdana"/>
                <a:ea typeface="Verdana"/>
                <a:cs typeface="Verdana"/>
                <a:sym typeface="Verdana"/>
              </a:rPr>
              <a:t>Anyone else?</a:t>
            </a:r>
            <a:endParaRPr sz="1400" b="1" i="0" u="none" strike="noStrike" cap="none">
              <a:solidFill>
                <a:srgbClr val="000000"/>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7b110c79e4_0_3460"/>
          <p:cNvSpPr txBox="1">
            <a:spLocks noGrp="1"/>
          </p:cNvSpPr>
          <p:nvPr>
            <p:ph type="title"/>
          </p:nvPr>
        </p:nvSpPr>
        <p:spPr>
          <a:xfrm>
            <a:off x="304800" y="304800"/>
            <a:ext cx="8607300" cy="11421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chemeClr val="dk1"/>
                </a:solidFill>
              </a:rPr>
              <a:t>Role of Team </a:t>
            </a:r>
            <a:endParaRPr dirty="0"/>
          </a:p>
        </p:txBody>
      </p:sp>
      <p:sp>
        <p:nvSpPr>
          <p:cNvPr id="341" name="Google Shape;341;g7b110c79e4_0_3460"/>
          <p:cNvSpPr txBox="1"/>
          <p:nvPr/>
        </p:nvSpPr>
        <p:spPr>
          <a:xfrm>
            <a:off x="304800" y="5064010"/>
            <a:ext cx="1725600" cy="31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Communicating</a:t>
            </a:r>
            <a:endParaRPr sz="1900" b="0" i="0" u="none" strike="noStrike" cap="none">
              <a:solidFill>
                <a:srgbClr val="000000"/>
              </a:solidFill>
              <a:latin typeface="Arial"/>
              <a:ea typeface="Arial"/>
              <a:cs typeface="Arial"/>
              <a:sym typeface="Arial"/>
            </a:endParaRPr>
          </a:p>
        </p:txBody>
      </p:sp>
      <p:pic>
        <p:nvPicPr>
          <p:cNvPr id="337" name="Google Shape;337;g7b110c79e4_0_3460" descr="Communicating" title="Graphic"/>
          <p:cNvPicPr preferRelativeResize="0"/>
          <p:nvPr/>
        </p:nvPicPr>
        <p:blipFill rotWithShape="1">
          <a:blip r:embed="rId3">
            <a:alphaModFix/>
          </a:blip>
          <a:srcRect/>
          <a:stretch/>
        </p:blipFill>
        <p:spPr>
          <a:xfrm>
            <a:off x="717861" y="3995568"/>
            <a:ext cx="996716" cy="996716"/>
          </a:xfrm>
          <a:prstGeom prst="ellipse">
            <a:avLst/>
          </a:prstGeom>
          <a:noFill/>
          <a:ln w="63500" cap="rnd" cmpd="sng">
            <a:solidFill>
              <a:srgbClr val="FF0000"/>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34" name="Google Shape;334;g7b110c79e4_0_3460" descr="Planner" title="Graphic"/>
          <p:cNvPicPr preferRelativeResize="0"/>
          <p:nvPr/>
        </p:nvPicPr>
        <p:blipFill rotWithShape="1">
          <a:blip r:embed="rId4">
            <a:alphaModFix/>
          </a:blip>
          <a:srcRect/>
          <a:stretch/>
        </p:blipFill>
        <p:spPr>
          <a:xfrm>
            <a:off x="1714577" y="2336443"/>
            <a:ext cx="987135" cy="982399"/>
          </a:xfrm>
          <a:prstGeom prst="ellipse">
            <a:avLst/>
          </a:prstGeom>
          <a:noFill/>
          <a:ln w="63500" cap="rnd" cmpd="sng">
            <a:solidFill>
              <a:srgbClr val="1883AF"/>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38" name="Google Shape;338;g7b110c79e4_0_3460"/>
          <p:cNvSpPr txBox="1"/>
          <p:nvPr/>
        </p:nvSpPr>
        <p:spPr>
          <a:xfrm>
            <a:off x="1607345" y="3416884"/>
            <a:ext cx="1001700" cy="31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Planning </a:t>
            </a:r>
            <a:endParaRPr sz="1900" b="0" i="0" u="none" strike="noStrike" cap="none">
              <a:solidFill>
                <a:srgbClr val="000000"/>
              </a:solidFill>
              <a:latin typeface="Arial"/>
              <a:ea typeface="Arial"/>
              <a:cs typeface="Arial"/>
              <a:sym typeface="Arial"/>
            </a:endParaRPr>
          </a:p>
        </p:txBody>
      </p:sp>
      <p:pic>
        <p:nvPicPr>
          <p:cNvPr id="342" name="Google Shape;342;g7b110c79e4_0_3460" descr="Problem Solving" title="Graphic"/>
          <p:cNvPicPr preferRelativeResize="0"/>
          <p:nvPr/>
        </p:nvPicPr>
        <p:blipFill rotWithShape="1">
          <a:blip r:embed="rId5">
            <a:alphaModFix/>
          </a:blip>
          <a:srcRect/>
          <a:stretch/>
        </p:blipFill>
        <p:spPr>
          <a:xfrm>
            <a:off x="4148931" y="1896300"/>
            <a:ext cx="880270" cy="931342"/>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43" name="Google Shape;343;g7b110c79e4_0_3460"/>
          <p:cNvSpPr txBox="1"/>
          <p:nvPr/>
        </p:nvSpPr>
        <p:spPr>
          <a:xfrm>
            <a:off x="3552825" y="2811983"/>
            <a:ext cx="2049600" cy="311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Problem-solving</a:t>
            </a:r>
            <a:endParaRPr sz="1900" b="0" i="0" u="none" strike="noStrike" cap="none">
              <a:solidFill>
                <a:srgbClr val="000000"/>
              </a:solidFill>
              <a:latin typeface="Arial"/>
              <a:ea typeface="Arial"/>
              <a:cs typeface="Arial"/>
              <a:sym typeface="Arial"/>
            </a:endParaRPr>
          </a:p>
        </p:txBody>
      </p:sp>
      <p:pic>
        <p:nvPicPr>
          <p:cNvPr id="335" name="Google Shape;335;g7b110c79e4_0_3460" descr="Data" title="Graphic"/>
          <p:cNvPicPr preferRelativeResize="0"/>
          <p:nvPr/>
        </p:nvPicPr>
        <p:blipFill rotWithShape="1">
          <a:blip r:embed="rId6">
            <a:alphaModFix/>
          </a:blip>
          <a:srcRect/>
          <a:stretch/>
        </p:blipFill>
        <p:spPr>
          <a:xfrm>
            <a:off x="6230616" y="2153541"/>
            <a:ext cx="1141735" cy="1142155"/>
          </a:xfrm>
          <a:prstGeom prst="ellipse">
            <a:avLst/>
          </a:prstGeom>
          <a:noFill/>
          <a:ln w="63500" cap="rnd" cmpd="sng">
            <a:solidFill>
              <a:srgbClr val="FFC000"/>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39" name="Google Shape;339;g7b110c79e4_0_3460"/>
          <p:cNvSpPr txBox="1"/>
          <p:nvPr/>
        </p:nvSpPr>
        <p:spPr>
          <a:xfrm>
            <a:off x="6546057" y="3295696"/>
            <a:ext cx="1403100" cy="5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Collecting Data</a:t>
            </a:r>
            <a:endParaRPr sz="1900" b="0" i="0" u="none" strike="noStrike" cap="none">
              <a:solidFill>
                <a:srgbClr val="000000"/>
              </a:solidFill>
              <a:latin typeface="Arial"/>
              <a:ea typeface="Arial"/>
              <a:cs typeface="Arial"/>
              <a:sym typeface="Arial"/>
            </a:endParaRPr>
          </a:p>
        </p:txBody>
      </p:sp>
      <p:pic>
        <p:nvPicPr>
          <p:cNvPr id="336" name="Google Shape;336;g7b110c79e4_0_3460" descr="Studying data" title="Graphic"/>
          <p:cNvPicPr preferRelativeResize="0"/>
          <p:nvPr/>
        </p:nvPicPr>
        <p:blipFill rotWithShape="1">
          <a:blip r:embed="rId7">
            <a:alphaModFix/>
          </a:blip>
          <a:srcRect/>
          <a:stretch/>
        </p:blipFill>
        <p:spPr>
          <a:xfrm>
            <a:off x="7514923" y="3984936"/>
            <a:ext cx="868968" cy="893121"/>
          </a:xfrm>
          <a:prstGeom prst="ellipse">
            <a:avLst/>
          </a:prstGeom>
          <a:noFill/>
          <a:ln w="63500" cap="rnd" cmpd="sng">
            <a:solidFill>
              <a:srgbClr val="7030A0"/>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40" name="Google Shape;340;g7b110c79e4_0_3460"/>
          <p:cNvSpPr txBox="1"/>
          <p:nvPr/>
        </p:nvSpPr>
        <p:spPr>
          <a:xfrm>
            <a:off x="7227888" y="4933580"/>
            <a:ext cx="1916100" cy="5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Analyzing &amp; </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Studying Data</a:t>
            </a:r>
            <a:endParaRPr sz="1900" b="0" i="0" u="none" strike="noStrike" cap="none">
              <a:solidFill>
                <a:srgbClr val="000000"/>
              </a:solidFill>
              <a:latin typeface="Arial"/>
              <a:ea typeface="Arial"/>
              <a:cs typeface="Arial"/>
              <a:sym typeface="Arial"/>
            </a:endParaRPr>
          </a:p>
        </p:txBody>
      </p:sp>
      <p:pic>
        <p:nvPicPr>
          <p:cNvPr id="344" name="Google Shape;344;g7b110c79e4_0_3460" descr="People" title="Graphic"/>
          <p:cNvPicPr preferRelativeResize="0"/>
          <p:nvPr/>
        </p:nvPicPr>
        <p:blipFill rotWithShape="1">
          <a:blip r:embed="rId8">
            <a:alphaModFix/>
          </a:blip>
          <a:srcRect/>
          <a:stretch/>
        </p:blipFill>
        <p:spPr>
          <a:xfrm>
            <a:off x="2924499" y="3385908"/>
            <a:ext cx="3306000" cy="21015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72"/>
        <p:cNvGrpSpPr/>
        <p:nvPr/>
      </p:nvGrpSpPr>
      <p:grpSpPr>
        <a:xfrm>
          <a:off x="0" y="0"/>
          <a:ext cx="0" cy="0"/>
          <a:chOff x="0" y="0"/>
          <a:chExt cx="0" cy="0"/>
        </a:xfrm>
      </p:grpSpPr>
      <p:sp>
        <p:nvSpPr>
          <p:cNvPr id="174" name="Google Shape;174;g7b110c79e4_0_312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Hidden Slide #1</a:t>
            </a:r>
            <a:endParaRPr dirty="0">
              <a:solidFill>
                <a:srgbClr val="000000"/>
              </a:solidFill>
            </a:endParaRPr>
          </a:p>
        </p:txBody>
      </p:sp>
      <p:sp>
        <p:nvSpPr>
          <p:cNvPr id="173" name="Google Shape;173;g7b110c79e4_0_3122">
            <a:extLst>
              <a:ext uri="{C183D7F6-B498-43B3-948B-1728B52AA6E4}">
                <adec:decorative xmlns:adec="http://schemas.microsoft.com/office/drawing/2017/decorative" val="0"/>
              </a:ext>
            </a:extLst>
          </p:cNvPr>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dirty="0"/>
              <a:t>This Section of the Learning Module 5 was designed to be used in the following manner.</a:t>
            </a:r>
            <a:endParaRPr sz="2400" dirty="0"/>
          </a:p>
          <a:p>
            <a:pPr marL="457200" lvl="0" indent="-381000" algn="l" rtl="0">
              <a:lnSpc>
                <a:spcPct val="115000"/>
              </a:lnSpc>
              <a:spcBef>
                <a:spcPts val="600"/>
              </a:spcBef>
              <a:spcAft>
                <a:spcPts val="0"/>
              </a:spcAft>
              <a:buSzPts val="2400"/>
              <a:buChar char="●"/>
            </a:pPr>
            <a:r>
              <a:rPr lang="en-US" sz="2400" dirty="0"/>
              <a:t>The audience for this Module is division and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dirty="0"/>
              <a:t> teams.</a:t>
            </a:r>
            <a:endParaRPr sz="2400" dirty="0"/>
          </a:p>
          <a:p>
            <a:pPr marL="457200" lvl="0" indent="-381000" algn="l" rtl="0">
              <a:lnSpc>
                <a:spcPct val="115000"/>
              </a:lnSpc>
              <a:spcBef>
                <a:spcPts val="0"/>
              </a:spcBef>
              <a:spcAft>
                <a:spcPts val="0"/>
              </a:spcAft>
              <a:buSzPts val="2400"/>
              <a:buChar char="●"/>
            </a:pPr>
            <a:r>
              <a:rPr lang="en-US" sz="2400" dirty="0"/>
              <a:t>This Module is meant for whole staff or team presentations.</a:t>
            </a:r>
            <a:endParaRPr sz="2400" dirty="0"/>
          </a:p>
          <a:p>
            <a:pPr marL="457200" lvl="0" indent="-381000" algn="l" rtl="0">
              <a:lnSpc>
                <a:spcPct val="115000"/>
              </a:lnSpc>
              <a:spcBef>
                <a:spcPts val="0"/>
              </a:spcBef>
              <a:spcAft>
                <a:spcPts val="0"/>
              </a:spcAft>
              <a:buSzPts val="2400"/>
              <a:buChar char="●"/>
            </a:pPr>
            <a:r>
              <a:rPr lang="en-US" sz="2400" dirty="0"/>
              <a:t>Following this training, participants should complete the </a:t>
            </a:r>
            <a:r>
              <a:rPr lang="en-US" sz="2400" i="1" dirty="0"/>
              <a:t>Action Plan </a:t>
            </a:r>
            <a:r>
              <a:rPr lang="en-US" sz="2400" dirty="0"/>
              <a:t>document to determine next steps.</a:t>
            </a:r>
            <a:endParaRPr sz="2400" dirty="0"/>
          </a:p>
          <a:p>
            <a:pPr marL="457200" lvl="0" indent="-381000" algn="l" rtl="0">
              <a:lnSpc>
                <a:spcPct val="115000"/>
              </a:lnSpc>
              <a:spcBef>
                <a:spcPts val="0"/>
              </a:spcBef>
              <a:spcAft>
                <a:spcPts val="0"/>
              </a:spcAft>
              <a:buSzPts val="2400"/>
              <a:buChar char="●"/>
            </a:pPr>
            <a:r>
              <a:rPr lang="en-US" sz="2400" dirty="0"/>
              <a:t>There is one section in this module.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8"/>
          <p:cNvSpPr txBox="1">
            <a:spLocks noGrp="1"/>
          </p:cNvSpPr>
          <p:nvPr>
            <p:ph type="title" idx="4294967295"/>
          </p:nvPr>
        </p:nvSpPr>
        <p:spPr>
          <a:xfrm>
            <a:off x="457200" y="274638"/>
            <a:ext cx="8229600" cy="1143000"/>
          </a:xfrm>
          <a:prstGeom prst="rect">
            <a:avLst/>
          </a:prstGeom>
          <a:solidFill>
            <a:srgbClr val="A9DCF2">
              <a:alpha val="666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Sample Resource Map </a:t>
            </a:r>
            <a:br>
              <a:rPr lang="en-US"/>
            </a:br>
            <a:r>
              <a:rPr lang="en-US"/>
              <a:t>of All Areas</a:t>
            </a:r>
            <a:endParaRPr/>
          </a:p>
        </p:txBody>
      </p:sp>
      <p:pic>
        <p:nvPicPr>
          <p:cNvPr id="351" name="Google Shape;351;p18" descr="Sample resrouce map of PBIS, restorative practices, trauma, social emotional learning, and academics" title="Chart"/>
          <p:cNvPicPr preferRelativeResize="0"/>
          <p:nvPr/>
        </p:nvPicPr>
        <p:blipFill rotWithShape="1">
          <a:blip r:embed="rId3">
            <a:alphaModFix/>
          </a:blip>
          <a:srcRect/>
          <a:stretch/>
        </p:blipFill>
        <p:spPr>
          <a:xfrm>
            <a:off x="218563" y="1497278"/>
            <a:ext cx="8706884" cy="5287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g11237354e3d_1_4"/>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dk1"/>
                </a:solidFill>
              </a:rPr>
              <a:t>Evidence Based Practices</a:t>
            </a:r>
            <a:endParaRPr dirty="0">
              <a:solidFill>
                <a:schemeClr val="dk1"/>
              </a:solidFill>
            </a:endParaRPr>
          </a:p>
        </p:txBody>
      </p:sp>
      <p:sp>
        <p:nvSpPr>
          <p:cNvPr id="357" name="Google Shape;357;g11237354e3d_1_4"/>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Hexagon Tool</a:t>
            </a:r>
            <a:endParaRPr/>
          </a:p>
          <a:p>
            <a:pPr marL="457200" lvl="0" indent="-342900" algn="l" rtl="0">
              <a:spcBef>
                <a:spcPts val="0"/>
              </a:spcBef>
              <a:spcAft>
                <a:spcPts val="0"/>
              </a:spcAft>
              <a:buSzPts val="1800"/>
              <a:buChar char="●"/>
            </a:pPr>
            <a:r>
              <a:rPr lang="en-US"/>
              <a:t>Evidence Based Selection Tool</a:t>
            </a:r>
            <a:endParaRPr/>
          </a:p>
        </p:txBody>
      </p:sp>
      <p:pic>
        <p:nvPicPr>
          <p:cNvPr id="359" name="Google Shape;359;g11237354e3d_1_4" title="Graphic"/>
          <p:cNvPicPr preferRelativeResize="0"/>
          <p:nvPr/>
        </p:nvPicPr>
        <p:blipFill>
          <a:blip r:embed="rId3">
            <a:alphaModFix/>
          </a:blip>
          <a:stretch>
            <a:fillRect/>
          </a:stretch>
        </p:blipFill>
        <p:spPr>
          <a:xfrm>
            <a:off x="1880925" y="2898025"/>
            <a:ext cx="4998202" cy="37486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1"/>
          <p:cNvSpPr txBox="1">
            <a:spLocks noGrp="1"/>
          </p:cNvSpPr>
          <p:nvPr>
            <p:ph type="title"/>
          </p:nvPr>
        </p:nvSpPr>
        <p:spPr>
          <a:xfrm>
            <a:off x="276889" y="1778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3700">
                <a:solidFill>
                  <a:schemeClr val="dk1"/>
                </a:solidFill>
              </a:rPr>
              <a:t>Practice</a:t>
            </a:r>
            <a:endParaRPr sz="3700">
              <a:solidFill>
                <a:schemeClr val="dk1"/>
              </a:solidFill>
            </a:endParaRPr>
          </a:p>
        </p:txBody>
      </p:sp>
      <p:pic>
        <p:nvPicPr>
          <p:cNvPr id="365" name="Google Shape;365;p21" descr="A photo of the Selection of Evidence-Based Practices tool." title="Selection of Evidence-Based Practices tool"/>
          <p:cNvPicPr preferRelativeResize="0"/>
          <p:nvPr/>
        </p:nvPicPr>
        <p:blipFill rotWithShape="1">
          <a:blip r:embed="rId3">
            <a:alphaModFix/>
          </a:blip>
          <a:srcRect l="3285" t="16492" r="7886"/>
          <a:stretch/>
        </p:blipFill>
        <p:spPr>
          <a:xfrm>
            <a:off x="332713" y="1718825"/>
            <a:ext cx="8630976" cy="4361724"/>
          </a:xfrm>
          <a:prstGeom prst="rect">
            <a:avLst/>
          </a:prstGeom>
          <a:noFill/>
          <a:ln w="9525" cap="flat" cmpd="sng">
            <a:solidFill>
              <a:srgbClr val="434343"/>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sp>
        <p:nvSpPr>
          <p:cNvPr id="371" name="Google Shape;371;p10"/>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chemeClr val="dk1"/>
                </a:solidFill>
              </a:rPr>
              <a:t>Installation</a:t>
            </a:r>
            <a:endParaRPr dirty="0">
              <a:solidFill>
                <a:schemeClr val="dk1"/>
              </a:solidFill>
            </a:endParaRPr>
          </a:p>
        </p:txBody>
      </p:sp>
      <p:sp>
        <p:nvSpPr>
          <p:cNvPr id="370" name="Google Shape;370;p10"/>
          <p:cNvSpPr txBox="1">
            <a:spLocks noGrp="1"/>
          </p:cNvSpPr>
          <p:nvPr>
            <p:ph type="body" idx="1"/>
          </p:nvPr>
        </p:nvSpPr>
        <p:spPr>
          <a:xfrm>
            <a:off x="457201" y="1481776"/>
            <a:ext cx="8229600" cy="4572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360"/>
              </a:spcBef>
              <a:spcAft>
                <a:spcPts val="0"/>
              </a:spcAft>
              <a:buClr>
                <a:schemeClr val="dk1"/>
              </a:buClr>
              <a:buSzPts val="2400"/>
              <a:buFont typeface="Verdana"/>
              <a:buChar char="•"/>
            </a:pPr>
            <a:r>
              <a:rPr lang="en-US" sz="2500"/>
              <a:t>Assure resources</a:t>
            </a:r>
            <a:endParaRPr sz="2500"/>
          </a:p>
          <a:p>
            <a:pPr marL="457200" lvl="0" indent="-381000" algn="l" rtl="0">
              <a:lnSpc>
                <a:spcPct val="100000"/>
              </a:lnSpc>
              <a:spcBef>
                <a:spcPts val="360"/>
              </a:spcBef>
              <a:spcAft>
                <a:spcPts val="0"/>
              </a:spcAft>
              <a:buSzPts val="2400"/>
              <a:buFont typeface="Verdana"/>
              <a:buChar char="•"/>
            </a:pPr>
            <a:r>
              <a:rPr lang="en-US" sz="2500"/>
              <a:t>Use data</a:t>
            </a:r>
            <a:endParaRPr sz="2500"/>
          </a:p>
          <a:p>
            <a:pPr marL="457200" lvl="0" indent="-381000" algn="l" rtl="0">
              <a:lnSpc>
                <a:spcPct val="100000"/>
              </a:lnSpc>
              <a:spcBef>
                <a:spcPts val="360"/>
              </a:spcBef>
              <a:spcAft>
                <a:spcPts val="0"/>
              </a:spcAft>
              <a:buSzPts val="2400"/>
              <a:buFont typeface="Verdana"/>
              <a:buChar char="•"/>
            </a:pPr>
            <a:r>
              <a:rPr lang="en-US" sz="2500"/>
              <a:t>Develop plan</a:t>
            </a:r>
            <a:endParaRPr sz="2500"/>
          </a:p>
          <a:p>
            <a:pPr marL="457200" lvl="0" indent="-381000" algn="l" rtl="0">
              <a:lnSpc>
                <a:spcPct val="100000"/>
              </a:lnSpc>
              <a:spcBef>
                <a:spcPts val="360"/>
              </a:spcBef>
              <a:spcAft>
                <a:spcPts val="0"/>
              </a:spcAft>
              <a:buSzPts val="2400"/>
              <a:buFont typeface="Verdana"/>
              <a:buChar char="•"/>
            </a:pPr>
            <a:r>
              <a:rPr lang="en-US" sz="2500"/>
              <a:t>Training</a:t>
            </a:r>
            <a:endParaRPr sz="2500"/>
          </a:p>
          <a:p>
            <a:pPr marL="457200" lvl="0" indent="-381000" algn="l" rtl="0">
              <a:lnSpc>
                <a:spcPct val="100000"/>
              </a:lnSpc>
              <a:spcBef>
                <a:spcPts val="360"/>
              </a:spcBef>
              <a:spcAft>
                <a:spcPts val="0"/>
              </a:spcAft>
              <a:buSzPts val="2400"/>
              <a:buFont typeface="Verdana"/>
              <a:buChar char="•"/>
            </a:pPr>
            <a:r>
              <a:rPr lang="en-US" sz="2500"/>
              <a:t>Feedback loops</a:t>
            </a:r>
            <a:endParaRPr sz="2500"/>
          </a:p>
        </p:txBody>
      </p:sp>
      <p:pic>
        <p:nvPicPr>
          <p:cNvPr id="372" name="Google Shape;372;p10" descr="Focus is on installation" title="Stages of Implementation"/>
          <p:cNvPicPr preferRelativeResize="0"/>
          <p:nvPr/>
        </p:nvPicPr>
        <p:blipFill rotWithShape="1">
          <a:blip r:embed="rId3">
            <a:alphaModFix/>
          </a:blip>
          <a:srcRect/>
          <a:stretch/>
        </p:blipFill>
        <p:spPr>
          <a:xfrm>
            <a:off x="363000" y="4202187"/>
            <a:ext cx="8417999" cy="2479825"/>
          </a:xfrm>
          <a:prstGeom prst="rect">
            <a:avLst/>
          </a:prstGeom>
          <a:noFill/>
          <a:ln>
            <a:noFill/>
          </a:ln>
        </p:spPr>
      </p:pic>
      <p:sp>
        <p:nvSpPr>
          <p:cNvPr id="373" name="Google Shape;373;p10" title="arrow"/>
          <p:cNvSpPr/>
          <p:nvPr/>
        </p:nvSpPr>
        <p:spPr>
          <a:xfrm rot="6078987">
            <a:off x="3240465" y="4053916"/>
            <a:ext cx="1033493" cy="517041"/>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sp>
        <p:nvSpPr>
          <p:cNvPr id="378" name="Google Shape;378;p11"/>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chemeClr val="dk1"/>
                </a:solidFill>
              </a:rPr>
              <a:t>Team Starts with Data</a:t>
            </a:r>
            <a:endParaRPr dirty="0">
              <a:solidFill>
                <a:schemeClr val="dk1"/>
              </a:solidFill>
            </a:endParaRPr>
          </a:p>
        </p:txBody>
      </p:sp>
      <p:pic>
        <p:nvPicPr>
          <p:cNvPr id="379" name="Google Shape;379;p11"/>
          <p:cNvPicPr preferRelativeResize="0"/>
          <p:nvPr/>
        </p:nvPicPr>
        <p:blipFill rotWithShape="1">
          <a:blip r:embed="rId3">
            <a:alphaModFix/>
          </a:blip>
          <a:srcRect/>
          <a:stretch/>
        </p:blipFill>
        <p:spPr>
          <a:xfrm>
            <a:off x="114299" y="1443001"/>
            <a:ext cx="8915399" cy="51863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7b110c79e4_0_3376"/>
          <p:cNvSpPr txBox="1">
            <a:spLocks noGrp="1"/>
          </p:cNvSpPr>
          <p:nvPr>
            <p:ph type="title"/>
          </p:nvPr>
        </p:nvSpPr>
        <p:spPr>
          <a:xfrm>
            <a:off x="457200" y="274638"/>
            <a:ext cx="8229600" cy="1143000"/>
          </a:xfrm>
          <a:prstGeom prst="rect">
            <a:avLst/>
          </a:prstGeom>
          <a:solidFill>
            <a:srgbClr val="A9DCF2">
              <a:alpha val="6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Verdana"/>
              <a:buNone/>
            </a:pPr>
            <a:r>
              <a:rPr lang="en-US" sz="4800" dirty="0"/>
              <a:t>Current Data</a:t>
            </a:r>
            <a:r>
              <a:rPr lang="en-US" sz="4800" i="0" u="none" strike="noStrike" cap="none" dirty="0">
                <a:solidFill>
                  <a:schemeClr val="dk1"/>
                </a:solidFill>
              </a:rPr>
              <a:t>  </a:t>
            </a:r>
            <a:endParaRPr sz="4800" i="0" u="none" strike="noStrike" cap="none" dirty="0">
              <a:solidFill>
                <a:schemeClr val="dk1"/>
              </a:solidFill>
            </a:endParaRPr>
          </a:p>
        </p:txBody>
      </p:sp>
      <p:sp>
        <p:nvSpPr>
          <p:cNvPr id="385" name="Google Shape;385;g7b110c79e4_0_3376"/>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i="0" u="none" strike="noStrike" cap="none">
                <a:solidFill>
                  <a:schemeClr val="dk1"/>
                </a:solidFill>
              </a:rPr>
              <a:t>Behavior</a:t>
            </a:r>
            <a:endParaRPr sz="2800" i="0" u="none" strike="noStrike" cap="none">
              <a:solidFill>
                <a:schemeClr val="dk1"/>
              </a:solidFill>
            </a:endParaRPr>
          </a:p>
        </p:txBody>
      </p:sp>
      <p:sp>
        <p:nvSpPr>
          <p:cNvPr id="386" name="Google Shape;386;g7b110c79e4_0_3376"/>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rmAutofit/>
          </a:bodyPr>
          <a:lstStyle/>
          <a:p>
            <a:pPr marL="342900" lvl="0" indent="-333375" algn="l" rtl="0">
              <a:lnSpc>
                <a:spcPct val="100000"/>
              </a:lnSpc>
              <a:spcBef>
                <a:spcPts val="0"/>
              </a:spcBef>
              <a:spcAft>
                <a:spcPts val="0"/>
              </a:spcAft>
              <a:buClr>
                <a:schemeClr val="dk1"/>
              </a:buClr>
              <a:buSzPts val="2250"/>
              <a:buFont typeface="Verdana"/>
              <a:buChar char="•"/>
            </a:pPr>
            <a:r>
              <a:rPr lang="en-US" sz="2220">
                <a:solidFill>
                  <a:schemeClr val="dk1"/>
                </a:solidFill>
              </a:rPr>
              <a:t>Universal screening data</a:t>
            </a:r>
            <a:endParaRPr/>
          </a:p>
          <a:p>
            <a:pPr marL="342900" lvl="0" indent="-333375" algn="l" rtl="0">
              <a:lnSpc>
                <a:spcPct val="100000"/>
              </a:lnSpc>
              <a:spcBef>
                <a:spcPts val="480"/>
              </a:spcBef>
              <a:spcAft>
                <a:spcPts val="0"/>
              </a:spcAft>
              <a:buClr>
                <a:schemeClr val="dk1"/>
              </a:buClr>
              <a:buSzPts val="2250"/>
              <a:buFont typeface="Verdana"/>
              <a:buChar char="•"/>
            </a:pPr>
            <a:r>
              <a:rPr lang="en-US" sz="2220">
                <a:solidFill>
                  <a:schemeClr val="dk1"/>
                </a:solidFill>
              </a:rPr>
              <a:t>Benchmark data</a:t>
            </a:r>
            <a:endParaRPr/>
          </a:p>
          <a:p>
            <a:pPr marL="342900" lvl="0" indent="-333375" algn="l" rtl="0">
              <a:lnSpc>
                <a:spcPct val="100000"/>
              </a:lnSpc>
              <a:spcBef>
                <a:spcPts val="480"/>
              </a:spcBef>
              <a:spcAft>
                <a:spcPts val="0"/>
              </a:spcAft>
              <a:buClr>
                <a:schemeClr val="dk1"/>
              </a:buClr>
              <a:buSzPts val="2250"/>
              <a:buFont typeface="Verdana"/>
              <a:buChar char="•"/>
            </a:pPr>
            <a:r>
              <a:rPr lang="en-US" sz="2220">
                <a:solidFill>
                  <a:schemeClr val="dk1"/>
                </a:solidFill>
              </a:rPr>
              <a:t>Common formative assessments (classroom performance)</a:t>
            </a:r>
            <a:endParaRPr/>
          </a:p>
          <a:p>
            <a:pPr marL="342900" lvl="0" indent="-333375" algn="l" rtl="0">
              <a:lnSpc>
                <a:spcPct val="100000"/>
              </a:lnSpc>
              <a:spcBef>
                <a:spcPts val="480"/>
              </a:spcBef>
              <a:spcAft>
                <a:spcPts val="0"/>
              </a:spcAft>
              <a:buClr>
                <a:schemeClr val="dk1"/>
              </a:buClr>
              <a:buSzPts val="2250"/>
              <a:buFont typeface="Verdana"/>
              <a:buChar char="•"/>
            </a:pPr>
            <a:r>
              <a:rPr lang="en-US" sz="2220">
                <a:solidFill>
                  <a:schemeClr val="dk1"/>
                </a:solidFill>
              </a:rPr>
              <a:t>Progress monitoring data</a:t>
            </a:r>
            <a:endParaRPr/>
          </a:p>
          <a:p>
            <a:pPr marL="342900" lvl="0" indent="-333375" algn="l" rtl="0">
              <a:lnSpc>
                <a:spcPct val="100000"/>
              </a:lnSpc>
              <a:spcBef>
                <a:spcPts val="480"/>
              </a:spcBef>
              <a:spcAft>
                <a:spcPts val="0"/>
              </a:spcAft>
              <a:buClr>
                <a:schemeClr val="dk1"/>
              </a:buClr>
              <a:buSzPts val="2250"/>
              <a:buFont typeface="Verdana"/>
              <a:buChar char="•"/>
            </a:pPr>
            <a:r>
              <a:rPr lang="en-US" sz="2220">
                <a:solidFill>
                  <a:schemeClr val="dk1"/>
                </a:solidFill>
              </a:rPr>
              <a:t>Historical SOL results</a:t>
            </a:r>
            <a:endParaRPr/>
          </a:p>
          <a:p>
            <a:pPr marL="342900" lvl="0" indent="-333375" algn="l" rtl="0">
              <a:lnSpc>
                <a:spcPct val="100000"/>
              </a:lnSpc>
              <a:spcBef>
                <a:spcPts val="480"/>
              </a:spcBef>
              <a:spcAft>
                <a:spcPts val="0"/>
              </a:spcAft>
              <a:buClr>
                <a:schemeClr val="dk1"/>
              </a:buClr>
              <a:buSzPts val="2250"/>
              <a:buFont typeface="Verdana"/>
              <a:buChar char="•"/>
            </a:pPr>
            <a:r>
              <a:rPr lang="en-US" sz="2220">
                <a:solidFill>
                  <a:schemeClr val="dk1"/>
                </a:solidFill>
              </a:rPr>
              <a:t>Early Warning Systems</a:t>
            </a:r>
            <a:endParaRPr/>
          </a:p>
          <a:p>
            <a:pPr marL="342900" lvl="0" indent="-201930" algn="l" rtl="0">
              <a:lnSpc>
                <a:spcPct val="100000"/>
              </a:lnSpc>
              <a:spcBef>
                <a:spcPts val="444"/>
              </a:spcBef>
              <a:spcAft>
                <a:spcPts val="0"/>
              </a:spcAft>
              <a:buClr>
                <a:schemeClr val="dk1"/>
              </a:buClr>
              <a:buSzPts val="2220"/>
              <a:buNone/>
            </a:pPr>
            <a:endParaRPr sz="2220"/>
          </a:p>
        </p:txBody>
      </p:sp>
      <p:sp>
        <p:nvSpPr>
          <p:cNvPr id="387" name="Google Shape;387;g7b110c79e4_0_337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p>
            <a:pPr marL="342900" lvl="0" indent="-333375" algn="l" rtl="0">
              <a:lnSpc>
                <a:spcPct val="100000"/>
              </a:lnSpc>
              <a:spcBef>
                <a:spcPts val="0"/>
              </a:spcBef>
              <a:spcAft>
                <a:spcPts val="0"/>
              </a:spcAft>
              <a:buClr>
                <a:schemeClr val="dk1"/>
              </a:buClr>
              <a:buSzPts val="2250"/>
              <a:buFont typeface="Verdana"/>
              <a:buChar char="●"/>
            </a:pPr>
            <a:r>
              <a:rPr lang="en-US">
                <a:solidFill>
                  <a:schemeClr val="dk1"/>
                </a:solidFill>
              </a:rPr>
              <a:t>ODR’s</a:t>
            </a:r>
            <a:endParaRPr/>
          </a:p>
          <a:p>
            <a:pPr marL="342900" lvl="0" indent="-333375" algn="l" rtl="0">
              <a:lnSpc>
                <a:spcPct val="100000"/>
              </a:lnSpc>
              <a:spcBef>
                <a:spcPts val="480"/>
              </a:spcBef>
              <a:spcAft>
                <a:spcPts val="0"/>
              </a:spcAft>
              <a:buClr>
                <a:schemeClr val="dk1"/>
              </a:buClr>
              <a:buSzPts val="2250"/>
              <a:buFont typeface="Verdana"/>
              <a:buChar char="●"/>
            </a:pPr>
            <a:r>
              <a:rPr lang="en-US">
                <a:solidFill>
                  <a:schemeClr val="dk1"/>
                </a:solidFill>
              </a:rPr>
              <a:t>Suspension/Expulsion</a:t>
            </a:r>
            <a:endParaRPr/>
          </a:p>
          <a:p>
            <a:pPr marL="342900" lvl="0" indent="-333375" algn="l" rtl="0">
              <a:lnSpc>
                <a:spcPct val="100000"/>
              </a:lnSpc>
              <a:spcBef>
                <a:spcPts val="480"/>
              </a:spcBef>
              <a:spcAft>
                <a:spcPts val="0"/>
              </a:spcAft>
              <a:buClr>
                <a:schemeClr val="dk1"/>
              </a:buClr>
              <a:buSzPts val="2250"/>
              <a:buFont typeface="Verdana"/>
              <a:buChar char="●"/>
            </a:pPr>
            <a:r>
              <a:rPr lang="en-US">
                <a:solidFill>
                  <a:schemeClr val="dk1"/>
                </a:solidFill>
              </a:rPr>
              <a:t>Attendance </a:t>
            </a:r>
            <a:endParaRPr/>
          </a:p>
          <a:p>
            <a:pPr marL="342900" lvl="0" indent="-333375" algn="l" rtl="0">
              <a:lnSpc>
                <a:spcPct val="100000"/>
              </a:lnSpc>
              <a:spcBef>
                <a:spcPts val="480"/>
              </a:spcBef>
              <a:spcAft>
                <a:spcPts val="0"/>
              </a:spcAft>
              <a:buClr>
                <a:schemeClr val="dk1"/>
              </a:buClr>
              <a:buSzPts val="2250"/>
              <a:buFont typeface="Arial"/>
              <a:buChar char="●"/>
            </a:pPr>
            <a:r>
              <a:rPr lang="en-US">
                <a:solidFill>
                  <a:schemeClr val="dk1"/>
                </a:solidFill>
              </a:rPr>
              <a:t>Nursing/Counselor visits</a:t>
            </a:r>
            <a:endParaRPr/>
          </a:p>
          <a:p>
            <a:pPr marL="342900" lvl="0" indent="-333375" algn="l" rtl="0">
              <a:lnSpc>
                <a:spcPct val="100000"/>
              </a:lnSpc>
              <a:spcBef>
                <a:spcPts val="480"/>
              </a:spcBef>
              <a:spcAft>
                <a:spcPts val="0"/>
              </a:spcAft>
              <a:buClr>
                <a:schemeClr val="dk1"/>
              </a:buClr>
              <a:buSzPts val="2250"/>
              <a:buFont typeface="Verdana"/>
              <a:buChar char="●"/>
            </a:pPr>
            <a:r>
              <a:rPr lang="en-US">
                <a:solidFill>
                  <a:schemeClr val="dk1"/>
                </a:solidFill>
              </a:rPr>
              <a:t>Minor incident reports</a:t>
            </a:r>
            <a:endParaRPr/>
          </a:p>
          <a:p>
            <a:pPr marL="342900" lvl="0" indent="-333375" algn="l" rtl="0">
              <a:lnSpc>
                <a:spcPct val="100000"/>
              </a:lnSpc>
              <a:spcBef>
                <a:spcPts val="480"/>
              </a:spcBef>
              <a:spcAft>
                <a:spcPts val="0"/>
              </a:spcAft>
              <a:buClr>
                <a:schemeClr val="dk1"/>
              </a:buClr>
              <a:buSzPts val="2250"/>
              <a:buFont typeface="Verdana"/>
              <a:buChar char="●"/>
            </a:pPr>
            <a:r>
              <a:rPr lang="en-US">
                <a:solidFill>
                  <a:schemeClr val="dk1"/>
                </a:solidFill>
              </a:rPr>
              <a:t>At risk factors</a:t>
            </a:r>
            <a:endParaRPr/>
          </a:p>
          <a:p>
            <a:pPr marL="342900" lvl="0" indent="-333375" algn="l" rtl="0">
              <a:lnSpc>
                <a:spcPct val="100000"/>
              </a:lnSpc>
              <a:spcBef>
                <a:spcPts val="480"/>
              </a:spcBef>
              <a:spcAft>
                <a:spcPts val="0"/>
              </a:spcAft>
              <a:buClr>
                <a:schemeClr val="dk1"/>
              </a:buClr>
              <a:buSzPts val="2250"/>
              <a:buFont typeface="Verdana"/>
              <a:buChar char="●"/>
            </a:pPr>
            <a:r>
              <a:rPr lang="en-US">
                <a:solidFill>
                  <a:schemeClr val="dk1"/>
                </a:solidFill>
              </a:rPr>
              <a:t>Fidelity (TFI) data</a:t>
            </a:r>
            <a:endParaRPr>
              <a:solidFill>
                <a:schemeClr val="dk1"/>
              </a:solidFill>
            </a:endParaRPr>
          </a:p>
        </p:txBody>
      </p:sp>
      <p:sp>
        <p:nvSpPr>
          <p:cNvPr id="388" name="Google Shape;388;g7b110c79e4_0_3376"/>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800"/>
              <a:buNone/>
            </a:pPr>
            <a:r>
              <a:rPr lang="en-US" sz="2800"/>
              <a:t>Academic</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7b110c79e4_0_3385"/>
          <p:cNvSpPr txBox="1">
            <a:spLocks noGrp="1"/>
          </p:cNvSpPr>
          <p:nvPr>
            <p:ph type="title"/>
          </p:nvPr>
        </p:nvSpPr>
        <p:spPr>
          <a:xfrm>
            <a:off x="457200" y="274638"/>
            <a:ext cx="8229600" cy="1143000"/>
          </a:xfrm>
          <a:prstGeom prst="rect">
            <a:avLst/>
          </a:prstGeom>
          <a:solidFill>
            <a:srgbClr val="A9DCF2">
              <a:alpha val="6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Verdana"/>
              <a:buNone/>
            </a:pPr>
            <a:r>
              <a:rPr lang="en-US" sz="4800" dirty="0"/>
              <a:t>Expanded Data</a:t>
            </a:r>
            <a:endParaRPr sz="4800" i="0" u="none" strike="noStrike" cap="none" dirty="0">
              <a:solidFill>
                <a:schemeClr val="dk1"/>
              </a:solidFill>
            </a:endParaRPr>
          </a:p>
        </p:txBody>
      </p:sp>
      <p:sp>
        <p:nvSpPr>
          <p:cNvPr id="394" name="Google Shape;394;g7b110c79e4_0_3385"/>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i="0" u="none" strike="noStrike" cap="none">
                <a:solidFill>
                  <a:schemeClr val="dk1"/>
                </a:solidFill>
              </a:rPr>
              <a:t>Equity</a:t>
            </a:r>
            <a:endParaRPr sz="2800" i="0" u="none" strike="noStrike" cap="none">
              <a:solidFill>
                <a:schemeClr val="dk1"/>
              </a:solidFill>
            </a:endParaRPr>
          </a:p>
        </p:txBody>
      </p:sp>
      <p:sp>
        <p:nvSpPr>
          <p:cNvPr id="395" name="Google Shape;395;g7b110c79e4_0_3385"/>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p>
            <a:pPr marL="342900" lvl="0" indent="-327025" algn="l" rtl="0">
              <a:lnSpc>
                <a:spcPct val="90000"/>
              </a:lnSpc>
              <a:spcBef>
                <a:spcPts val="0"/>
              </a:spcBef>
              <a:spcAft>
                <a:spcPts val="0"/>
              </a:spcAft>
              <a:buClr>
                <a:schemeClr val="dk1"/>
              </a:buClr>
              <a:buSzPts val="2150"/>
              <a:buFont typeface="Verdana"/>
              <a:buChar char="•"/>
            </a:pPr>
            <a:r>
              <a:rPr lang="en-US" sz="2220"/>
              <a:t>Disaggregated Behavior and Academic Data</a:t>
            </a:r>
            <a:endParaRPr sz="2220">
              <a:solidFill>
                <a:schemeClr val="dk1"/>
              </a:solidFill>
            </a:endParaRPr>
          </a:p>
          <a:p>
            <a:pPr marL="342900" lvl="0" indent="-327025" algn="l" rtl="0">
              <a:lnSpc>
                <a:spcPct val="90000"/>
              </a:lnSpc>
              <a:spcBef>
                <a:spcPts val="480"/>
              </a:spcBef>
              <a:spcAft>
                <a:spcPts val="0"/>
              </a:spcAft>
              <a:buClr>
                <a:schemeClr val="dk1"/>
              </a:buClr>
              <a:buSzPts val="2150"/>
              <a:buFont typeface="Verdana"/>
              <a:buChar char="•"/>
            </a:pPr>
            <a:r>
              <a:rPr lang="en-US" sz="2220"/>
              <a:t>Graduation rates and types of diplomas (standard vs advanced) for different groups</a:t>
            </a:r>
            <a:r>
              <a:rPr lang="en-US" sz="2220">
                <a:solidFill>
                  <a:schemeClr val="dk1"/>
                </a:solidFill>
              </a:rPr>
              <a:t> </a:t>
            </a:r>
            <a:endParaRPr/>
          </a:p>
          <a:p>
            <a:pPr marL="342900" lvl="0" indent="-327025" algn="l" rtl="0">
              <a:lnSpc>
                <a:spcPct val="90000"/>
              </a:lnSpc>
              <a:spcBef>
                <a:spcPts val="480"/>
              </a:spcBef>
              <a:spcAft>
                <a:spcPts val="0"/>
              </a:spcAft>
              <a:buClr>
                <a:schemeClr val="dk1"/>
              </a:buClr>
              <a:buSzPts val="2150"/>
              <a:buFont typeface="Verdana"/>
              <a:buChar char="•"/>
            </a:pPr>
            <a:r>
              <a:rPr lang="en-US" sz="2220"/>
              <a:t>Enrollment in Honors and AP classes</a:t>
            </a:r>
            <a:endParaRPr sz="2220">
              <a:solidFill>
                <a:schemeClr val="dk1"/>
              </a:solidFill>
            </a:endParaRPr>
          </a:p>
          <a:p>
            <a:pPr marL="342900" lvl="0" indent="-327025" algn="l" rtl="0">
              <a:lnSpc>
                <a:spcPct val="90000"/>
              </a:lnSpc>
              <a:spcBef>
                <a:spcPts val="480"/>
              </a:spcBef>
              <a:spcAft>
                <a:spcPts val="0"/>
              </a:spcAft>
              <a:buClr>
                <a:schemeClr val="dk1"/>
              </a:buClr>
              <a:buSzPts val="2150"/>
              <a:buFont typeface="Verdana"/>
              <a:buChar char="•"/>
            </a:pPr>
            <a:r>
              <a:rPr lang="en-US" sz="2220"/>
              <a:t>Community Data: poverty, unemployment, incarceration, etc.</a:t>
            </a:r>
            <a:endParaRPr sz="2220">
              <a:solidFill>
                <a:schemeClr val="dk1"/>
              </a:solidFill>
            </a:endParaRPr>
          </a:p>
          <a:p>
            <a:pPr marL="342900" lvl="0" indent="-201930" algn="l" rtl="0">
              <a:lnSpc>
                <a:spcPct val="90000"/>
              </a:lnSpc>
              <a:spcBef>
                <a:spcPts val="444"/>
              </a:spcBef>
              <a:spcAft>
                <a:spcPts val="0"/>
              </a:spcAft>
              <a:buClr>
                <a:schemeClr val="dk1"/>
              </a:buClr>
              <a:buSzPts val="2220"/>
              <a:buNone/>
            </a:pPr>
            <a:endParaRPr sz="2220"/>
          </a:p>
        </p:txBody>
      </p:sp>
      <p:sp>
        <p:nvSpPr>
          <p:cNvPr id="396" name="Google Shape;396;g7b110c79e4_0_3385"/>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rmAutofit/>
          </a:bodyPr>
          <a:lstStyle/>
          <a:p>
            <a:pPr marL="342900" lvl="0" indent="-333375" algn="l" rtl="0">
              <a:lnSpc>
                <a:spcPct val="90000"/>
              </a:lnSpc>
              <a:spcBef>
                <a:spcPts val="0"/>
              </a:spcBef>
              <a:spcAft>
                <a:spcPts val="0"/>
              </a:spcAft>
              <a:buClr>
                <a:schemeClr val="dk1"/>
              </a:buClr>
              <a:buSzPts val="2250"/>
              <a:buFont typeface="Verdana"/>
              <a:buChar char="●"/>
            </a:pPr>
            <a:r>
              <a:rPr lang="en-US"/>
              <a:t>School Climate and Safety</a:t>
            </a:r>
            <a:endParaRPr>
              <a:solidFill>
                <a:schemeClr val="dk1"/>
              </a:solidFill>
            </a:endParaRPr>
          </a:p>
          <a:p>
            <a:pPr marL="342900" lvl="0" indent="-333375" algn="l" rtl="0">
              <a:lnSpc>
                <a:spcPct val="90000"/>
              </a:lnSpc>
              <a:spcBef>
                <a:spcPts val="480"/>
              </a:spcBef>
              <a:spcAft>
                <a:spcPts val="0"/>
              </a:spcAft>
              <a:buClr>
                <a:schemeClr val="dk1"/>
              </a:buClr>
              <a:buSzPts val="2250"/>
              <a:buFont typeface="Verdana"/>
              <a:buChar char="●"/>
            </a:pPr>
            <a:r>
              <a:rPr lang="en-US"/>
              <a:t>Nurse/Counselor visits </a:t>
            </a:r>
            <a:endParaRPr/>
          </a:p>
          <a:p>
            <a:pPr marL="342900" lvl="0" indent="-333375" algn="l" rtl="0">
              <a:lnSpc>
                <a:spcPct val="90000"/>
              </a:lnSpc>
              <a:spcBef>
                <a:spcPts val="480"/>
              </a:spcBef>
              <a:spcAft>
                <a:spcPts val="0"/>
              </a:spcAft>
              <a:buClr>
                <a:schemeClr val="dk1"/>
              </a:buClr>
              <a:buSzPts val="2250"/>
              <a:buFont typeface="Arial"/>
              <a:buChar char="●"/>
            </a:pPr>
            <a:r>
              <a:rPr lang="en-US"/>
              <a:t>Student Engagement</a:t>
            </a:r>
            <a:endParaRPr/>
          </a:p>
          <a:p>
            <a:pPr marL="342900" lvl="0" indent="-333375" algn="l" rtl="0">
              <a:lnSpc>
                <a:spcPct val="90000"/>
              </a:lnSpc>
              <a:spcBef>
                <a:spcPts val="480"/>
              </a:spcBef>
              <a:spcAft>
                <a:spcPts val="0"/>
              </a:spcAft>
              <a:buClr>
                <a:schemeClr val="dk1"/>
              </a:buClr>
              <a:buSzPts val="2250"/>
              <a:buFont typeface="Arial"/>
              <a:buChar char="●"/>
            </a:pPr>
            <a:r>
              <a:rPr lang="en-US"/>
              <a:t>Community Data: statistics on prevalence of mental illnesses in the U.S. or your community, trends in the use of mental health services </a:t>
            </a:r>
            <a:endParaRPr>
              <a:solidFill>
                <a:schemeClr val="dk1"/>
              </a:solidFill>
            </a:endParaRPr>
          </a:p>
          <a:p>
            <a:pPr marL="342900" lvl="0" indent="-190500" algn="l" rtl="0">
              <a:lnSpc>
                <a:spcPct val="90000"/>
              </a:lnSpc>
              <a:spcBef>
                <a:spcPts val="480"/>
              </a:spcBef>
              <a:spcAft>
                <a:spcPts val="0"/>
              </a:spcAft>
              <a:buClr>
                <a:schemeClr val="dk1"/>
              </a:buClr>
              <a:buSzPts val="2400"/>
              <a:buNone/>
            </a:pPr>
            <a:endParaRPr/>
          </a:p>
        </p:txBody>
      </p:sp>
      <p:sp>
        <p:nvSpPr>
          <p:cNvPr id="397" name="Google Shape;397;g7b110c79e4_0_3385"/>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800"/>
              <a:buNone/>
            </a:pPr>
            <a:r>
              <a:rPr lang="en-US" sz="2800"/>
              <a:t>Mental Wellness</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7b110c79e4_0_3394"/>
          <p:cNvSpPr txBox="1">
            <a:spLocks noGrp="1"/>
          </p:cNvSpPr>
          <p:nvPr>
            <p:ph type="title"/>
          </p:nvPr>
        </p:nvSpPr>
        <p:spPr>
          <a:xfrm>
            <a:off x="457200" y="274638"/>
            <a:ext cx="8229600" cy="1143000"/>
          </a:xfrm>
          <a:prstGeom prst="rect">
            <a:avLst/>
          </a:prstGeom>
          <a:solidFill>
            <a:srgbClr val="A9DCF2">
              <a:alpha val="6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Verdana"/>
              <a:buNone/>
            </a:pPr>
            <a:r>
              <a:rPr lang="en-US" sz="4800" dirty="0"/>
              <a:t>Expanded Data Part 2</a:t>
            </a:r>
            <a:endParaRPr sz="4800" i="0" u="none" strike="noStrike" cap="none" dirty="0">
              <a:solidFill>
                <a:schemeClr val="dk1"/>
              </a:solidFill>
            </a:endParaRPr>
          </a:p>
        </p:txBody>
      </p:sp>
      <p:sp>
        <p:nvSpPr>
          <p:cNvPr id="403" name="Google Shape;403;g7b110c79e4_0_3394"/>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i="0" u="none" strike="noStrike" cap="none">
                <a:solidFill>
                  <a:schemeClr val="dk1"/>
                </a:solidFill>
              </a:rPr>
              <a:t>Attendance</a:t>
            </a:r>
            <a:endParaRPr sz="2800" i="0" u="none" strike="noStrike" cap="none">
              <a:solidFill>
                <a:schemeClr val="dk1"/>
              </a:solidFill>
            </a:endParaRPr>
          </a:p>
        </p:txBody>
      </p:sp>
      <p:sp>
        <p:nvSpPr>
          <p:cNvPr id="404" name="Google Shape;404;g7b110c79e4_0_339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p>
            <a:pPr marL="342900" lvl="0" indent="-322580" algn="l" rtl="0">
              <a:lnSpc>
                <a:spcPct val="80000"/>
              </a:lnSpc>
              <a:spcBef>
                <a:spcPts val="0"/>
              </a:spcBef>
              <a:spcAft>
                <a:spcPts val="0"/>
              </a:spcAft>
              <a:buClr>
                <a:srgbClr val="000000"/>
              </a:buClr>
              <a:buSzPts val="2400"/>
              <a:buFont typeface="Verdana"/>
              <a:buChar char="●"/>
            </a:pPr>
            <a:r>
              <a:rPr lang="en-US"/>
              <a:t>Average daily attendance? (ADA)</a:t>
            </a:r>
            <a:endParaRPr/>
          </a:p>
          <a:p>
            <a:pPr marL="342900" lvl="0" indent="-322580" algn="l" rtl="0">
              <a:lnSpc>
                <a:spcPct val="80000"/>
              </a:lnSpc>
              <a:spcBef>
                <a:spcPts val="544"/>
              </a:spcBef>
              <a:spcAft>
                <a:spcPts val="0"/>
              </a:spcAft>
              <a:buClr>
                <a:srgbClr val="000000"/>
              </a:buClr>
              <a:buSzPts val="2400"/>
              <a:buFont typeface="Verdana"/>
              <a:buChar char="●"/>
            </a:pPr>
            <a:r>
              <a:rPr lang="en-US"/>
              <a:t>Truancy</a:t>
            </a:r>
            <a:endParaRPr/>
          </a:p>
          <a:p>
            <a:pPr marL="342900" lvl="0" indent="-322580" algn="l" rtl="0">
              <a:lnSpc>
                <a:spcPct val="80000"/>
              </a:lnSpc>
              <a:spcBef>
                <a:spcPts val="544"/>
              </a:spcBef>
              <a:spcAft>
                <a:spcPts val="0"/>
              </a:spcAft>
              <a:buClr>
                <a:srgbClr val="000000"/>
              </a:buClr>
              <a:buSzPts val="2400"/>
              <a:buFont typeface="Verdana"/>
              <a:buChar char="●"/>
            </a:pPr>
            <a:r>
              <a:rPr lang="en-US"/>
              <a:t>Chronic absence*</a:t>
            </a:r>
            <a:endParaRPr/>
          </a:p>
          <a:p>
            <a:pPr marL="342900" lvl="0" indent="-322580" algn="l" rtl="0">
              <a:lnSpc>
                <a:spcPct val="80000"/>
              </a:lnSpc>
              <a:spcBef>
                <a:spcPts val="544"/>
              </a:spcBef>
              <a:spcAft>
                <a:spcPts val="0"/>
              </a:spcAft>
              <a:buClr>
                <a:srgbClr val="000000"/>
              </a:buClr>
              <a:buSzPts val="2400"/>
              <a:buFont typeface="Verdana"/>
              <a:buChar char="●"/>
            </a:pPr>
            <a:r>
              <a:rPr lang="en-US"/>
              <a:t>Suspension</a:t>
            </a:r>
            <a:endParaRPr/>
          </a:p>
          <a:p>
            <a:pPr marL="342900" lvl="0" indent="-322580" algn="l" rtl="0">
              <a:lnSpc>
                <a:spcPct val="80000"/>
              </a:lnSpc>
              <a:spcBef>
                <a:spcPts val="544"/>
              </a:spcBef>
              <a:spcAft>
                <a:spcPts val="0"/>
              </a:spcAft>
              <a:buClr>
                <a:srgbClr val="000000"/>
              </a:buClr>
              <a:buSzPts val="2400"/>
              <a:buFont typeface="Verdana"/>
              <a:buChar char="●"/>
            </a:pPr>
            <a:r>
              <a:rPr lang="en-US"/>
              <a:t>Expulsion</a:t>
            </a:r>
            <a:endParaRPr/>
          </a:p>
          <a:p>
            <a:pPr marL="342900" lvl="0" indent="-322580" algn="l" rtl="0">
              <a:lnSpc>
                <a:spcPct val="80000"/>
              </a:lnSpc>
              <a:spcBef>
                <a:spcPts val="544"/>
              </a:spcBef>
              <a:spcAft>
                <a:spcPts val="0"/>
              </a:spcAft>
              <a:buClr>
                <a:srgbClr val="000000"/>
              </a:buClr>
              <a:buSzPts val="2400"/>
              <a:buChar char="●"/>
            </a:pPr>
            <a:r>
              <a:rPr lang="en-US"/>
              <a:t>Absences due to health</a:t>
            </a:r>
            <a:endParaRPr/>
          </a:p>
          <a:p>
            <a:pPr marL="257175" lvl="0" indent="-142875" algn="l" rtl="0">
              <a:lnSpc>
                <a:spcPct val="90000"/>
              </a:lnSpc>
              <a:spcBef>
                <a:spcPts val="0"/>
              </a:spcBef>
              <a:spcAft>
                <a:spcPts val="0"/>
              </a:spcAft>
              <a:buClr>
                <a:schemeClr val="dk1"/>
              </a:buClr>
              <a:buSzPts val="1800"/>
              <a:buNone/>
            </a:pPr>
            <a:endParaRPr/>
          </a:p>
          <a:p>
            <a:pPr marL="257175" lvl="0" indent="-142875" algn="l" rtl="0">
              <a:lnSpc>
                <a:spcPct val="90000"/>
              </a:lnSpc>
              <a:spcBef>
                <a:spcPts val="0"/>
              </a:spcBef>
              <a:spcAft>
                <a:spcPts val="0"/>
              </a:spcAft>
              <a:buClr>
                <a:schemeClr val="dk1"/>
              </a:buClr>
              <a:buSzPts val="1800"/>
              <a:buNone/>
            </a:pPr>
            <a:r>
              <a:rPr lang="en-US"/>
              <a:t>*includes tardy, excused, unexcused</a:t>
            </a:r>
            <a:endParaRPr/>
          </a:p>
        </p:txBody>
      </p:sp>
      <p:sp>
        <p:nvSpPr>
          <p:cNvPr id="405" name="Google Shape;405;g7b110c79e4_0_3394"/>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Char char="•"/>
            </a:pPr>
            <a:r>
              <a:rPr lang="en-US"/>
              <a:t>Student/Parent/Staff Climate surveys or focus groups</a:t>
            </a:r>
            <a:endParaRPr/>
          </a:p>
          <a:p>
            <a:pPr marL="342900" lvl="0" indent="-342900" algn="l" rtl="0">
              <a:lnSpc>
                <a:spcPct val="90000"/>
              </a:lnSpc>
              <a:spcBef>
                <a:spcPts val="480"/>
              </a:spcBef>
              <a:spcAft>
                <a:spcPts val="0"/>
              </a:spcAft>
              <a:buClr>
                <a:schemeClr val="dk1"/>
              </a:buClr>
              <a:buSzPts val="2400"/>
              <a:buChar char="•"/>
            </a:pPr>
            <a:r>
              <a:rPr lang="en-US"/>
              <a:t>Harassment/bullying </a:t>
            </a:r>
            <a:endParaRPr/>
          </a:p>
          <a:p>
            <a:pPr marL="342900" lvl="0" indent="-342900" algn="l" rtl="0">
              <a:lnSpc>
                <a:spcPct val="90000"/>
              </a:lnSpc>
              <a:spcBef>
                <a:spcPts val="480"/>
              </a:spcBef>
              <a:spcAft>
                <a:spcPts val="0"/>
              </a:spcAft>
              <a:buClr>
                <a:schemeClr val="dk1"/>
              </a:buClr>
              <a:buSzPts val="2400"/>
              <a:buChar char="•"/>
            </a:pPr>
            <a:r>
              <a:rPr lang="en-US"/>
              <a:t>Hot spots (Environment)</a:t>
            </a:r>
            <a:endParaRPr/>
          </a:p>
          <a:p>
            <a:pPr marL="342900" lvl="0" indent="-342900" algn="l" rtl="0">
              <a:lnSpc>
                <a:spcPct val="90000"/>
              </a:lnSpc>
              <a:spcBef>
                <a:spcPts val="480"/>
              </a:spcBef>
              <a:spcAft>
                <a:spcPts val="0"/>
              </a:spcAft>
              <a:buClr>
                <a:schemeClr val="dk1"/>
              </a:buClr>
              <a:buSzPts val="2400"/>
              <a:buChar char="•"/>
            </a:pPr>
            <a:r>
              <a:rPr lang="en-US"/>
              <a:t>Physical aggression/fighting</a:t>
            </a:r>
            <a:endParaRPr/>
          </a:p>
          <a:p>
            <a:pPr marL="342900" lvl="0" indent="-342900" algn="l" rtl="0">
              <a:lnSpc>
                <a:spcPct val="90000"/>
              </a:lnSpc>
              <a:spcBef>
                <a:spcPts val="480"/>
              </a:spcBef>
              <a:spcAft>
                <a:spcPts val="0"/>
              </a:spcAft>
              <a:buClr>
                <a:schemeClr val="dk1"/>
              </a:buClr>
              <a:buSzPts val="2400"/>
              <a:buChar char="•"/>
            </a:pPr>
            <a:r>
              <a:rPr lang="en-US"/>
              <a:t>Attendance (staff and student)</a:t>
            </a:r>
            <a:endParaRPr/>
          </a:p>
          <a:p>
            <a:pPr marL="342900" lvl="0" indent="-190500" algn="l" rtl="0">
              <a:lnSpc>
                <a:spcPct val="90000"/>
              </a:lnSpc>
              <a:spcBef>
                <a:spcPts val="480"/>
              </a:spcBef>
              <a:spcAft>
                <a:spcPts val="0"/>
              </a:spcAft>
              <a:buClr>
                <a:schemeClr val="dk1"/>
              </a:buClr>
              <a:buSzPts val="2400"/>
              <a:buNone/>
            </a:pPr>
            <a:endParaRPr/>
          </a:p>
          <a:p>
            <a:pPr marL="342900" lvl="0" indent="-190500" algn="l" rtl="0">
              <a:lnSpc>
                <a:spcPct val="90000"/>
              </a:lnSpc>
              <a:spcBef>
                <a:spcPts val="480"/>
              </a:spcBef>
              <a:spcAft>
                <a:spcPts val="0"/>
              </a:spcAft>
              <a:buClr>
                <a:schemeClr val="dk1"/>
              </a:buClr>
              <a:buSzPts val="2400"/>
              <a:buNone/>
            </a:pPr>
            <a:endParaRPr/>
          </a:p>
        </p:txBody>
      </p:sp>
      <p:sp>
        <p:nvSpPr>
          <p:cNvPr id="406" name="Google Shape;406;g7b110c79e4_0_3394"/>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800"/>
              <a:buNone/>
            </a:pPr>
            <a:r>
              <a:rPr lang="en-US" sz="2800"/>
              <a:t>Climate</a:t>
            </a:r>
            <a:endParaRPr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7b110c79e4_0_3425"/>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dirty="0">
                <a:solidFill>
                  <a:schemeClr val="dk1"/>
                </a:solidFill>
              </a:rPr>
              <a:t>Professional Development</a:t>
            </a:r>
            <a:endParaRPr dirty="0">
              <a:solidFill>
                <a:schemeClr val="dk1"/>
              </a:solidFill>
            </a:endParaRPr>
          </a:p>
        </p:txBody>
      </p:sp>
      <p:sp>
        <p:nvSpPr>
          <p:cNvPr id="413" name="Google Shape;413;g7b110c79e4_0_3425" title="Implementation Logic"/>
          <p:cNvSpPr/>
          <p:nvPr/>
        </p:nvSpPr>
        <p:spPr>
          <a:xfrm>
            <a:off x="3060725" y="2266121"/>
            <a:ext cx="3114789" cy="2982248"/>
          </a:xfrm>
          <a:prstGeom prst="ellipse">
            <a:avLst/>
          </a:prstGeom>
          <a:noFill/>
          <a:ln w="1143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sp>
        <p:nvSpPr>
          <p:cNvPr id="414" name="Google Shape;414;g7b110c79e4_0_3425" title="Systems"/>
          <p:cNvSpPr/>
          <p:nvPr/>
        </p:nvSpPr>
        <p:spPr>
          <a:xfrm>
            <a:off x="3461113" y="2891677"/>
            <a:ext cx="1334021" cy="1271669"/>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g7b110c79e4_0_3425"/>
          <p:cNvSpPr txBox="1"/>
          <p:nvPr/>
        </p:nvSpPr>
        <p:spPr>
          <a:xfrm>
            <a:off x="3553878" y="3284069"/>
            <a:ext cx="8723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Systems</a:t>
            </a:r>
            <a:endParaRPr/>
          </a:p>
        </p:txBody>
      </p:sp>
      <p:sp>
        <p:nvSpPr>
          <p:cNvPr id="415" name="Google Shape;415;g7b110c79e4_0_3425" title="Data"/>
          <p:cNvSpPr/>
          <p:nvPr/>
        </p:nvSpPr>
        <p:spPr>
          <a:xfrm>
            <a:off x="4469366" y="2874046"/>
            <a:ext cx="1334021" cy="1271669"/>
          </a:xfrm>
          <a:prstGeom prst="ellipse">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g7b110c79e4_0_3425"/>
          <p:cNvSpPr txBox="1"/>
          <p:nvPr/>
        </p:nvSpPr>
        <p:spPr>
          <a:xfrm>
            <a:off x="4914034" y="3291657"/>
            <a:ext cx="5629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Data</a:t>
            </a:r>
            <a:endParaRPr/>
          </a:p>
        </p:txBody>
      </p:sp>
      <p:sp>
        <p:nvSpPr>
          <p:cNvPr id="416" name="Google Shape;416;g7b110c79e4_0_3425" title="Practices"/>
          <p:cNvSpPr/>
          <p:nvPr/>
        </p:nvSpPr>
        <p:spPr>
          <a:xfrm>
            <a:off x="3893920" y="3635453"/>
            <a:ext cx="1419017" cy="1271669"/>
          </a:xfrm>
          <a:prstGeom prst="ellipse">
            <a:avLst/>
          </a:prstGeom>
          <a:noFill/>
          <a:ln w="7620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418" name="Google Shape;418;g7b110c79e4_0_3425"/>
          <p:cNvSpPr txBox="1"/>
          <p:nvPr/>
        </p:nvSpPr>
        <p:spPr>
          <a:xfrm>
            <a:off x="4157095" y="4255549"/>
            <a:ext cx="9220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Practices</a:t>
            </a:r>
            <a:endParaRPr/>
          </a:p>
        </p:txBody>
      </p:sp>
      <p:sp>
        <p:nvSpPr>
          <p:cNvPr id="420" name="Google Shape;420;g7b110c79e4_0_3425" title="shape"/>
          <p:cNvSpPr/>
          <p:nvPr/>
        </p:nvSpPr>
        <p:spPr>
          <a:xfrm>
            <a:off x="6378833" y="2059744"/>
            <a:ext cx="2213112" cy="136925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688" y="56180"/>
                </a:moveTo>
                <a:lnTo>
                  <a:pt x="-39533" y="87383"/>
                </a:lnTo>
              </a:path>
            </a:pathLst>
          </a:custGeom>
          <a:solidFill>
            <a:srgbClr val="FFFFCC"/>
          </a:solid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1" name="Google Shape;421;g7b110c79e4_0_3425"/>
          <p:cNvSpPr txBox="1"/>
          <p:nvPr/>
        </p:nvSpPr>
        <p:spPr>
          <a:xfrm>
            <a:off x="6557737" y="2159596"/>
            <a:ext cx="185530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Using data to identify and develop a precision statement targeting trauma specific need(s)</a:t>
            </a:r>
            <a:endParaRPr/>
          </a:p>
        </p:txBody>
      </p:sp>
      <p:sp>
        <p:nvSpPr>
          <p:cNvPr id="422" name="Google Shape;422;g7b110c79e4_0_3425" title="shape"/>
          <p:cNvSpPr/>
          <p:nvPr/>
        </p:nvSpPr>
        <p:spPr>
          <a:xfrm>
            <a:off x="3399143" y="5501729"/>
            <a:ext cx="2776371" cy="101609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2116" y="-11118"/>
                </a:moveTo>
                <a:lnTo>
                  <a:pt x="52112" y="-73820"/>
                </a:lnTo>
              </a:path>
            </a:pathLst>
          </a:custGeom>
          <a:solidFill>
            <a:srgbClr val="D2EDF9"/>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3" name="Google Shape;423;g7b110c79e4_0_3425"/>
          <p:cNvSpPr txBox="1"/>
          <p:nvPr/>
        </p:nvSpPr>
        <p:spPr>
          <a:xfrm>
            <a:off x="3503050" y="5622813"/>
            <a:ext cx="258416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Selecting evidence-based practices that meets the trauma specific need(s)</a:t>
            </a:r>
            <a:endParaRPr dirty="0"/>
          </a:p>
        </p:txBody>
      </p:sp>
      <p:sp>
        <p:nvSpPr>
          <p:cNvPr id="424" name="Google Shape;424;g7b110c79e4_0_3425" title="shape"/>
          <p:cNvSpPr/>
          <p:nvPr/>
        </p:nvSpPr>
        <p:spPr>
          <a:xfrm>
            <a:off x="636446" y="2073503"/>
            <a:ext cx="2213112" cy="136925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9402" y="57342"/>
                </a:moveTo>
                <a:lnTo>
                  <a:pt x="156635" y="95513"/>
                </a:lnTo>
              </a:path>
            </a:pathLst>
          </a:custGeom>
          <a:solidFill>
            <a:srgbClr val="D4F2D9"/>
          </a:solidFill>
          <a:ln w="38100" cap="flat" cmpd="sng">
            <a:solidFill>
              <a:srgbClr val="2C87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5" name="Google Shape;425;g7b110c79e4_0_3425" title="shape"/>
          <p:cNvSpPr txBox="1"/>
          <p:nvPr/>
        </p:nvSpPr>
        <p:spPr>
          <a:xfrm>
            <a:off x="815350" y="2173355"/>
            <a:ext cx="185530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Develop PLO that outlines/supports the systems required for implementing practices</a:t>
            </a:r>
            <a:endParaRPr dirty="0"/>
          </a:p>
        </p:txBody>
      </p:sp>
      <p:pic>
        <p:nvPicPr>
          <p:cNvPr id="426" name="Google Shape;426;g7b110c79e4_0_3425" descr="Arrow pointing clockwise around professional development model"/>
          <p:cNvPicPr preferRelativeResize="0"/>
          <p:nvPr/>
        </p:nvPicPr>
        <p:blipFill rotWithShape="1">
          <a:blip r:embed="rId3">
            <a:alphaModFix/>
          </a:blip>
          <a:srcRect/>
          <a:stretch/>
        </p:blipFill>
        <p:spPr>
          <a:xfrm rot="7400514">
            <a:off x="5255347" y="3845391"/>
            <a:ext cx="4386198" cy="2123459"/>
          </a:xfrm>
          <a:prstGeom prst="rect">
            <a:avLst/>
          </a:prstGeom>
          <a:noFill/>
          <a:ln>
            <a:noFill/>
          </a:ln>
        </p:spPr>
      </p:pic>
      <p:pic>
        <p:nvPicPr>
          <p:cNvPr id="427" name="Google Shape;427;g7b110c79e4_0_3425" descr="Arrow pointing clockwise around professional development model"/>
          <p:cNvPicPr preferRelativeResize="0"/>
          <p:nvPr/>
        </p:nvPicPr>
        <p:blipFill rotWithShape="1">
          <a:blip r:embed="rId3">
            <a:alphaModFix/>
          </a:blip>
          <a:srcRect/>
          <a:stretch/>
        </p:blipFill>
        <p:spPr>
          <a:xfrm rot="-7938820">
            <a:off x="-66120" y="3866688"/>
            <a:ext cx="4386198" cy="21234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Effect transition="in" filter="fade">
                                      <p:cBhvr>
                                        <p:cTn id="12" dur="5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g11237354e3d_1_1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dk1"/>
                </a:solidFill>
              </a:rPr>
              <a:t>Who Will Implement?  </a:t>
            </a:r>
            <a:endParaRPr dirty="0">
              <a:solidFill>
                <a:schemeClr val="dk1"/>
              </a:solidFill>
            </a:endParaRPr>
          </a:p>
        </p:txBody>
      </p:sp>
      <p:sp>
        <p:nvSpPr>
          <p:cNvPr id="433" name="Google Shape;433;g11237354e3d_1_11"/>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Start small- e.g. couple of grade levels</a:t>
            </a:r>
            <a:endParaRPr/>
          </a:p>
          <a:p>
            <a:pPr marL="0" lvl="0" indent="0" algn="l" rtl="0">
              <a:spcBef>
                <a:spcPts val="360"/>
              </a:spcBef>
              <a:spcAft>
                <a:spcPts val="0"/>
              </a:spcAft>
              <a:buNone/>
            </a:pPr>
            <a:endParaRPr/>
          </a:p>
        </p:txBody>
      </p:sp>
      <p:pic>
        <p:nvPicPr>
          <p:cNvPr id="435" name="Google Shape;435;g11237354e3d_1_11" title="Graphic"/>
          <p:cNvPicPr preferRelativeResize="0"/>
          <p:nvPr/>
        </p:nvPicPr>
        <p:blipFill>
          <a:blip r:embed="rId3">
            <a:alphaModFix/>
          </a:blip>
          <a:stretch>
            <a:fillRect/>
          </a:stretch>
        </p:blipFill>
        <p:spPr>
          <a:xfrm>
            <a:off x="1828125" y="3227372"/>
            <a:ext cx="5072174" cy="3008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79"/>
        <p:cNvGrpSpPr/>
        <p:nvPr/>
      </p:nvGrpSpPr>
      <p:grpSpPr>
        <a:xfrm>
          <a:off x="0" y="0"/>
          <a:ext cx="0" cy="0"/>
          <a:chOff x="0" y="0"/>
          <a:chExt cx="0" cy="0"/>
        </a:xfrm>
      </p:grpSpPr>
      <p:sp>
        <p:nvSpPr>
          <p:cNvPr id="181" name="Google Shape;181;g7b110c79e4_0_312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Hidden Slide #2</a:t>
            </a:r>
            <a:endParaRPr dirty="0">
              <a:solidFill>
                <a:srgbClr val="000000"/>
              </a:solidFill>
            </a:endParaRPr>
          </a:p>
        </p:txBody>
      </p:sp>
      <p:sp>
        <p:nvSpPr>
          <p:cNvPr id="180" name="Google Shape;180;g7b110c79e4_0_3128">
            <a:extLst>
              <a:ext uri="{C183D7F6-B498-43B3-948B-1728B52AA6E4}">
                <adec:decorative xmlns:adec="http://schemas.microsoft.com/office/drawing/2017/decorative" val="0"/>
              </a:ext>
            </a:extLst>
          </p:cNvPr>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39"/>
        <p:cNvGrpSpPr/>
        <p:nvPr/>
      </p:nvGrpSpPr>
      <p:grpSpPr>
        <a:xfrm>
          <a:off x="0" y="0"/>
          <a:ext cx="0" cy="0"/>
          <a:chOff x="0" y="0"/>
          <a:chExt cx="0" cy="0"/>
        </a:xfrm>
      </p:grpSpPr>
      <p:sp>
        <p:nvSpPr>
          <p:cNvPr id="441" name="Google Shape;441;g11237354e3d_1_18"/>
          <p:cNvSpPr txBox="1">
            <a:spLocks noGrp="1"/>
          </p:cNvSpPr>
          <p:nvPr>
            <p:ph type="title"/>
          </p:nvPr>
        </p:nvSpPr>
        <p:spPr>
          <a:xfrm>
            <a:off x="228600" y="228600"/>
            <a:ext cx="8686800" cy="1143000"/>
          </a:xfrm>
          <a:prstGeom prst="rect">
            <a:avLst/>
          </a:prstGeom>
          <a:solidFill>
            <a:srgbClr val="A9DCF2">
              <a:alpha val="6706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chemeClr val="dk1"/>
                </a:solidFill>
              </a:rPr>
              <a:t>Initial Implementation</a:t>
            </a:r>
            <a:endParaRPr dirty="0">
              <a:solidFill>
                <a:schemeClr val="dk1"/>
              </a:solidFill>
            </a:endParaRPr>
          </a:p>
        </p:txBody>
      </p:sp>
      <p:sp>
        <p:nvSpPr>
          <p:cNvPr id="440" name="Google Shape;440;g11237354e3d_1_18"/>
          <p:cNvSpPr txBox="1">
            <a:spLocks noGrp="1"/>
          </p:cNvSpPr>
          <p:nvPr>
            <p:ph type="body" idx="1"/>
          </p:nvPr>
        </p:nvSpPr>
        <p:spPr>
          <a:xfrm>
            <a:off x="457201" y="1481776"/>
            <a:ext cx="8229600" cy="4572000"/>
          </a:xfrm>
          <a:prstGeom prst="rect">
            <a:avLst/>
          </a:prstGeom>
          <a:noFill/>
          <a:ln>
            <a:noFill/>
          </a:ln>
        </p:spPr>
        <p:txBody>
          <a:bodyPr spcFirstLastPara="1" wrap="square" lIns="91425" tIns="45700" rIns="91425" bIns="45700" anchor="t" anchorCtr="0">
            <a:normAutofit/>
          </a:bodyPr>
          <a:lstStyle/>
          <a:p>
            <a:pPr marL="457200" lvl="0" indent="-374650" algn="l" rtl="0">
              <a:lnSpc>
                <a:spcPct val="100000"/>
              </a:lnSpc>
              <a:spcBef>
                <a:spcPts val="360"/>
              </a:spcBef>
              <a:spcAft>
                <a:spcPts val="0"/>
              </a:spcAft>
              <a:buSzPts val="2300"/>
              <a:buFont typeface="Verdana"/>
              <a:buChar char="•"/>
            </a:pPr>
            <a:r>
              <a:rPr lang="en-US" sz="2400"/>
              <a:t>Meet monthly </a:t>
            </a:r>
            <a:endParaRPr sz="2400"/>
          </a:p>
          <a:p>
            <a:pPr marL="457200" lvl="0" indent="-381000" algn="l" rtl="0">
              <a:lnSpc>
                <a:spcPct val="100000"/>
              </a:lnSpc>
              <a:spcBef>
                <a:spcPts val="360"/>
              </a:spcBef>
              <a:spcAft>
                <a:spcPts val="0"/>
              </a:spcAft>
              <a:buSzPts val="2400"/>
              <a:buFont typeface="Verdana"/>
              <a:buChar char="•"/>
            </a:pPr>
            <a:r>
              <a:rPr lang="en-US" sz="2400"/>
              <a:t>Begin delivery of practice with a small group</a:t>
            </a:r>
            <a:endParaRPr sz="2400"/>
          </a:p>
          <a:p>
            <a:pPr marL="457200" lvl="0" indent="-381000" algn="l" rtl="0">
              <a:lnSpc>
                <a:spcPct val="100000"/>
              </a:lnSpc>
              <a:spcBef>
                <a:spcPts val="360"/>
              </a:spcBef>
              <a:spcAft>
                <a:spcPts val="0"/>
              </a:spcAft>
              <a:buSzPts val="2400"/>
              <a:buFont typeface="Verdana"/>
              <a:buChar char="•"/>
            </a:pPr>
            <a:r>
              <a:rPr lang="en-US" sz="2400"/>
              <a:t>Implement coaching supports</a:t>
            </a:r>
            <a:endParaRPr sz="2400"/>
          </a:p>
          <a:p>
            <a:pPr marL="457200" lvl="0" indent="-381000" algn="l" rtl="0">
              <a:lnSpc>
                <a:spcPct val="100000"/>
              </a:lnSpc>
              <a:spcBef>
                <a:spcPts val="360"/>
              </a:spcBef>
              <a:spcAft>
                <a:spcPts val="0"/>
              </a:spcAft>
              <a:buSzPts val="2400"/>
              <a:buFont typeface="Verdana"/>
              <a:buChar char="•"/>
            </a:pPr>
            <a:r>
              <a:rPr lang="en-US" sz="2400"/>
              <a:t>Provide training</a:t>
            </a:r>
            <a:endParaRPr sz="2400"/>
          </a:p>
          <a:p>
            <a:pPr marL="457200" lvl="0" indent="-381000" algn="l" rtl="0">
              <a:lnSpc>
                <a:spcPct val="100000"/>
              </a:lnSpc>
              <a:spcBef>
                <a:spcPts val="360"/>
              </a:spcBef>
              <a:spcAft>
                <a:spcPts val="0"/>
              </a:spcAft>
              <a:buSzPts val="2400"/>
              <a:buFont typeface="Verdana"/>
              <a:buChar char="•"/>
            </a:pPr>
            <a:r>
              <a:rPr lang="en-US" sz="2400"/>
              <a:t>Gather feedback and data</a:t>
            </a:r>
            <a:endParaRPr sz="2400"/>
          </a:p>
          <a:p>
            <a:pPr marL="457200" lvl="0" indent="-381000" algn="l" rtl="0">
              <a:lnSpc>
                <a:spcPct val="100000"/>
              </a:lnSpc>
              <a:spcBef>
                <a:spcPts val="360"/>
              </a:spcBef>
              <a:spcAft>
                <a:spcPts val="0"/>
              </a:spcAft>
              <a:buSzPts val="2400"/>
              <a:buFont typeface="Verdana"/>
              <a:buChar char="•"/>
            </a:pPr>
            <a:r>
              <a:rPr lang="en-US" sz="2400"/>
              <a:t>Use decision making criteria for expansion</a:t>
            </a:r>
            <a:endParaRPr sz="2400"/>
          </a:p>
        </p:txBody>
      </p:sp>
      <p:pic>
        <p:nvPicPr>
          <p:cNvPr id="442" name="Google Shape;442;g11237354e3d_1_18" descr="Focus is on Intial Implementation" title="Stages of Implementation"/>
          <p:cNvPicPr preferRelativeResize="0"/>
          <p:nvPr/>
        </p:nvPicPr>
        <p:blipFill rotWithShape="1">
          <a:blip r:embed="rId3">
            <a:alphaModFix/>
          </a:blip>
          <a:srcRect/>
          <a:stretch/>
        </p:blipFill>
        <p:spPr>
          <a:xfrm>
            <a:off x="363000" y="4202187"/>
            <a:ext cx="8417999" cy="2479825"/>
          </a:xfrm>
          <a:prstGeom prst="rect">
            <a:avLst/>
          </a:prstGeom>
          <a:noFill/>
          <a:ln>
            <a:noFill/>
          </a:ln>
        </p:spPr>
      </p:pic>
      <p:sp>
        <p:nvSpPr>
          <p:cNvPr id="443" name="Google Shape;443;g11237354e3d_1_18" title="arrow"/>
          <p:cNvSpPr/>
          <p:nvPr/>
        </p:nvSpPr>
        <p:spPr>
          <a:xfrm rot="6225232">
            <a:off x="5248302" y="4256150"/>
            <a:ext cx="1033433" cy="517043"/>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9" name="Google Shape;449;g115e1620150_0_2"/>
          <p:cNvSpPr txBox="1">
            <a:spLocks noGrp="1"/>
          </p:cNvSpPr>
          <p:nvPr>
            <p:ph type="title"/>
          </p:nvPr>
        </p:nvSpPr>
        <p:spPr>
          <a:xfrm>
            <a:off x="228600" y="228600"/>
            <a:ext cx="8686800" cy="1143000"/>
          </a:xfrm>
          <a:prstGeom prst="rect">
            <a:avLst/>
          </a:prstGeom>
          <a:solidFill>
            <a:srgbClr val="A9DCF2">
              <a:alpha val="6706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chemeClr val="dk1"/>
                </a:solidFill>
              </a:rPr>
              <a:t>Full Implementation</a:t>
            </a:r>
            <a:endParaRPr dirty="0">
              <a:solidFill>
                <a:schemeClr val="dk1"/>
              </a:solidFill>
            </a:endParaRPr>
          </a:p>
        </p:txBody>
      </p:sp>
      <p:sp>
        <p:nvSpPr>
          <p:cNvPr id="448" name="Google Shape;448;g115e1620150_0_2"/>
          <p:cNvSpPr txBox="1">
            <a:spLocks noGrp="1"/>
          </p:cNvSpPr>
          <p:nvPr>
            <p:ph type="body" idx="1"/>
          </p:nvPr>
        </p:nvSpPr>
        <p:spPr>
          <a:xfrm>
            <a:off x="457201" y="1481776"/>
            <a:ext cx="8229600" cy="4572000"/>
          </a:xfrm>
          <a:prstGeom prst="rect">
            <a:avLst/>
          </a:prstGeom>
          <a:noFill/>
          <a:ln>
            <a:noFill/>
          </a:ln>
        </p:spPr>
        <p:txBody>
          <a:bodyPr spcFirstLastPara="1" wrap="square" lIns="91425" tIns="45700" rIns="91425" bIns="45700" anchor="t" anchorCtr="0">
            <a:normAutofit/>
          </a:bodyPr>
          <a:lstStyle/>
          <a:p>
            <a:pPr marL="457200" lvl="0" indent="-374650" algn="l" rtl="0">
              <a:lnSpc>
                <a:spcPct val="100000"/>
              </a:lnSpc>
              <a:spcBef>
                <a:spcPts val="360"/>
              </a:spcBef>
              <a:spcAft>
                <a:spcPts val="0"/>
              </a:spcAft>
              <a:buSzPts val="2300"/>
              <a:buFont typeface="Verdana"/>
              <a:buChar char="•"/>
            </a:pPr>
            <a:r>
              <a:rPr lang="en-US" sz="2400"/>
              <a:t>Data is used regularly for decision making</a:t>
            </a:r>
            <a:endParaRPr sz="2400"/>
          </a:p>
          <a:p>
            <a:pPr marL="457200" lvl="0" indent="-381000" algn="l" rtl="0">
              <a:lnSpc>
                <a:spcPct val="100000"/>
              </a:lnSpc>
              <a:spcBef>
                <a:spcPts val="360"/>
              </a:spcBef>
              <a:spcAft>
                <a:spcPts val="0"/>
              </a:spcAft>
              <a:buSzPts val="2400"/>
              <a:buFont typeface="Verdana"/>
              <a:buChar char="•"/>
            </a:pPr>
            <a:r>
              <a:rPr lang="en-US" sz="2400"/>
              <a:t>Sustained use of practices</a:t>
            </a:r>
            <a:endParaRPr sz="2400"/>
          </a:p>
          <a:p>
            <a:pPr marL="457200" lvl="0" indent="-381000" algn="l" rtl="0">
              <a:lnSpc>
                <a:spcPct val="100000"/>
              </a:lnSpc>
              <a:spcBef>
                <a:spcPts val="360"/>
              </a:spcBef>
              <a:spcAft>
                <a:spcPts val="0"/>
              </a:spcAft>
              <a:buSzPts val="2400"/>
              <a:buFont typeface="Verdana"/>
              <a:buChar char="•"/>
            </a:pPr>
            <a:r>
              <a:rPr lang="en-US" sz="2400"/>
              <a:t>Staff is delivering the trauma sensitive practices with fidelity</a:t>
            </a:r>
            <a:endParaRPr sz="2400"/>
          </a:p>
          <a:p>
            <a:pPr marL="457200" lvl="0" indent="-381000" algn="l" rtl="0">
              <a:lnSpc>
                <a:spcPct val="100000"/>
              </a:lnSpc>
              <a:spcBef>
                <a:spcPts val="360"/>
              </a:spcBef>
              <a:spcAft>
                <a:spcPts val="0"/>
              </a:spcAft>
              <a:buSzPts val="2400"/>
              <a:buFont typeface="Verdana"/>
              <a:buChar char="•"/>
            </a:pPr>
            <a:r>
              <a:rPr lang="en-US" sz="2400"/>
              <a:t>There is evidence that identified outcomes are improving through the use of trauma sensitive pracrices. </a:t>
            </a:r>
            <a:endParaRPr sz="2400"/>
          </a:p>
        </p:txBody>
      </p:sp>
      <p:pic>
        <p:nvPicPr>
          <p:cNvPr id="450" name="Google Shape;450;g115e1620150_0_2" descr="Focus is on full implementation" title="Stages of Implementation"/>
          <p:cNvPicPr preferRelativeResize="0"/>
          <p:nvPr/>
        </p:nvPicPr>
        <p:blipFill rotWithShape="1">
          <a:blip r:embed="rId3">
            <a:alphaModFix/>
          </a:blip>
          <a:srcRect/>
          <a:stretch/>
        </p:blipFill>
        <p:spPr>
          <a:xfrm>
            <a:off x="363000" y="4202187"/>
            <a:ext cx="8417999" cy="2479825"/>
          </a:xfrm>
          <a:prstGeom prst="rect">
            <a:avLst/>
          </a:prstGeom>
          <a:noFill/>
          <a:ln>
            <a:noFill/>
          </a:ln>
        </p:spPr>
      </p:pic>
      <p:sp>
        <p:nvSpPr>
          <p:cNvPr id="451" name="Google Shape;451;g115e1620150_0_2" title="arrow"/>
          <p:cNvSpPr/>
          <p:nvPr/>
        </p:nvSpPr>
        <p:spPr>
          <a:xfrm rot="6225414">
            <a:off x="7512043" y="3956778"/>
            <a:ext cx="1492412" cy="517043"/>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9" name="Google Shape;459;g7b110c79e4_0_3890">
            <a:extLst>
              <a:ext uri="{C183D7F6-B498-43B3-948B-1728B52AA6E4}">
                <adec:decorative xmlns:adec="http://schemas.microsoft.com/office/drawing/2017/decorative" val="0"/>
              </a:ext>
            </a:extLst>
          </p:cNvPr>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11111"/>
              <a:buNone/>
            </a:pPr>
            <a:r>
              <a:rPr lang="en-US" dirty="0">
                <a:solidFill>
                  <a:schemeClr val="dk1"/>
                </a:solidFill>
              </a:rPr>
              <a:t>At all Stages - Collaborate with Students and Families</a:t>
            </a:r>
            <a:endParaRPr dirty="0">
              <a:solidFill>
                <a:schemeClr val="dk1"/>
              </a:solidFill>
            </a:endParaRPr>
          </a:p>
        </p:txBody>
      </p:sp>
      <p:sp>
        <p:nvSpPr>
          <p:cNvPr id="458" name="Google Shape;458;g7b110c79e4_0_3890">
            <a:extLst>
              <a:ext uri="{C183D7F6-B498-43B3-948B-1728B52AA6E4}">
                <adec:decorative xmlns:adec="http://schemas.microsoft.com/office/drawing/2017/decorative" val="0"/>
              </a:ext>
            </a:extLst>
          </p:cNvPr>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360"/>
              </a:spcBef>
              <a:spcAft>
                <a:spcPts val="0"/>
              </a:spcAft>
              <a:buSzPts val="1800"/>
              <a:buChar char="•"/>
            </a:pPr>
            <a:r>
              <a:rPr lang="en-US" b="1" dirty="0"/>
              <a:t>Increases Awareness</a:t>
            </a:r>
            <a:endParaRPr dirty="0"/>
          </a:p>
          <a:p>
            <a:pPr marL="457200" lvl="0" indent="-457200" algn="l" rtl="0">
              <a:lnSpc>
                <a:spcPct val="100000"/>
              </a:lnSpc>
              <a:spcBef>
                <a:spcPts val="360"/>
              </a:spcBef>
              <a:spcAft>
                <a:spcPts val="0"/>
              </a:spcAft>
              <a:buSzPts val="1800"/>
              <a:buChar char="•"/>
            </a:pPr>
            <a:r>
              <a:rPr lang="en-US" b="1" dirty="0"/>
              <a:t>Increases Accessibility</a:t>
            </a:r>
            <a:endParaRPr dirty="0"/>
          </a:p>
          <a:p>
            <a:pPr marL="457200" lvl="0" indent="-457200" algn="l" rtl="0">
              <a:lnSpc>
                <a:spcPct val="100000"/>
              </a:lnSpc>
              <a:spcBef>
                <a:spcPts val="360"/>
              </a:spcBef>
              <a:spcAft>
                <a:spcPts val="0"/>
              </a:spcAft>
              <a:buSzPts val="1800"/>
              <a:buChar char="•"/>
            </a:pPr>
            <a:r>
              <a:rPr lang="en-US" b="1" dirty="0"/>
              <a:t>Increases Engagement</a:t>
            </a:r>
            <a:endParaRPr dirty="0"/>
          </a:p>
          <a:p>
            <a:pPr marL="457200" lvl="0" indent="-457200" algn="l" rtl="0">
              <a:lnSpc>
                <a:spcPct val="100000"/>
              </a:lnSpc>
              <a:spcBef>
                <a:spcPts val="360"/>
              </a:spcBef>
              <a:spcAft>
                <a:spcPts val="0"/>
              </a:spcAft>
              <a:buSzPts val="1800"/>
              <a:buChar char="•"/>
            </a:pPr>
            <a:r>
              <a:rPr lang="en-US" b="1" dirty="0"/>
              <a:t>Increases Expected Student Outcomes</a:t>
            </a:r>
            <a:endParaRPr b="1" dirty="0"/>
          </a:p>
        </p:txBody>
      </p:sp>
      <p:pic>
        <p:nvPicPr>
          <p:cNvPr id="457" name="Google Shape;457;g7b110c79e4_0_3890" descr="Increasing bar graph with trend arrow"/>
          <p:cNvPicPr preferRelativeResize="0"/>
          <p:nvPr/>
        </p:nvPicPr>
        <p:blipFill rotWithShape="1">
          <a:blip r:embed="rId3">
            <a:alphaModFix amt="20000"/>
          </a:blip>
          <a:srcRect/>
          <a:stretch/>
        </p:blipFill>
        <p:spPr>
          <a:xfrm>
            <a:off x="228599" y="1371600"/>
            <a:ext cx="8686799" cy="48375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86"/>
        <p:cNvGrpSpPr/>
        <p:nvPr/>
      </p:nvGrpSpPr>
      <p:grpSpPr>
        <a:xfrm>
          <a:off x="0" y="0"/>
          <a:ext cx="0" cy="0"/>
          <a:chOff x="0" y="0"/>
          <a:chExt cx="0" cy="0"/>
        </a:xfrm>
      </p:grpSpPr>
      <p:sp>
        <p:nvSpPr>
          <p:cNvPr id="188" name="Google Shape;188;g7b110c79e4_0_313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Hidden Slide #3</a:t>
            </a:r>
            <a:endParaRPr dirty="0">
              <a:solidFill>
                <a:srgbClr val="000000"/>
              </a:solidFill>
            </a:endParaRPr>
          </a:p>
        </p:txBody>
      </p:sp>
      <p:sp>
        <p:nvSpPr>
          <p:cNvPr id="187" name="Google Shape;187;g7b110c79e4_0_3134">
            <a:extLst>
              <a:ext uri="{C183D7F6-B498-43B3-948B-1728B52AA6E4}">
                <adec:decorative xmlns:adec="http://schemas.microsoft.com/office/drawing/2017/decorative" val="0"/>
              </a:ext>
            </a:extLst>
          </p:cNvPr>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93"/>
        <p:cNvGrpSpPr/>
        <p:nvPr/>
      </p:nvGrpSpPr>
      <p:grpSpPr>
        <a:xfrm>
          <a:off x="0" y="0"/>
          <a:ext cx="0" cy="0"/>
          <a:chOff x="0" y="0"/>
          <a:chExt cx="0" cy="0"/>
        </a:xfrm>
      </p:grpSpPr>
      <p:sp>
        <p:nvSpPr>
          <p:cNvPr id="195" name="Google Shape;195;g7b110c79e4_0_314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Hidden Slide #4</a:t>
            </a:r>
            <a:endParaRPr dirty="0">
              <a:solidFill>
                <a:srgbClr val="000000"/>
              </a:solidFill>
            </a:endParaRPr>
          </a:p>
        </p:txBody>
      </p:sp>
      <p:sp>
        <p:nvSpPr>
          <p:cNvPr id="194" name="Google Shape;194;g7b110c79e4_0_3140">
            <a:extLst>
              <a:ext uri="{C183D7F6-B498-43B3-948B-1728B52AA6E4}">
                <adec:decorative xmlns:adec="http://schemas.microsoft.com/office/drawing/2017/decorative" val="0"/>
              </a:ext>
            </a:extLst>
          </p:cNvPr>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15000"/>
              </a:lnSpc>
              <a:spcBef>
                <a:spcPts val="600"/>
              </a:spcBef>
              <a:spcAft>
                <a:spcPts val="0"/>
              </a:spcAft>
              <a:buSzPts val="1800"/>
              <a:buNone/>
            </a:pPr>
            <a:r>
              <a:rPr lang="en-US"/>
              <a:t>Resource Map Activity</a:t>
            </a:r>
            <a:endParaRPr/>
          </a:p>
          <a:p>
            <a:pPr marL="0" lvl="0" indent="0" algn="l" rtl="0">
              <a:lnSpc>
                <a:spcPct val="115000"/>
              </a:lnSpc>
              <a:spcBef>
                <a:spcPts val="600"/>
              </a:spcBef>
              <a:spcAft>
                <a:spcPts val="0"/>
              </a:spcAft>
              <a:buSzPts val="1800"/>
              <a:buNone/>
            </a:pPr>
            <a:r>
              <a:rPr lang="en-US"/>
              <a:t>Hexagon Tool</a:t>
            </a:r>
            <a:endParaRPr/>
          </a:p>
          <a:p>
            <a:pPr marL="0" lvl="0" indent="0" algn="l" rtl="0">
              <a:lnSpc>
                <a:spcPct val="115000"/>
              </a:lnSpc>
              <a:spcBef>
                <a:spcPts val="600"/>
              </a:spcBef>
              <a:spcAft>
                <a:spcPts val="0"/>
              </a:spcAft>
              <a:buSzPts val="1800"/>
              <a:buNone/>
            </a:pPr>
            <a:r>
              <a:rPr lang="en-US"/>
              <a:t>Evidence Based Selection Tool</a:t>
            </a:r>
            <a:endParaRPr/>
          </a:p>
          <a:p>
            <a:pPr marL="0" lvl="0" indent="0" algn="l" rtl="0">
              <a:lnSpc>
                <a:spcPct val="115000"/>
              </a:lnSpc>
              <a:spcBef>
                <a:spcPts val="600"/>
              </a:spcBef>
              <a:spcAft>
                <a:spcPts val="0"/>
              </a:spcAft>
              <a:buSzPts val="1800"/>
              <a:buNone/>
            </a:pPr>
            <a:r>
              <a:rPr lang="en-US"/>
              <a:t>Initiative map</a:t>
            </a:r>
            <a:endParaRPr/>
          </a:p>
          <a:p>
            <a:pPr marL="0" lvl="0" indent="0" algn="l" rtl="0">
              <a:lnSpc>
                <a:spcPct val="100000"/>
              </a:lnSpc>
              <a:spcBef>
                <a:spcPts val="360"/>
              </a:spcBef>
              <a:spcAft>
                <a:spcPts val="0"/>
              </a:spcAft>
              <a:buSzPts val="1800"/>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2" name="Google Shape;202;g7b110c79e4_0_314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Hidden Slide #5</a:t>
            </a:r>
            <a:endParaRPr dirty="0">
              <a:solidFill>
                <a:srgbClr val="000000"/>
              </a:solidFill>
            </a:endParaRPr>
          </a:p>
        </p:txBody>
      </p:sp>
      <p:sp>
        <p:nvSpPr>
          <p:cNvPr id="201" name="Google Shape;201;g7b110c79e4_0_3146">
            <a:extLst>
              <a:ext uri="{C183D7F6-B498-43B3-948B-1728B52AA6E4}">
                <adec:decorative xmlns:adec="http://schemas.microsoft.com/office/drawing/2017/decorative" val="0"/>
              </a:ext>
            </a:extLst>
          </p:cNvPr>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dirty="0"/>
              <a:t>Key Terms in This Module: </a:t>
            </a:r>
            <a:endParaRPr dirty="0"/>
          </a:p>
          <a:p>
            <a:pPr marL="0" lvl="0" indent="0" algn="l" rtl="0">
              <a:lnSpc>
                <a:spcPct val="100000"/>
              </a:lnSpc>
              <a:spcBef>
                <a:spcPts val="360"/>
              </a:spcBef>
              <a:spcAft>
                <a:spcPts val="0"/>
              </a:spcAft>
              <a:buSzPts val="1800"/>
              <a:buNone/>
            </a:pPr>
            <a:r>
              <a:rPr lang="en-US" sz="2400" dirty="0"/>
              <a:t>Virginia Tiered Systems of Supports (VTSS)</a:t>
            </a:r>
            <a:endParaRPr sz="2400" dirty="0"/>
          </a:p>
          <a:p>
            <a:pPr marL="0" lvl="0" indent="0" algn="l" rtl="0">
              <a:lnSpc>
                <a:spcPct val="100000"/>
              </a:lnSpc>
              <a:spcBef>
                <a:spcPts val="360"/>
              </a:spcBef>
              <a:spcAft>
                <a:spcPts val="0"/>
              </a:spcAft>
              <a:buSzPts val="1800"/>
              <a:buNone/>
            </a:pPr>
            <a:r>
              <a:rPr lang="en-US" sz="2400" dirty="0"/>
              <a:t>Multi-tiered Systems of Supports (MTSS)</a:t>
            </a:r>
            <a:endParaRPr sz="2400" dirty="0"/>
          </a:p>
          <a:p>
            <a:pPr marL="0" lvl="0" indent="0" algn="l" rtl="0">
              <a:lnSpc>
                <a:spcPct val="100000"/>
              </a:lnSpc>
              <a:spcBef>
                <a:spcPts val="360"/>
              </a:spcBef>
              <a:spcAft>
                <a:spcPts val="0"/>
              </a:spcAft>
              <a:buSzPts val="1800"/>
              <a:buNone/>
            </a:pP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Alignment</a:t>
            </a:r>
            <a:endParaRPr sz="2400" dirty="0"/>
          </a:p>
          <a:p>
            <a:pPr marL="0" lvl="0" indent="0" algn="l" rtl="0">
              <a:lnSpc>
                <a:spcPct val="100000"/>
              </a:lnSpc>
              <a:spcBef>
                <a:spcPts val="360"/>
              </a:spcBef>
              <a:spcAft>
                <a:spcPts val="0"/>
              </a:spcAft>
              <a:buSzPts val="1800"/>
              <a:buNone/>
            </a:pPr>
            <a:r>
              <a:rPr lang="en-US" sz="2400" dirty="0"/>
              <a:t>Resource Mapping</a:t>
            </a:r>
            <a:endParaRPr sz="2400" dirty="0"/>
          </a:p>
          <a:p>
            <a:pPr marL="0" lvl="0" indent="0" algn="l" rtl="0">
              <a:lnSpc>
                <a:spcPct val="100000"/>
              </a:lnSpc>
              <a:spcBef>
                <a:spcPts val="360"/>
              </a:spcBef>
              <a:spcAft>
                <a:spcPts val="0"/>
              </a:spcAft>
              <a:buSzPts val="1800"/>
              <a:buNone/>
            </a:pPr>
            <a:r>
              <a:rPr lang="en-US" sz="2400" dirty="0"/>
              <a:t>Evidence Based Selection Tools</a:t>
            </a:r>
            <a:endParaRPr sz="2400" dirty="0"/>
          </a:p>
          <a:p>
            <a:pPr marL="0" lvl="0" indent="0" algn="l" rtl="0">
              <a:lnSpc>
                <a:spcPct val="100000"/>
              </a:lnSpc>
              <a:spcBef>
                <a:spcPts val="360"/>
              </a:spcBef>
              <a:spcAft>
                <a:spcPts val="0"/>
              </a:spcAft>
              <a:buSzPts val="1800"/>
              <a:buNone/>
            </a:pPr>
            <a:r>
              <a:rPr lang="en-US" sz="2400" dirty="0"/>
              <a:t>VTSS Implementation Logic and Framework</a:t>
            </a:r>
            <a:endParaRPr sz="2400" dirty="0"/>
          </a:p>
          <a:p>
            <a:pPr marL="0" lvl="0" indent="0" algn="l" rtl="0">
              <a:lnSpc>
                <a:spcPct val="100000"/>
              </a:lnSpc>
              <a:spcBef>
                <a:spcPts val="360"/>
              </a:spcBef>
              <a:spcAft>
                <a:spcPts val="0"/>
              </a:spcAft>
              <a:buSzPts val="1800"/>
              <a:buNone/>
            </a:pPr>
            <a:r>
              <a:rPr lang="en-US" sz="2400" dirty="0"/>
              <a:t>Implementation Science</a:t>
            </a:r>
            <a:endParaRPr sz="2400" dirty="0"/>
          </a:p>
          <a:p>
            <a:pPr marL="0" lvl="0" indent="0" algn="l" rtl="0">
              <a:lnSpc>
                <a:spcPct val="100000"/>
              </a:lnSpc>
              <a:spcBef>
                <a:spcPts val="360"/>
              </a:spcBef>
              <a:spcAft>
                <a:spcPts val="0"/>
              </a:spcAft>
              <a:buSzPts val="1800"/>
              <a:buNone/>
            </a:pPr>
            <a:r>
              <a:rPr lang="en-US" sz="2400" dirty="0"/>
              <a:t>Readiness</a:t>
            </a:r>
            <a:endParaRPr sz="2400" dirty="0"/>
          </a:p>
          <a:p>
            <a:pPr marL="0" lvl="0" indent="0" algn="l" rtl="0">
              <a:lnSpc>
                <a:spcPct val="100000"/>
              </a:lnSpc>
              <a:spcBef>
                <a:spcPts val="360"/>
              </a:spcBef>
              <a:spcAft>
                <a:spcPts val="0"/>
              </a:spcAft>
              <a:buSzPts val="1800"/>
              <a:buNone/>
            </a:pPr>
            <a:r>
              <a:rPr lang="en-US" sz="2400" dirty="0"/>
              <a:t>Phases of Implementation</a:t>
            </a:r>
            <a:endParaRPr sz="2400" dirty="0"/>
          </a:p>
          <a:p>
            <a:pPr marL="0" lvl="0" indent="0" algn="l" rtl="0">
              <a:lnSpc>
                <a:spcPct val="100000"/>
              </a:lnSpc>
              <a:spcBef>
                <a:spcPts val="360"/>
              </a:spcBef>
              <a:spcAft>
                <a:spcPts val="0"/>
              </a:spcAft>
              <a:buSzPts val="1800"/>
              <a:buNone/>
            </a:pPr>
            <a:endParaRPr sz="2400" dirty="0"/>
          </a:p>
          <a:p>
            <a:pPr marL="0" lvl="0" indent="0" algn="l" rtl="0">
              <a:lnSpc>
                <a:spcPct val="100000"/>
              </a:lnSpc>
              <a:spcBef>
                <a:spcPts val="360"/>
              </a:spcBef>
              <a:spcAft>
                <a:spcPts val="0"/>
              </a:spcAft>
              <a:buSzPts val="1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
          <p:cNvSpPr txBox="1">
            <a:spLocks noGrp="1"/>
          </p:cNvSpPr>
          <p:nvPr>
            <p:ph type="ctrTitle"/>
          </p:nvPr>
        </p:nvSpPr>
        <p:spPr>
          <a:xfrm>
            <a:off x="953254" y="36576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sz="4000"/>
              <a:t>Implementation and Systems</a:t>
            </a:r>
            <a:endParaRPr sz="4000"/>
          </a:p>
        </p:txBody>
      </p:sp>
      <p:sp>
        <p:nvSpPr>
          <p:cNvPr id="208" name="Google Shape;208;p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a:t>Divisions and Schools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3"/>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chemeClr val="dk1"/>
                </a:solidFill>
              </a:rPr>
              <a:t>What We Will Know and Do</a:t>
            </a:r>
            <a:endParaRPr dirty="0">
              <a:solidFill>
                <a:schemeClr val="dk1"/>
              </a:solidFill>
            </a:endParaRPr>
          </a:p>
        </p:txBody>
      </p:sp>
      <p:sp>
        <p:nvSpPr>
          <p:cNvPr id="213" name="Google Shape;213;p3">
            <a:extLst>
              <a:ext uri="{C183D7F6-B498-43B3-948B-1728B52AA6E4}">
                <adec:decorative xmlns:adec="http://schemas.microsoft.com/office/drawing/2017/decorative" val="0"/>
              </a:ext>
            </a:extLst>
          </p:cNvPr>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fontScale="92500" lnSpcReduction="10000"/>
          </a:bodyPr>
          <a:lstStyle/>
          <a:p>
            <a:pPr marL="457200" lvl="0" indent="-401320" algn="l" rtl="0">
              <a:lnSpc>
                <a:spcPct val="90000"/>
              </a:lnSpc>
              <a:spcBef>
                <a:spcPts val="0"/>
              </a:spcBef>
              <a:spcAft>
                <a:spcPts val="0"/>
              </a:spcAft>
              <a:buSzPct val="100000"/>
              <a:buFont typeface="Verdana"/>
              <a:buChar char="•"/>
            </a:pPr>
            <a:r>
              <a:rPr lang="en-US"/>
              <a:t>Gain a deeper knowledge and understanding of the best practices of implementation infrastructure from trauma sensitive schools.</a:t>
            </a:r>
            <a:endParaRPr/>
          </a:p>
          <a:p>
            <a:pPr marL="457200" lvl="0" indent="0" algn="l" rtl="0">
              <a:lnSpc>
                <a:spcPct val="90000"/>
              </a:lnSpc>
              <a:spcBef>
                <a:spcPts val="0"/>
              </a:spcBef>
              <a:spcAft>
                <a:spcPts val="0"/>
              </a:spcAft>
              <a:buNone/>
            </a:pPr>
            <a:endParaRPr/>
          </a:p>
          <a:p>
            <a:pPr marL="457200" lvl="0" indent="-401320" algn="l" rtl="0">
              <a:lnSpc>
                <a:spcPct val="90000"/>
              </a:lnSpc>
              <a:spcBef>
                <a:spcPts val="0"/>
              </a:spcBef>
              <a:spcAft>
                <a:spcPts val="0"/>
              </a:spcAft>
              <a:buSzPct val="100000"/>
              <a:buFont typeface="Verdana"/>
              <a:buChar char="•"/>
            </a:pPr>
            <a:r>
              <a:rPr lang="en-US"/>
              <a:t>Assess current use of best practices and prioritize next steps. </a:t>
            </a:r>
            <a:endParaRPr/>
          </a:p>
          <a:p>
            <a:pPr marL="457200" lvl="0" indent="0" algn="l" rtl="0">
              <a:lnSpc>
                <a:spcPct val="90000"/>
              </a:lnSpc>
              <a:spcBef>
                <a:spcPts val="0"/>
              </a:spcBef>
              <a:spcAft>
                <a:spcPts val="0"/>
              </a:spcAft>
              <a:buNone/>
            </a:pPr>
            <a:endParaRPr/>
          </a:p>
          <a:p>
            <a:pPr marL="457200" lvl="0" indent="-401320" algn="l" rtl="0">
              <a:lnSpc>
                <a:spcPct val="90000"/>
              </a:lnSpc>
              <a:spcBef>
                <a:spcPts val="0"/>
              </a:spcBef>
              <a:spcAft>
                <a:spcPts val="0"/>
              </a:spcAft>
              <a:buSzPct val="100000"/>
              <a:buFont typeface="Verdana"/>
              <a:buChar char="•"/>
            </a:pPr>
            <a:r>
              <a:rPr lang="en-US"/>
              <a:t>Knowledge of strategies and tools to support an aligned infrastructure for implementation of trauma sensitive practices. </a:t>
            </a:r>
            <a:endParaRPr/>
          </a:p>
          <a:p>
            <a:pPr marL="457200" lvl="0" indent="-228600" algn="l" rtl="0">
              <a:lnSpc>
                <a:spcPct val="100000"/>
              </a:lnSpc>
              <a:spcBef>
                <a:spcPts val="0"/>
              </a:spcBef>
              <a:spcAft>
                <a:spcPts val="0"/>
              </a:spcAft>
              <a:buSzPct val="56250"/>
              <a:buNone/>
            </a:pPr>
            <a:endParaRPr/>
          </a:p>
          <a:p>
            <a:pPr marL="0" lvl="0" indent="0" algn="l" rtl="0">
              <a:lnSpc>
                <a:spcPct val="100000"/>
              </a:lnSpc>
              <a:spcBef>
                <a:spcPts val="360"/>
              </a:spcBef>
              <a:spcAft>
                <a:spcPts val="0"/>
              </a:spcAft>
              <a:buSzPct val="5625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g7b110c79e4_0_899" descr="This is a picture of a roller coaster" title="Graphic"/>
          <p:cNvPicPr preferRelativeResize="0"/>
          <p:nvPr/>
        </p:nvPicPr>
        <p:blipFill rotWithShape="1">
          <a:blip r:embed="rId3">
            <a:alphaModFix/>
          </a:blip>
          <a:srcRect/>
          <a:stretch/>
        </p:blipFill>
        <p:spPr>
          <a:xfrm>
            <a:off x="152400" y="75850"/>
            <a:ext cx="2619375" cy="1743075"/>
          </a:xfrm>
          <a:prstGeom prst="rect">
            <a:avLst/>
          </a:prstGeom>
          <a:noFill/>
          <a:ln>
            <a:noFill/>
          </a:ln>
        </p:spPr>
      </p:pic>
      <p:pic>
        <p:nvPicPr>
          <p:cNvPr id="221" name="Google Shape;221;g7b110c79e4_0_899" descr="This is a picture of things going all different ways" title="Graphic"/>
          <p:cNvPicPr preferRelativeResize="0"/>
          <p:nvPr/>
        </p:nvPicPr>
        <p:blipFill rotWithShape="1">
          <a:blip r:embed="rId4">
            <a:alphaModFix/>
          </a:blip>
          <a:srcRect/>
          <a:stretch/>
        </p:blipFill>
        <p:spPr>
          <a:xfrm>
            <a:off x="7071075" y="418725"/>
            <a:ext cx="1743075" cy="2256500"/>
          </a:xfrm>
          <a:prstGeom prst="rect">
            <a:avLst/>
          </a:prstGeom>
          <a:noFill/>
          <a:ln>
            <a:noFill/>
          </a:ln>
        </p:spPr>
      </p:pic>
      <p:pic>
        <p:nvPicPr>
          <p:cNvPr id="222" name="Google Shape;222;g7b110c79e4_0_899" descr="This is a picture of a road closed" title="Graphic"/>
          <p:cNvPicPr preferRelativeResize="0"/>
          <p:nvPr/>
        </p:nvPicPr>
        <p:blipFill rotWithShape="1">
          <a:blip r:embed="rId5">
            <a:alphaModFix/>
          </a:blip>
          <a:srcRect/>
          <a:stretch/>
        </p:blipFill>
        <p:spPr>
          <a:xfrm>
            <a:off x="152400" y="1992750"/>
            <a:ext cx="1916100" cy="2048550"/>
          </a:xfrm>
          <a:prstGeom prst="rect">
            <a:avLst/>
          </a:prstGeom>
          <a:noFill/>
          <a:ln>
            <a:noFill/>
          </a:ln>
        </p:spPr>
      </p:pic>
      <p:pic>
        <p:nvPicPr>
          <p:cNvPr id="223" name="Google Shape;223;g7b110c79e4_0_899" descr="This is a picture of a heavy load" title="Graphic"/>
          <p:cNvPicPr preferRelativeResize="0"/>
          <p:nvPr/>
        </p:nvPicPr>
        <p:blipFill rotWithShape="1">
          <a:blip r:embed="rId6">
            <a:alphaModFix/>
          </a:blip>
          <a:srcRect/>
          <a:stretch/>
        </p:blipFill>
        <p:spPr>
          <a:xfrm>
            <a:off x="6741225" y="3955563"/>
            <a:ext cx="2072925" cy="1904611"/>
          </a:xfrm>
          <a:prstGeom prst="rect">
            <a:avLst/>
          </a:prstGeom>
          <a:noFill/>
          <a:ln>
            <a:noFill/>
          </a:ln>
        </p:spPr>
      </p:pic>
      <p:sp>
        <p:nvSpPr>
          <p:cNvPr id="224" name="Google Shape;224;g7b110c79e4_0_899"/>
          <p:cNvSpPr/>
          <p:nvPr/>
        </p:nvSpPr>
        <p:spPr>
          <a:xfrm>
            <a:off x="2983275" y="75850"/>
            <a:ext cx="3876300" cy="996900"/>
          </a:xfrm>
          <a:prstGeom prst="leftArrow">
            <a:avLst>
              <a:gd name="adj1" fmla="val 50000"/>
              <a:gd name="adj2" fmla="val 50000"/>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Roller coaster up and down</a:t>
            </a:r>
            <a:endParaRPr sz="2000" b="1" i="0" u="none" strike="noStrike" cap="none">
              <a:solidFill>
                <a:srgbClr val="000000"/>
              </a:solidFill>
              <a:latin typeface="Arial"/>
              <a:ea typeface="Arial"/>
              <a:cs typeface="Arial"/>
              <a:sym typeface="Arial"/>
            </a:endParaRPr>
          </a:p>
        </p:txBody>
      </p:sp>
      <p:sp>
        <p:nvSpPr>
          <p:cNvPr id="225" name="Google Shape;225;g7b110c79e4_0_899"/>
          <p:cNvSpPr/>
          <p:nvPr/>
        </p:nvSpPr>
        <p:spPr>
          <a:xfrm rot="5398924">
            <a:off x="-161405" y="4674721"/>
            <a:ext cx="1916100" cy="996900"/>
          </a:xfrm>
          <a:prstGeom prst="leftArrow">
            <a:avLst>
              <a:gd name="adj1" fmla="val 50000"/>
              <a:gd name="adj2" fmla="val 50000"/>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Road Block</a:t>
            </a:r>
            <a:endParaRPr sz="2000" b="1" i="0" u="none" strike="noStrike" cap="none">
              <a:solidFill>
                <a:srgbClr val="000000"/>
              </a:solidFill>
              <a:latin typeface="Arial"/>
              <a:ea typeface="Arial"/>
              <a:cs typeface="Arial"/>
              <a:sym typeface="Arial"/>
            </a:endParaRPr>
          </a:p>
        </p:txBody>
      </p:sp>
      <p:sp>
        <p:nvSpPr>
          <p:cNvPr id="226" name="Google Shape;226;g7b110c79e4_0_899"/>
          <p:cNvSpPr/>
          <p:nvPr/>
        </p:nvSpPr>
        <p:spPr>
          <a:xfrm>
            <a:off x="3308850" y="1131675"/>
            <a:ext cx="3606300" cy="996900"/>
          </a:xfrm>
          <a:prstGeom prst="rightArrow">
            <a:avLst>
              <a:gd name="adj1" fmla="val 50000"/>
              <a:gd name="adj2" fmla="val 50000"/>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Not sure which way to go</a:t>
            </a:r>
            <a:endParaRPr sz="2000" b="1" i="0" u="none" strike="noStrike" cap="none">
              <a:solidFill>
                <a:srgbClr val="000000"/>
              </a:solidFill>
              <a:latin typeface="Arial"/>
              <a:ea typeface="Arial"/>
              <a:cs typeface="Arial"/>
              <a:sym typeface="Arial"/>
            </a:endParaRPr>
          </a:p>
        </p:txBody>
      </p:sp>
      <p:sp>
        <p:nvSpPr>
          <p:cNvPr id="227" name="Google Shape;227;g7b110c79e4_0_899"/>
          <p:cNvSpPr/>
          <p:nvPr/>
        </p:nvSpPr>
        <p:spPr>
          <a:xfrm>
            <a:off x="3636450" y="4279425"/>
            <a:ext cx="2951100" cy="996900"/>
          </a:xfrm>
          <a:prstGeom prst="rightArrow">
            <a:avLst>
              <a:gd name="adj1" fmla="val 50000"/>
              <a:gd name="adj2" fmla="val 50000"/>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Too many resources</a:t>
            </a:r>
            <a:endParaRPr sz="2000" b="1" i="0" u="none" strike="noStrike" cap="none">
              <a:solidFill>
                <a:srgbClr val="000000"/>
              </a:solidFill>
              <a:latin typeface="Arial"/>
              <a:ea typeface="Arial"/>
              <a:cs typeface="Arial"/>
              <a:sym typeface="Arial"/>
            </a:endParaRPr>
          </a:p>
        </p:txBody>
      </p:sp>
      <p:sp>
        <p:nvSpPr>
          <p:cNvPr id="228" name="Google Shape;228;g7b110c79e4_0_899"/>
          <p:cNvSpPr/>
          <p:nvPr/>
        </p:nvSpPr>
        <p:spPr>
          <a:xfrm>
            <a:off x="5339875" y="2705550"/>
            <a:ext cx="2619300" cy="996900"/>
          </a:xfrm>
          <a:prstGeom prst="leftArrow">
            <a:avLst>
              <a:gd name="adj1" fmla="val 50000"/>
              <a:gd name="adj2" fmla="val 50000"/>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All Systems Go! </a:t>
            </a:r>
            <a:endParaRPr sz="2000" b="1" i="0" u="none" strike="noStrike" cap="none">
              <a:solidFill>
                <a:srgbClr val="000000"/>
              </a:solidFill>
              <a:latin typeface="Arial"/>
              <a:ea typeface="Arial"/>
              <a:cs typeface="Arial"/>
              <a:sym typeface="Arial"/>
            </a:endParaRPr>
          </a:p>
        </p:txBody>
      </p:sp>
      <p:pic>
        <p:nvPicPr>
          <p:cNvPr id="229" name="Google Shape;229;g7b110c79e4_0_899" descr="This is a picture of a wack a mole" title="Graphic"/>
          <p:cNvPicPr preferRelativeResize="0"/>
          <p:nvPr/>
        </p:nvPicPr>
        <p:blipFill rotWithShape="1">
          <a:blip r:embed="rId7">
            <a:alphaModFix/>
          </a:blip>
          <a:srcRect/>
          <a:stretch/>
        </p:blipFill>
        <p:spPr>
          <a:xfrm>
            <a:off x="1422125" y="5222713"/>
            <a:ext cx="2857500" cy="1609725"/>
          </a:xfrm>
          <a:prstGeom prst="rect">
            <a:avLst/>
          </a:prstGeom>
          <a:noFill/>
          <a:ln>
            <a:noFill/>
          </a:ln>
        </p:spPr>
      </p:pic>
      <p:pic>
        <p:nvPicPr>
          <p:cNvPr id="230" name="Google Shape;230;g7b110c79e4_0_899" descr="This is a picture of people giving high fives" title="Graphic"/>
          <p:cNvPicPr preferRelativeResize="0"/>
          <p:nvPr/>
        </p:nvPicPr>
        <p:blipFill rotWithShape="1">
          <a:blip r:embed="rId8">
            <a:alphaModFix/>
          </a:blip>
          <a:srcRect/>
          <a:stretch/>
        </p:blipFill>
        <p:spPr>
          <a:xfrm>
            <a:off x="2539100" y="2312465"/>
            <a:ext cx="2619374" cy="1473408"/>
          </a:xfrm>
          <a:prstGeom prst="rect">
            <a:avLst/>
          </a:prstGeom>
          <a:noFill/>
          <a:ln>
            <a:noFill/>
          </a:ln>
        </p:spPr>
      </p:pic>
      <p:sp>
        <p:nvSpPr>
          <p:cNvPr id="231" name="Google Shape;231;g7b110c79e4_0_899"/>
          <p:cNvSpPr/>
          <p:nvPr/>
        </p:nvSpPr>
        <p:spPr>
          <a:xfrm>
            <a:off x="4572000" y="5696675"/>
            <a:ext cx="2619300" cy="996900"/>
          </a:xfrm>
          <a:prstGeom prst="leftArrow">
            <a:avLst>
              <a:gd name="adj1" fmla="val 50000"/>
              <a:gd name="adj2" fmla="val 50000"/>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Whack a Mole</a:t>
            </a:r>
            <a:endParaRPr sz="2000" b="1"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49A32154-2B79-4E0B-AC5E-F51AAD69B415}"/>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Slide 9</a:t>
            </a: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5106</Words>
  <Application>Microsoft Office PowerPoint</Application>
  <PresentationFormat>On-screen Show (4:3)</PresentationFormat>
  <Paragraphs>470</Paragraphs>
  <Slides>32</Slides>
  <Notes>32</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Verdana</vt:lpstr>
      <vt:lpstr>Office Theme</vt:lpstr>
      <vt:lpstr>Module Introduction</vt:lpstr>
      <vt:lpstr>Hidden Slide #1</vt:lpstr>
      <vt:lpstr>Hidden Slide #2</vt:lpstr>
      <vt:lpstr>Hidden Slide #3</vt:lpstr>
      <vt:lpstr>Hidden Slide #4</vt:lpstr>
      <vt:lpstr>Hidden Slide #5</vt:lpstr>
      <vt:lpstr>Implementation and Systems</vt:lpstr>
      <vt:lpstr>What We Will Know and Do</vt:lpstr>
      <vt:lpstr>Slide 9</vt:lpstr>
      <vt:lpstr>Traditional vs Trauma Sensitive Mindset</vt:lpstr>
      <vt:lpstr>Why Use an MTSS Framework for Implementing Trauma Sensitive Practices?</vt:lpstr>
      <vt:lpstr>Implementation Logic</vt:lpstr>
      <vt:lpstr>Key Implementation Considerations</vt:lpstr>
      <vt:lpstr>Meaningful Change</vt:lpstr>
      <vt:lpstr>Stages of Implementation </vt:lpstr>
      <vt:lpstr>Stages of Building a Trauma Sensitive School</vt:lpstr>
      <vt:lpstr>Exploration</vt:lpstr>
      <vt:lpstr>Integrated Team Process</vt:lpstr>
      <vt:lpstr>Role of Team </vt:lpstr>
      <vt:lpstr>Sample Resource Map  of All Areas</vt:lpstr>
      <vt:lpstr>Evidence Based Practices</vt:lpstr>
      <vt:lpstr>Practice</vt:lpstr>
      <vt:lpstr>Installation</vt:lpstr>
      <vt:lpstr>Team Starts with Data</vt:lpstr>
      <vt:lpstr>Current Data  </vt:lpstr>
      <vt:lpstr>Expanded Data</vt:lpstr>
      <vt:lpstr>Expanded Data Part 2</vt:lpstr>
      <vt:lpstr>Professional Development</vt:lpstr>
      <vt:lpstr>Who Will Implement?  </vt:lpstr>
      <vt:lpstr>Initial Implementation</vt:lpstr>
      <vt:lpstr>Full Implementation</vt:lpstr>
      <vt:lpstr>At all Stages - Collaborate with Students and Families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Introduction</dc:title>
  <dc:creator>Jacklyn N Lewis</dc:creator>
  <cp:lastModifiedBy>Seventh Street Christian Church</cp:lastModifiedBy>
  <cp:revision>5</cp:revision>
  <dcterms:created xsi:type="dcterms:W3CDTF">2017-04-18T16:38:12Z</dcterms:created>
  <dcterms:modified xsi:type="dcterms:W3CDTF">2022-03-16T17:11:18Z</dcterms:modified>
</cp:coreProperties>
</file>